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79CA-5CB5-47D0-920A-D65B3364610F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0928-A04C-4D24-A909-72008E627A4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64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79CA-5CB5-47D0-920A-D65B3364610F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0928-A04C-4D24-A909-72008E62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09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79CA-5CB5-47D0-920A-D65B3364610F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0928-A04C-4D24-A909-72008E62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48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79CA-5CB5-47D0-920A-D65B3364610F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0928-A04C-4D24-A909-72008E62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56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79CA-5CB5-47D0-920A-D65B3364610F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0928-A04C-4D24-A909-72008E627A4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89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79CA-5CB5-47D0-920A-D65B3364610F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0928-A04C-4D24-A909-72008E62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2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79CA-5CB5-47D0-920A-D65B3364610F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0928-A04C-4D24-A909-72008E62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4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79CA-5CB5-47D0-920A-D65B3364610F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0928-A04C-4D24-A909-72008E62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59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79CA-5CB5-47D0-920A-D65B3364610F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0928-A04C-4D24-A909-72008E62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73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F479CA-5CB5-47D0-920A-D65B3364610F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B10928-A04C-4D24-A909-72008E62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14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79CA-5CB5-47D0-920A-D65B3364610F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0928-A04C-4D24-A909-72008E62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44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F479CA-5CB5-47D0-920A-D65B3364610F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B10928-A04C-4D24-A909-72008E627A4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19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s://youtu.be/MQ26OHT7Rd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1-29.userapi.com/c851128/v851128520/1d3990/ZmvxkVyy-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" y="70069"/>
            <a:ext cx="1512779" cy="69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305" y="100862"/>
            <a:ext cx="614655" cy="6146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3045" y="134380"/>
            <a:ext cx="2647307" cy="369135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4691" y="924998"/>
            <a:ext cx="750639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опыта работы муниципального куратора в проекте 500+ 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https://a.d-cd.net/56fc905s-9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1844" y="271175"/>
            <a:ext cx="997527" cy="49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1018309" y="2064689"/>
            <a:ext cx="5719156" cy="4035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Ракитин Н.В., директор МОБУ «Муринская СОШ №3»;</a:t>
            </a:r>
            <a:endParaRPr lang="ru-RU" u="sng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Каменский А.М., п</a:t>
            </a:r>
            <a:r>
              <a:rPr lang="ru-RU" b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рофессор кафедры управления ЛОИРО,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куратор;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Гельд Л.С., заместитель директора МБУ «ВРИМЦ», муниципальный куратор;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Сергеева Е.К.,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ВРМЦ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координатор.  </a:t>
            </a:r>
          </a:p>
        </p:txBody>
      </p:sp>
      <p:pic>
        <p:nvPicPr>
          <p:cNvPr id="1036" name="Picture 12" descr="https://obrlp.ru/upload2/medialibrary/084/LOIR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22" y="125113"/>
            <a:ext cx="2807497" cy="55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gdenahoditsya.ru/wp-content/uploads/2019/07/lg_kyyyttfd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324" y="3487925"/>
            <a:ext cx="4406112" cy="2754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7240" y="641454"/>
            <a:ext cx="4267196" cy="2846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https://romn.vsevobr.ru/img/%D0%9A%D0%9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823" y="125113"/>
            <a:ext cx="2623242" cy="37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671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570" y="0"/>
            <a:ext cx="11438313" cy="58094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и слабые стороны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МОБУ «Муринская СОШ №3»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19403" y="758994"/>
            <a:ext cx="6126480" cy="30981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стороны: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школы(близость к Санкт-Петербургу)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дефицита кадров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коллектив состоит из  опытных(28) и молодых специалистов(30)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работоспособная управленческая команда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19403" y="3541219"/>
            <a:ext cx="6375861" cy="27847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Слабые стороны: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школы(близость к Санкт-Петербургу)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динамика изменения контингента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и обучающихся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наполняемость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количество детей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мигрантов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учебной нагрузки у педагогов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17" y="628974"/>
            <a:ext cx="4708467" cy="2644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17" y="3187007"/>
            <a:ext cx="4708467" cy="3138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450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2738" y="92075"/>
            <a:ext cx="11879262" cy="6064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Перспективные направления развития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457201" y="698500"/>
            <a:ext cx="11155680" cy="5672137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предметной 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компетентности 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внутришкольного курса повышения квалификации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КПК на базе высших учебных заведений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проведение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декады педагогического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мастерства.</a:t>
            </a:r>
          </a:p>
          <a:p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учебной мотивации обучающихся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методик преподавания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(уроки должны быть интересными);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математической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направленности;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в урочной и внеурочной деятельности;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 работы с обучающимися «группы риска» и одаренными, мотивированными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детьми.</a:t>
            </a:r>
          </a:p>
          <a:p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дисциплины в классе: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методик преподавания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(уроки должны быть интересными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lvl="0" indent="0">
              <a:buNone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технологических карт урока и обсуждение на школьных РМО.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02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74613" y="185944"/>
            <a:ext cx="12117387" cy="10302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</a:t>
            </a:r>
            <a:r>
              <a:rPr lang="ru-RU" sz="2000" b="1" spc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pc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spc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Сетевое наставничество </a:t>
            </a:r>
            <a:r>
              <a:rPr lang="ru-RU" sz="2000" b="1" spc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взаимодействии школ, показавших высокие и низкие образовательные результаты по итогам оценочных процедур: организационные механизмы</a:t>
            </a:r>
            <a:r>
              <a:rPr lang="ru-RU" sz="2000" b="1" spc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b="1" spc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pc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255501" y="806335"/>
            <a:ext cx="11637241" cy="5494713"/>
          </a:xfrm>
        </p:spPr>
        <p:txBody>
          <a:bodyPr>
            <a:normAutofit fontScale="25000" lnSpcReduction="20000"/>
          </a:bodyPr>
          <a:lstStyle/>
          <a:p>
            <a:pPr marL="342900" lvl="0" indent="0" defTabSz="457200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>
                <a:srgbClr val="E78712"/>
              </a:buClr>
              <a:buSzTx/>
              <a:buNone/>
            </a:pPr>
            <a:endParaRPr lang="ru-RU" sz="6400" b="1" u="sng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0" defTabSz="457200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>
                <a:srgbClr val="E78712"/>
              </a:buClr>
              <a:buSzTx/>
              <a:buNone/>
            </a:pPr>
            <a:r>
              <a:rPr lang="ru-RU" sz="6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</a:t>
            </a:r>
            <a:r>
              <a:rPr lang="ru-RU" sz="6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Сетевое наставничество образовательных организаций в региональной образовательной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системе.</a:t>
            </a:r>
          </a:p>
          <a:p>
            <a:pPr marL="342900" lvl="0" indent="0" defTabSz="457200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>
                <a:srgbClr val="E78712"/>
              </a:buClr>
              <a:buSzTx/>
              <a:buNone/>
            </a:pPr>
            <a:r>
              <a:rPr lang="ru-RU" sz="6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</a:t>
            </a:r>
            <a:r>
              <a:rPr lang="ru-RU" sz="6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Организационные механизмы взаимодействия образовательных организаций в условиях осуществления сетевого наставничества школ с высокими и низкими результатами подготовки обучающихся в муниципальных образовательных системах Ленинградской области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ru-RU" altLang="ru-RU" sz="6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altLang="ru-RU" sz="6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центра </a:t>
            </a:r>
            <a:r>
              <a:rPr lang="ru-RU" alt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altLang="ru-RU" sz="6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координационного</a:t>
            </a:r>
            <a:r>
              <a:rPr lang="ru-RU" alt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</a:t>
            </a:r>
            <a:r>
              <a:rPr lang="ru-RU" alt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комитете образования администрации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образования 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«Выборгский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Ленинградской области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6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ru-RU" altLang="ru-RU" sz="6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Структура </a:t>
            </a:r>
            <a:r>
              <a:rPr lang="ru-RU" altLang="ru-RU" sz="6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модели-</a:t>
            </a:r>
            <a:r>
              <a:rPr lang="ru-RU" sz="6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организации, показавшие высокие и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низкие образовательные 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 итогам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оценочных 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процедур, деятельностью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 координационный совет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6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ru-RU" sz="6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Отличительная особенность-</a:t>
            </a:r>
            <a:r>
              <a:rPr lang="ru-RU" alt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координационный совет возлагаются функции по регулированию и </a:t>
            </a:r>
            <a:r>
              <a:rPr lang="ru-RU" alt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 </a:t>
            </a:r>
            <a:r>
              <a:rPr lang="ru-RU" alt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</a:t>
            </a:r>
            <a:endParaRPr lang="ru-RU" altLang="ru-RU" sz="6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деятельности </a:t>
            </a:r>
            <a:r>
              <a:rPr lang="ru-RU" alt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сетевого взаимодействия</a:t>
            </a:r>
            <a:r>
              <a:rPr lang="ru-RU" alt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altLang="ru-RU" sz="6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ru-RU" altLang="ru-RU" sz="6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Причина создания- </a:t>
            </a:r>
            <a:r>
              <a:rPr lang="ru-RU" alt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сильная </a:t>
            </a:r>
            <a:r>
              <a:rPr lang="ru-RU" alt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территориальная удалённость. </a:t>
            </a:r>
            <a:endParaRPr lang="ru-RU" altLang="ru-RU" sz="6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altLang="ru-RU" sz="6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ru-RU" sz="6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Целью </a:t>
            </a:r>
            <a:r>
              <a:rPr lang="ru-RU" sz="6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 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Совета является координация деятельности общеобразовательных учреждений района по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реализации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муниципальной 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программы поддержки и методического сопровождения школ с низкими образовательными результатами и школ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функционирующих 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неблагоприятных социально-экономических условиях,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создание в данных учреждениях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нормативно-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правовых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организационных, кадровых, научно-методических, информационных условий для эффективной работы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6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6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п.2.1. ПОЛОЖЕНИЯ</a:t>
            </a:r>
            <a:b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муниципальном координационном совете </a:t>
            </a:r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реализации муниципальной программы поддержки и методического сопровождения школ с низкими образовательными результатами и школ, функционирующих в неблагоприятных социально-экономических условиях утвержденного распоряжением комитета образования 13.04.2020 №146-р)</a:t>
            </a:r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0" algn="just" defTabSz="457200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>
                <a:srgbClr val="E78712"/>
              </a:buClr>
              <a:buSzTx/>
              <a:buNone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010" y="0"/>
            <a:ext cx="2651990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5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193" y="58189"/>
            <a:ext cx="1184563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/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задачи:</a:t>
            </a:r>
          </a:p>
          <a:p>
            <a:pPr marL="342900" lvl="0" indent="-342900" algn="just" defTabSz="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планировать деятельность муниципальной системы образования по реализации муниципальной программы поддержки и методического сопровождения школ с низкими образовательными результатами и школ, функционирующих в неблагоприятных социально-экономических условиях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 defTabSz="4572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defTabSz="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реализовать единые подходы в нормативно-правовых, научно-методических, информационных вопросах для эффективной работы на муниципальном уровне и на уровне образовательного учреждения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 defTabSz="4572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defTabSz="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научно-методическая, консультационная, информационная поддержка всех участников образовательного процесса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 defTabSz="4572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defTabSz="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провести мониторинговые исследования: системы оценивания в образовательных учреждениях, качества проведения уроков, в том числе в дистанционной форме, повышения квалификации педагогов, работы с родительской общественностью, материально-технических условий общеобразовательных учреждений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 defTabSz="4572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defTabSz="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организовать повышение квалификации педагогических и руководящих работников образовательных учреждений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defTabSz="457200"/>
            <a:endParaRPr lang="ru-RU" sz="1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defTabSz="457200"/>
            <a:endParaRPr lang="ru-RU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defTabSz="457200"/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п.2.2. </a:t>
            </a:r>
            <a:r>
              <a:rPr lang="ru-RU" sz="1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ПОЛОЖЕНИЯ о </a:t>
            </a:r>
            <a:r>
              <a:rPr lang="ru-RU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муниципальном координационном совете </a:t>
            </a:r>
            <a:r>
              <a:rPr lang="ru-RU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реализации муниципальной программы поддержки и методического сопровождения школ с низкими образовательными результатами и школ, функционирующих в неблагоприятных социально-экономических условиях утвержденного распоряжением комитета образования 13.04.2020 №146-р)</a:t>
            </a:r>
            <a:r>
              <a:rPr lang="ru-RU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010" y="0"/>
            <a:ext cx="2651990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2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1868" y="318049"/>
            <a:ext cx="1219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Руководители - наставники для школ с низкими образовательными результатами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98808094"/>
              </p:ext>
            </p:extLst>
          </p:nvPr>
        </p:nvGraphicFramePr>
        <p:xfrm>
          <a:off x="555565" y="848733"/>
          <a:ext cx="11017135" cy="5513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1">
                  <a:extLst>
                    <a:ext uri="{9D8B030D-6E8A-4147-A177-3AD203B41FA5}">
                      <a16:colId xmlns:a16="http://schemas.microsoft.com/office/drawing/2014/main" val="2680316816"/>
                    </a:ext>
                  </a:extLst>
                </a:gridCol>
                <a:gridCol w="4987637">
                  <a:extLst>
                    <a:ext uri="{9D8B030D-6E8A-4147-A177-3AD203B41FA5}">
                      <a16:colId xmlns:a16="http://schemas.microsoft.com/office/drawing/2014/main" val="1113825271"/>
                    </a:ext>
                  </a:extLst>
                </a:gridCol>
                <a:gridCol w="5145577">
                  <a:extLst>
                    <a:ext uri="{9D8B030D-6E8A-4147-A177-3AD203B41FA5}">
                      <a16:colId xmlns:a16="http://schemas.microsoft.com/office/drawing/2014/main" val="2265118071"/>
                    </a:ext>
                  </a:extLst>
                </a:gridCol>
              </a:tblGrid>
              <a:tr h="4502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 с низкими образовательными результатами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 - наставники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3177198177"/>
                  </a:ext>
                </a:extLst>
              </a:tr>
              <a:tr h="45020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№1-школа отечественной культуры»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Лобанкова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О.С., директор МБОУ «СОШ №10»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1736007105"/>
                  </a:ext>
                </a:extLst>
              </a:tr>
              <a:tr h="45020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№8»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Митина Л.А.,  директор МБОУ «СОШ №7»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2258431327"/>
                  </a:ext>
                </a:extLst>
              </a:tr>
              <a:tr h="45020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№13»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Моисеева Н.А., директор МБОУ «Гимназия №11»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2646106361"/>
                  </a:ext>
                </a:extLst>
              </a:tr>
              <a:tr h="45020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№14»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Самченко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Л.В., директор МБОУ «СОШ №6»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4292740345"/>
                  </a:ext>
                </a:extLst>
              </a:tr>
              <a:tr h="45020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№37»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Петрова М.В., директор МБОУ «Гимназия»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2965995541"/>
                  </a:ext>
                </a:extLst>
              </a:tr>
              <a:tr h="45020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Рощинский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ЦО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Милютина И.А., директор МБОУ «Приморский ЦО»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2208228165"/>
                  </a:ext>
                </a:extLst>
              </a:tr>
              <a:tr h="45020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«Кирилловская СОШ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Карпова М.В., директор МБОУ «Первомайский ЦО»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1685959980"/>
                  </a:ext>
                </a:extLst>
              </a:tr>
              <a:tr h="45020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«Лесогорская СОШ»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Кокоткина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В.В., директор МБОУ «СОШ г. Светогорска»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111064983"/>
                  </a:ext>
                </a:extLst>
              </a:tr>
              <a:tr h="45020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«Коробицынская СОШ» 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Милютина И.А., директор МБОУ «Приморский ЦО»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1784554918"/>
                  </a:ext>
                </a:extLst>
              </a:tr>
              <a:tr h="45020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«Полянская СОШ»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Карпова М.В., директор МБОУ «Первомайский ЦО»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1408019258"/>
                  </a:ext>
                </a:extLst>
              </a:tr>
              <a:tr h="45020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«Вещевская ООШ»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Зырянова Л.Л., директор «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Каменногорский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ЦО»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2644263257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010" y="25559"/>
            <a:ext cx="2651990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6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222904" y="183759"/>
            <a:ext cx="11945388" cy="984559"/>
          </a:xfrm>
        </p:spPr>
        <p:txBody>
          <a:bodyPr>
            <a:normAutofit/>
          </a:bodyPr>
          <a:lstStyle/>
          <a:p>
            <a:pPr algn="ctr"/>
            <a:r>
              <a:rPr lang="ru-RU" sz="2800" b="1" spc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реализации сетевого </a:t>
            </a:r>
            <a:r>
              <a:rPr lang="ru-RU" sz="2800" b="1" spc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 через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успешные практики 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345613" y="1095036"/>
            <a:ext cx="11766031" cy="3215502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 «Взаимообучение школ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7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(Представление </a:t>
            </a:r>
            <a:r>
              <a:rPr lang="ru-RU" sz="7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успешных педагогических практик для педагогов и руководителей</a:t>
            </a:r>
            <a:r>
              <a:rPr lang="ru-RU" sz="7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общероссийском проекте «Взаимообучение городов».</a:t>
            </a:r>
            <a:endParaRPr lang="ru-RU" sz="7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КПК и профессиональное конкурсное движение.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 «День открытого урока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7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7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и педагогов).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уроков председателями районных методических объединений учителей предметников, наставниками.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«Суббота Выборгского школьника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</a:t>
            </a:r>
            <a:r>
              <a:rPr lang="ru-RU" sz="7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7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– </a:t>
            </a:r>
            <a:r>
              <a:rPr lang="ru-RU" sz="7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7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классов</a:t>
            </a:r>
            <a:r>
              <a:rPr lang="ru-RU" sz="7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youtu.be/MQ26OHT7Rds</a:t>
            </a:r>
            <a:endParaRPr lang="ru-RU" sz="7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Мотивирующие </a:t>
            </a: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профильные 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сессии </a:t>
            </a:r>
            <a:r>
              <a:rPr lang="ru-RU" sz="7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</a:t>
            </a:r>
            <a:r>
              <a:rPr lang="ru-RU" sz="7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6-9 классов</a:t>
            </a:r>
            <a:r>
              <a:rPr lang="ru-RU" sz="7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Малая ол</a:t>
            </a: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импиада школьников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05" y="4497186"/>
            <a:ext cx="2559051" cy="191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792710" y="4497186"/>
            <a:ext cx="3318934" cy="18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sch37vbg.edusite.ru/images/p198_dsc_10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90" y="4497186"/>
            <a:ext cx="2857500" cy="1971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5024" y="4523380"/>
            <a:ext cx="2937686" cy="191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0010" y="0"/>
            <a:ext cx="2651990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29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tourister.ru/files/1/4/7/0/7/8/4/0/clones/800_800_fix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91"/>
          <a:stretch/>
        </p:blipFill>
        <p:spPr bwMode="auto">
          <a:xfrm>
            <a:off x="0" y="0"/>
            <a:ext cx="12192000" cy="641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946968" y="5245331"/>
            <a:ext cx="4123113" cy="1064029"/>
          </a:xfrm>
        </p:spPr>
        <p:txBody>
          <a:bodyPr/>
          <a:lstStyle/>
          <a:p>
            <a:pPr algn="ctr"/>
            <a:r>
              <a:rPr lang="ru-RU" sz="2000" i="1" spc="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Гельд Л.С., муниципальный куратор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spc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заместитель </a:t>
            </a:r>
            <a:r>
              <a:rPr lang="ru-RU" sz="2000" i="1" spc="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директора МБУ «ВРИМЦ</a:t>
            </a:r>
            <a:r>
              <a:rPr lang="ru-RU" sz="2000" i="1" spc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16378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330</TotalTime>
  <Words>789</Words>
  <Application>Microsoft Office PowerPoint</Application>
  <PresentationFormat>Широкоэкранный</PresentationFormat>
  <Paragraphs>119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Ретро</vt:lpstr>
      <vt:lpstr> Представление опыта работы муниципального куратора в проекте 500+  </vt:lpstr>
      <vt:lpstr>Сильные и слабые стороны МОБУ «Муринская СОШ №3»</vt:lpstr>
      <vt:lpstr>Перспективные направления развития </vt:lpstr>
      <vt:lpstr>    Муниципальный проект «Сетевое наставничество во взаимодействии школ, показавших высокие и низкие образовательные результаты по итогам оценочных процедур: организационные механизмы» </vt:lpstr>
      <vt:lpstr>Презентация PowerPoint</vt:lpstr>
      <vt:lpstr>Презентация PowerPoint</vt:lpstr>
      <vt:lpstr>Механизмы реализации сетевого наставничества через успешные практики  </vt:lpstr>
      <vt:lpstr>Гельд Л.С., муниципальный куратор заместитель директора МБУ «ВРИМЦ»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28</cp:revision>
  <dcterms:created xsi:type="dcterms:W3CDTF">2021-06-01T08:57:31Z</dcterms:created>
  <dcterms:modified xsi:type="dcterms:W3CDTF">2021-06-02T14:22:06Z</dcterms:modified>
</cp:coreProperties>
</file>