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69" r:id="rId3"/>
    <p:sldId id="261" r:id="rId4"/>
    <p:sldId id="265" r:id="rId5"/>
    <p:sldId id="266" r:id="rId6"/>
    <p:sldId id="267" r:id="rId7"/>
    <p:sldId id="262" r:id="rId8"/>
    <p:sldId id="264" r:id="rId9"/>
    <p:sldId id="270" r:id="rId10"/>
    <p:sldId id="271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9A6B7-F407-48E9-B4FE-872DCE18782D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09AA3-CD9F-4EA1-9678-B2561475B2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CBFFD-1C82-48DA-B918-E210F1D2F947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F8833-316B-4001-859F-10001C705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9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99E0A-DF2C-45B0-BB04-071CE6F096DC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CF396-5109-4B7E-81CA-72DD69627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1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75D76-019C-4445-B3DF-F92C4AE156F5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C4EAF-BB23-4E2B-A4BD-951864303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B03E5-0ECC-4F52-8B98-8EE9472B7C69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4FACB-6C29-44E5-BCF9-19561A73D7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6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0C104-1F8E-4921-B3B7-7039B9045046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B508F-1053-4852-B199-37F88FEFB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2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72A7F-A1EF-49F0-8F31-F6AED2DC99F1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2A121-303D-4A2F-BCF7-2E0E8B89C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95F38-FA12-4E0B-8B97-0C48D8352E28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44B13-F5E9-4C80-AB2F-87C73FCA1F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5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1D350-237F-4604-99EB-DA0270A9F252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36BB1-77C3-4D8F-9CB7-6B9B86FF61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1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D8EC-5F1A-4D3E-8201-32CFB99A5111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DB93C-267B-46B0-BA37-4E4C98FEB0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5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BDAFD-9D2B-4D7C-A78D-35BD97208826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8B88A-22D2-4B85-B54C-F4FBAF2C1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65A371-0929-4558-9F6F-BD9BAFE51B9F}" type="datetimeFigureOut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EACFCA-72D7-4618-8D64-25797C5F42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456384"/>
          </a:xfrm>
          <a:solidFill>
            <a:srgbClr val="00FFCC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Фестиваль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педагогического мастерства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«От педагога к педагогу»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Цветная циклограмма-как одна из форм перспективного планирования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работы старшего воспитателя.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51934"/>
          </a:xfr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89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Франчук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1кв.категория.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592288" cy="175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Планирование-одна из важных функций управления ДОУ, которое обеспечивает планомерную, систематическую, рациональную и эффективную работу всех направлений </a:t>
            </a:r>
            <a:r>
              <a:rPr lang="ru-RU" sz="2800" dirty="0" smtClean="0"/>
              <a:t>деятельности с учетом   специфики ДОУ 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96490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4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1" y="2533650"/>
            <a:ext cx="6768802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4" y="2324099"/>
            <a:ext cx="4788743" cy="35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Проектирование  работы с учётом: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5179"/>
              </p:ext>
            </p:extLst>
          </p:nvPr>
        </p:nvGraphicFramePr>
        <p:xfrm>
          <a:off x="457200" y="1600200"/>
          <a:ext cx="8229600" cy="491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8727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Должностные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обязанности, методическое сопровождение(формы деятельности)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Номенклатура</a:t>
                      </a:r>
                      <a:r>
                        <a:rPr lang="ru-RU" sz="2400" baseline="0" dirty="0" smtClean="0"/>
                        <a:t> дел, ведение документации</a:t>
                      </a:r>
                      <a:endParaRPr lang="ru-RU" sz="2400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График работы</a:t>
                      </a:r>
                      <a:endParaRPr lang="ru-RU" sz="2400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Административно-управленческие мероприятия.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608434"/>
            <a:ext cx="4320480" cy="1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71" y="260648"/>
            <a:ext cx="3807484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6438"/>
            <a:ext cx="4320481" cy="11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34889"/>
            <a:ext cx="5040559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2" y="4797152"/>
            <a:ext cx="4569794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39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84031"/>
              </p:ext>
            </p:extLst>
          </p:nvPr>
        </p:nvGraphicFramePr>
        <p:xfrm>
          <a:off x="827585" y="548680"/>
          <a:ext cx="7416824" cy="5711952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82717"/>
                <a:gridCol w="1484336"/>
                <a:gridCol w="4449771"/>
              </a:tblGrid>
              <a:tr h="35092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Условные обозначения: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92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 взаимодействия: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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Педсовет.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Семинары, практикумы и др.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Консультации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Планерки, методобъединения, педчас.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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Проверка документации воспитателей и специалистов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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,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Осуществление контроля \анализа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Наблюдение, посещение, обход групп.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Заполнение таблицы в ГУГЛ.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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Открытые просмотры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конкурсов,смотров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посещение мероприятий КО, фестивалей и пр.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 с документацией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MS Outlook" pitchFamily="2" charset="2"/>
                        </a:rPr>
                        <a:t>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Заседания МППК (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нпр.Совещания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при заведующем, заседание комиссии по стимулирующим выплатам.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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и проведение культурно-досуговых мероприятий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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Brush Script MT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взаимодействия с семьями  воспитанников.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rgbClr val="00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Календарный учебный график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68078"/>
              </p:ext>
            </p:extLst>
          </p:nvPr>
        </p:nvGraphicFramePr>
        <p:xfrm>
          <a:off x="251520" y="836709"/>
          <a:ext cx="8568952" cy="57592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52955"/>
                <a:gridCol w="4215997"/>
              </a:tblGrid>
              <a:tr h="23924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Учреждение осуществляет деятельность  по пятидневной рабочей неделе в режиме с 12 часовым  пребыванием воспитанников; выходные дни: суббота, воскресенье, нерабочие праздничные дни.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9850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Группы, функционирующие  в  режиме  полного  рабочего  дня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9850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(12-часового  пребывания) – пятидневная  рабочая  неделя  с 7.00 до 19.00 часов, выходные дни: суббота, воскресенье, нерабочие праздничные дни.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9850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Группы, функционирующие в режиме сокращенного  рабочего дня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(10-часового  пребывания) – пятидневная  рабочая  неделя  с  8.00 до 18.00 часов; выходные дни: суббота, воскресенье, нерабочие праздничные дни.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171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учебного года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групп общеразвивающей направленности с 01.09.2016-31.05.2017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21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групп компенсирующей направленности с 01.09.2016-30.06.2017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907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недель в учебном году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групп общеразвивающей направленности -38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9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групп компенсирующей направленности-42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36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реализуемых программ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Образовательная программа дошкольного образования с изменениями и дополнениями, принята на педагогическом совете, протокол № 1 от 31.08.2016 г., утверждена приказом  заведующего 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65 от 31.08.2016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г., нормативный срок освоения 6  лет.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Адаптированная образовательная программа с изменениями и дополнениями принята на педагогическом совете, протокол № 1 от 31.08. 2016 г, утверждена приказом  заведующего 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65 от 31.08.2016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73766009"/>
              </p:ext>
            </p:extLst>
          </p:nvPr>
        </p:nvGraphicFramePr>
        <p:xfrm>
          <a:off x="323528" y="476673"/>
          <a:ext cx="8496944" cy="588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7534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Сроки проведения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диагностики( мониторинга)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Педагогическоая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1этап: с 03.10. по 21.10 2016 г.;  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этап с 03.04. по 28. 04.2017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482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Логопедическая 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1этап: с 01.09  по 16.09.2016,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этап: с 10.01по 27.01.2017;        </a:t>
                      </a:r>
                    </a:p>
                    <a:p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этап: с 10. 05 по 26.05 2017 г.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8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Планируемый перечень и сроки проводимых  мероприятий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6545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Культурно-досуговая направленность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24.10. по 31.10.2016 г. - цикл «Золотая осень!»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23.12. по 30.12.2016 г. – цикл  «Зимушка – зима!»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01 по 06. 03.2017 г. – цикл « Женский день – 8 марта!»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30-31мая  2017  г.– «Выпускной бал»  </a:t>
                      </a:r>
                    </a:p>
                    <a:p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(Группы «Пчелки», «Звездочки»)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48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Физкультурно-оздоровительная направленность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</a:rPr>
                        <a:t>1  сентября 2016 г. – День здоровья (по двум корпусам)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</a:rPr>
                        <a:t>17.02.- 21.02.2017.г  - цикл «День Защитника Отечества»,  День здоровья, спортивный праздник «Наши Защитники» (по   двум корпусам)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</a:rPr>
                        <a:t>31марта – День здоровья.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/>
                          <a:ea typeface="Times New Roman"/>
                        </a:rPr>
                        <a:t>30 июня - «Детсадовская олимпиада-2017»</a:t>
                      </a:r>
                    </a:p>
                  </a:txBody>
                  <a:tcPr marL="68580" marR="68580" marT="0" marB="0"/>
                </a:tc>
              </a:tr>
              <a:tr h="753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Конкурсы 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2 -3 неделя сентября – общедетсадовский  конкурс рисунков «Эмблема детского сада»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2-3 неделя октября – групповой конкурс детско-родительских поделок «Причуды осени»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3-4 неделя декабря – общедетсадовский конкурс «Зимние фантазии».</a:t>
                      </a:r>
                    </a:p>
                    <a:p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1 неделя апреля - групповой  конкурс детско-родительских поделок  « К звездам!»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482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017-carm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"/>
            <a:ext cx="7704856" cy="65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6617"/>
              </p:ext>
            </p:extLst>
          </p:nvPr>
        </p:nvGraphicFramePr>
        <p:xfrm>
          <a:off x="1115616" y="476672"/>
          <a:ext cx="7344816" cy="5832649"/>
        </p:xfrm>
        <a:graphic>
          <a:graphicData uri="http://schemas.openxmlformats.org/drawingml/2006/table">
            <a:tbl>
              <a:tblPr firstRow="1" firstCol="1" bandRow="1"/>
              <a:tblGrid>
                <a:gridCol w="1074622"/>
                <a:gridCol w="1090977"/>
                <a:gridCol w="1074622"/>
                <a:gridCol w="1090977"/>
                <a:gridCol w="1027901"/>
                <a:gridCol w="1065279"/>
                <a:gridCol w="920438"/>
              </a:tblGrid>
              <a:tr h="65833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Сентябрь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пн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&amp;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6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26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вт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&amp;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6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27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N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N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0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чт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U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Webdings"/>
                          <a:ea typeface="Times New Roman"/>
                          <a:cs typeface="Arial"/>
                        </a:rPr>
                        <a:t>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8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пт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: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Webdings"/>
                          <a:ea typeface="Times New Roman"/>
                          <a:cs typeface="Arial"/>
                        </a:rPr>
                        <a:t>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сб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95593"/>
              </p:ext>
            </p:extLst>
          </p:nvPr>
        </p:nvGraphicFramePr>
        <p:xfrm>
          <a:off x="683567" y="404663"/>
          <a:ext cx="8136904" cy="6120708"/>
        </p:xfrm>
        <a:graphic>
          <a:graphicData uri="http://schemas.openxmlformats.org/drawingml/2006/table">
            <a:tbl>
              <a:tblPr firstRow="1" firstCol="1" bandRow="1"/>
              <a:tblGrid>
                <a:gridCol w="1197527"/>
                <a:gridCol w="1370097"/>
                <a:gridCol w="1202756"/>
                <a:gridCol w="1260278"/>
                <a:gridCol w="1192296"/>
                <a:gridCol w="1202756"/>
                <a:gridCol w="711194"/>
              </a:tblGrid>
              <a:tr h="70101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Октябрь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пн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&amp;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А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&amp;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2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вт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</a:t>
                      </a:r>
                      <a:endParaRPr lang="ru-RU" sz="40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N</a:t>
                      </a:r>
                      <a:endParaRPr lang="ru-RU" sz="36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N</a:t>
                      </a:r>
                      <a:endParaRPr lang="ru-RU" sz="36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</a:t>
                      </a:r>
                      <a:endParaRPr lang="ru-RU" sz="40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¯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1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чт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МК</a:t>
                      </a:r>
                      <a:endParaRPr lang="ru-RU" sz="2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</a:t>
                      </a:r>
                      <a:endParaRPr lang="ru-RU" sz="40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ebdings" pitchFamily="18" charset="2"/>
                        </a:rPr>
                        <a:t>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¯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пт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Wingdings"/>
                          <a:ea typeface="Times New Roman"/>
                          <a:cs typeface="Arial"/>
                        </a:rPr>
                        <a:t>:</a:t>
                      </a:r>
                      <a:endParaRPr lang="ru-RU" sz="40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К\В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Webdings"/>
                          <a:ea typeface="Times New Roman"/>
                          <a:cs typeface="Arial"/>
                        </a:rPr>
                        <a:t>¯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сб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1\8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1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вс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2\9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endParaRPr lang="ru-RU" sz="2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ru-RU" sz="1800" dirty="0">
                        <a:effectLst/>
                        <a:latin typeface="Trebuchet MS"/>
                        <a:ea typeface="Trebuchet MS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effectLst/>
                        <a:latin typeface="Trebuchet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5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655</Words>
  <Application>Microsoft Office PowerPoint</Application>
  <PresentationFormat>Экран (4:3)</PresentationFormat>
  <Paragraphs>168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Фестиваль  педагогического мастерства  «От педагога к педагогу»  Цветная циклограмма-как одна из форм перспективного планирования работы старшего воспитателя.</vt:lpstr>
      <vt:lpstr>Проектирование  работы с учётом:</vt:lpstr>
      <vt:lpstr>Презентация PowerPoint</vt:lpstr>
      <vt:lpstr>Календарный учебный график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Планирование-одна из важных функций управления ДОУ, которое обеспечивает планомерную, систематическую, рациональную и эффективную работу всех направлений деятельности с учетом   специфики ДОУ 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планирования  работы старшего воспитателя.</dc:title>
  <dc:creator>1</dc:creator>
  <cp:lastModifiedBy>РОМАШКА</cp:lastModifiedBy>
  <cp:revision>33</cp:revision>
  <dcterms:created xsi:type="dcterms:W3CDTF">2017-02-06T19:22:12Z</dcterms:created>
  <dcterms:modified xsi:type="dcterms:W3CDTF">2017-03-14T12:46:21Z</dcterms:modified>
</cp:coreProperties>
</file>