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4"/>
  </p:notesMasterIdLst>
  <p:sldIdLst>
    <p:sldId id="256" r:id="rId2"/>
    <p:sldId id="276" r:id="rId3"/>
    <p:sldId id="258" r:id="rId4"/>
    <p:sldId id="259" r:id="rId5"/>
    <p:sldId id="27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84" r:id="rId16"/>
    <p:sldId id="286" r:id="rId17"/>
    <p:sldId id="281" r:id="rId18"/>
    <p:sldId id="277" r:id="rId19"/>
    <p:sldId id="279" r:id="rId20"/>
    <p:sldId id="280" r:id="rId21"/>
    <p:sldId id="278" r:id="rId22"/>
    <p:sldId id="285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00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0" autoAdjust="0"/>
    <p:restoredTop sz="94660"/>
  </p:normalViewPr>
  <p:slideViewPr>
    <p:cSldViewPr>
      <p:cViewPr varScale="1">
        <p:scale>
          <a:sx n="73" d="100"/>
          <a:sy n="73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E461F7F-1BA8-4A5F-AFED-69D916927629}" type="datetimeFigureOut">
              <a:rPr lang="ru-RU"/>
              <a:pPr>
                <a:defRPr/>
              </a:pPr>
              <a:t>16.04.2015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3F1A208-8D3B-471E-8C1E-D373037C0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1245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 и поселок, Железнодорожная станция и озеро именуются Бородинским в память о герое Великой Отечественной войны майоре И. И. Бородине.</a:t>
            </a:r>
          </a:p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352BC15-63C9-4ACF-9EA5-C734530DFC9D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25522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altLang="ru-RU" sz="1200" dirty="0" smtClean="0">
                <a:solidFill>
                  <a:schemeClr val="folHlink"/>
                </a:solidFill>
              </a:rPr>
              <a:t>Указом Президиума Верховного Совета РСФСР от 1 октября 1948 года крупный населенный пункт на Карельском перешейке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Сиккиярви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переименован в поселок Кондратьево.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56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chemeClr val="folHlink"/>
                </a:solidFill>
              </a:rPr>
              <a:t>Селение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Толоконниково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входит в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Черкасовский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сельсовет Выборгского района. В названии этого села живет память о герое Великой Отечественной войны младшем сержанте П. И. Толоконникове.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222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chemeClr val="folHlink"/>
                </a:solidFill>
              </a:rPr>
              <a:t>В 1949 году поселок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Кауколемпила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переименован в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Цвелодубово</a:t>
            </a:r>
            <a:r>
              <a:rPr lang="ru-RU" altLang="ru-RU" sz="1200" dirty="0" smtClean="0">
                <a:solidFill>
                  <a:schemeClr val="folHlink"/>
                </a:solidFill>
              </a:rPr>
              <a:t>,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в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память об отважном воине Я. А.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Цвелодубе</a:t>
            </a:r>
            <a:r>
              <a:rPr lang="ru-RU" altLang="ru-RU" sz="1200" dirty="0" smtClean="0">
                <a:solidFill>
                  <a:schemeClr val="folHlink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996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057400" lvl="4" indent="-228600">
              <a:spcBef>
                <a:spcPct val="0"/>
              </a:spcBef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Бывшее финское село до 1939 года, в 1948 году переименовано в честь П. Е. </a:t>
            </a:r>
            <a:r>
              <a:rPr lang="ru-RU" alt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Вещева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командира  24-й </a:t>
            </a:r>
            <a:r>
              <a:rPr lang="ru-RU" alt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Самаро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-Ульяновской дивизии, также была переименована и железнодорожная станция.</a:t>
            </a:r>
          </a:p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92C672D-827A-4E56-BD65-8C1FAC243A74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86656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rgbClr val="002060"/>
                </a:solidFill>
              </a:rPr>
              <a:t>В 1948 году город </a:t>
            </a:r>
            <a:r>
              <a:rPr lang="ru-RU" altLang="ru-RU" sz="1200" dirty="0" err="1" smtClean="0">
                <a:solidFill>
                  <a:srgbClr val="002060"/>
                </a:solidFill>
              </a:rPr>
              <a:t>Тронгзунд</a:t>
            </a:r>
            <a:r>
              <a:rPr lang="ru-RU" altLang="ru-RU" sz="1200" dirty="0" smtClean="0">
                <a:solidFill>
                  <a:srgbClr val="002060"/>
                </a:solidFill>
              </a:rPr>
              <a:t> был переименован в Высоцк, в честь Героя Советского Союза лейтенанта К. Д. Высоцкого, погибшего в 1940 году.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6807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057400" lvl="4" indent="-228600">
              <a:spcBef>
                <a:spcPct val="0"/>
              </a:spcBef>
            </a:pPr>
            <a:r>
              <a:rPr lang="ru-RU" altLang="ru-RU" sz="2200" dirty="0" smtClean="0">
                <a:solidFill>
                  <a:schemeClr val="folHlink"/>
                </a:solidFill>
              </a:rPr>
              <a:t>В 1948 году Поселок был переименован в </a:t>
            </a:r>
            <a:r>
              <a:rPr lang="ru-RU" altLang="ru-RU" sz="2200" dirty="0" err="1" smtClean="0">
                <a:solidFill>
                  <a:schemeClr val="folHlink"/>
                </a:solidFill>
              </a:rPr>
              <a:t>Гаврилово</a:t>
            </a:r>
            <a:r>
              <a:rPr lang="ru-RU" altLang="ru-RU" sz="2200" dirty="0" smtClean="0">
                <a:solidFill>
                  <a:schemeClr val="folHlink"/>
                </a:solidFill>
              </a:rPr>
              <a:t>, «в память техника-лейтенанта Ф. П. Гаврилова».</a:t>
            </a:r>
          </a:p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9135B36-3D60-41ED-969A-BAEF6324CB37}" type="slidenum">
              <a:rPr lang="ru-RU" altLang="ru-RU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80412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1948 года селение </a:t>
            </a:r>
            <a:r>
              <a:rPr lang="ru-RU" alt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Кяхяри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Выборгского района по просьбе жителей было переименовано в </a:t>
            </a:r>
            <a:r>
              <a:rPr lang="ru-RU" alt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Гончарово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 память о мужественном воине гвардии старшем сержанте Н. И. Гончарове</a:t>
            </a:r>
            <a:endParaRPr lang="ru-RU" altLang="ru-RU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E94CAC9-379A-49CD-93A9-2A01A2855B52}" type="slidenum">
              <a:rPr lang="ru-RU" altLang="ru-RU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33973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800" dirty="0" smtClean="0">
                <a:solidFill>
                  <a:schemeClr val="folHlink"/>
                </a:solidFill>
              </a:rPr>
              <a:t>Указом Президиума Верховного Совета РСФСР от 1 октября 1948 года поселок </a:t>
            </a:r>
            <a:r>
              <a:rPr lang="ru-RU" altLang="ru-RU" sz="1800" dirty="0" err="1" smtClean="0">
                <a:solidFill>
                  <a:schemeClr val="folHlink"/>
                </a:solidFill>
              </a:rPr>
              <a:t>Нотко</a:t>
            </a:r>
            <a:r>
              <a:rPr lang="ru-RU" altLang="ru-RU" sz="1800" dirty="0" smtClean="0">
                <a:solidFill>
                  <a:schemeClr val="folHlink"/>
                </a:solidFill>
              </a:rPr>
              <a:t> на Карельском перешейке был переименован в </a:t>
            </a:r>
            <a:r>
              <a:rPr lang="ru-RU" altLang="ru-RU" sz="1800" dirty="0" err="1" smtClean="0">
                <a:solidFill>
                  <a:schemeClr val="folHlink"/>
                </a:solidFill>
              </a:rPr>
              <a:t>Дымово</a:t>
            </a:r>
            <a:r>
              <a:rPr lang="ru-RU" altLang="ru-RU" sz="1800" dirty="0" smtClean="0">
                <a:solidFill>
                  <a:schemeClr val="folHlink"/>
                </a:solidFill>
              </a:rPr>
              <a:t>, в честь младшего сержанте А. К. Дымова.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93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chemeClr val="folHlink"/>
                </a:solidFill>
              </a:rPr>
              <a:t>На территории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Победовского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сельсовета Выборгского района есть небольшое село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Егорово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(бывшее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Харью</a:t>
            </a:r>
            <a:r>
              <a:rPr lang="ru-RU" altLang="ru-RU" sz="1200" dirty="0" smtClean="0">
                <a:solidFill>
                  <a:schemeClr val="folHlink"/>
                </a:solidFill>
              </a:rPr>
              <a:t>). Оно названо в честь старшего лейтенанта В. Д. Егорова, погибшего в бою в начале 1940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729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chemeClr val="folHlink"/>
                </a:solidFill>
              </a:rPr>
              <a:t>На Карельском перешейке в нескольких километрах северо-восточнее Каменногорска находится поселок Зайцево, названный в честь П. А. Зайцева, командира 122-го стрелкового корпуса.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2199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chemeClr val="folHlink"/>
                </a:solidFill>
              </a:rPr>
              <a:t>Имя А. И. </a:t>
            </a:r>
            <a:r>
              <a:rPr lang="ru-RU" altLang="ru-RU" sz="1200" dirty="0" err="1" smtClean="0">
                <a:solidFill>
                  <a:schemeClr val="folHlink"/>
                </a:solidFill>
              </a:rPr>
              <a:t>Заходского</a:t>
            </a:r>
            <a:r>
              <a:rPr lang="ru-RU" altLang="ru-RU" sz="1200" dirty="0" smtClean="0">
                <a:solidFill>
                  <a:schemeClr val="folHlink"/>
                </a:solidFill>
              </a:rPr>
              <a:t> присвоено совхозному селению, находящемуся на территории Выборгского района.</a:t>
            </a:r>
          </a:p>
          <a:p>
            <a:r>
              <a:rPr lang="ru-RU" b="1" dirty="0" err="1" smtClean="0"/>
              <a:t>Лоунатйоки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1A208-8D3B-471E-8C1E-D373037C089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084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81F4E00-F804-46D1-84FC-E028E83472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70354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FFF5A-546E-4B04-BE7B-77F6BFCD80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57209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821CA-6656-4C25-BEBC-F9AA106F88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60261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723E9-FB5B-40AA-A099-C31D8BF13D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414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6562D-22E4-4F5F-A773-06C81E9563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9945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E1B9-1E5C-4B25-8FC6-805337C71C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44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38D4-B106-4141-A38E-4F33B4034D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4226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7945-DC0B-41B2-99F3-0A5174459C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1269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2F66F-1BC5-4EF9-B19C-5DEE761BA7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64859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3991-20DD-4BC1-8846-1301CED0FC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5241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D7A4-2EF3-4FF1-829E-C5A91170C7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2644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A6B91-748A-411F-A62B-72C8D17D25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8830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38F0A91-6BF1-4845-90D3-BB1A488551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3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171450" indent="-136525" algn="l" defTabSz="685800" rtl="0" fontAlgn="base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fontAlgn="base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7.png"/><Relationship Id="rId3" Type="http://schemas.openxmlformats.org/officeDocument/2006/relationships/image" Target="../media/image7.gif"/><Relationship Id="rId7" Type="http://schemas.openxmlformats.org/officeDocument/2006/relationships/image" Target="../media/image14.png"/><Relationship Id="rId12" Type="http://schemas.openxmlformats.org/officeDocument/2006/relationships/image" Target="../media/image25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5" Type="http://schemas.openxmlformats.org/officeDocument/2006/relationships/image" Target="../media/image31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7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7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5616" y="2276872"/>
            <a:ext cx="7452320" cy="1223516"/>
          </a:xfrm>
          <a:noFill/>
        </p:spPr>
        <p:txBody>
          <a:bodyPr/>
          <a:lstStyle/>
          <a:p>
            <a:pPr algn="ctr">
              <a:buNone/>
            </a:pPr>
            <a:r>
              <a:rPr lang="ru-RU" alt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именами названы</a:t>
            </a:r>
            <a:r>
              <a:rPr lang="ru-RU" altLang="ru-RU" sz="5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468313" y="4581525"/>
            <a:ext cx="4787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1" dirty="0"/>
              <a:t>Работу </a:t>
            </a:r>
            <a:r>
              <a:rPr lang="ru-RU" altLang="ru-RU" sz="2000" b="1" i="1" dirty="0" smtClean="0"/>
              <a:t>выполнил:                                                                                                                                                                                                                          ученик  10 </a:t>
            </a:r>
            <a:r>
              <a:rPr lang="ru-RU" altLang="ru-RU" sz="2000" b="1" i="1" dirty="0"/>
              <a:t>«а»класса </a:t>
            </a:r>
          </a:p>
          <a:p>
            <a:pPr eaLnBrk="1" hangingPunct="1"/>
            <a:r>
              <a:rPr lang="ru-RU" altLang="ru-RU" sz="2000" b="1" i="1" u="sng" dirty="0" smtClean="0"/>
              <a:t>Демин Даниил</a:t>
            </a:r>
            <a:endParaRPr lang="ru-RU" altLang="ru-RU" sz="2000" b="1" i="1" u="sng" dirty="0"/>
          </a:p>
          <a:p>
            <a:pPr eaLnBrk="1" hangingPunct="1"/>
            <a:r>
              <a:rPr lang="ru-RU" altLang="ru-RU" sz="2000" b="1" i="1" dirty="0" smtClean="0"/>
              <a:t>Руководитель работы</a:t>
            </a:r>
            <a:r>
              <a:rPr lang="ru-RU" altLang="ru-RU" sz="2000" b="1" i="1" dirty="0"/>
              <a:t>:</a:t>
            </a:r>
          </a:p>
          <a:p>
            <a:pPr eaLnBrk="1" hangingPunct="1"/>
            <a:r>
              <a:rPr lang="ru-RU" altLang="ru-RU" sz="2000" b="1" i="1" dirty="0"/>
              <a:t>учитель географии </a:t>
            </a:r>
          </a:p>
          <a:p>
            <a:pPr eaLnBrk="1" hangingPunct="1"/>
            <a:r>
              <a:rPr lang="ru-RU" altLang="ru-RU" sz="2000" b="1" i="1" dirty="0"/>
              <a:t>Леонтьева Валентина Петровна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68313" y="549275"/>
            <a:ext cx="8351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/>
              <a:t>МБОУ «</a:t>
            </a:r>
            <a:r>
              <a:rPr lang="ru-RU" altLang="ru-RU" sz="2800" b="1" dirty="0" err="1"/>
              <a:t>Каменногорский</a:t>
            </a:r>
            <a:r>
              <a:rPr lang="ru-RU" altLang="ru-RU" sz="2800" b="1" dirty="0"/>
              <a:t> ЦО»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0843" t="25235" r="17020" b="16384"/>
          <a:stretch>
            <a:fillRect/>
          </a:stretch>
        </p:blipFill>
        <p:spPr bwMode="auto">
          <a:xfrm>
            <a:off x="5004048" y="3861048"/>
            <a:ext cx="3443978" cy="22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2" descr="0_23abc_85a347d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3024336" cy="1741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3" cstate="print"/>
          <a:srcRect l="41707" t="42937" r="8454" b="12766"/>
          <a:stretch>
            <a:fillRect/>
          </a:stretch>
        </p:blipFill>
        <p:spPr bwMode="auto">
          <a:xfrm>
            <a:off x="0" y="0"/>
            <a:ext cx="91522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8" descr="зайце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556792"/>
            <a:ext cx="2832100" cy="4535487"/>
          </a:xfrm>
          <a:noFill/>
          <a:ln w="3810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508104" y="620688"/>
            <a:ext cx="1851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/>
              <a:t>Инкиля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1124744"/>
            <a:ext cx="2664296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cs typeface="Times New Roman" pitchFamily="18" charset="0"/>
              </a:rPr>
              <a:t>Зайцево</a:t>
            </a:r>
            <a:endParaRPr lang="ru-RU" sz="4400" b="1" dirty="0">
              <a:cs typeface="Times New Roman" pitchFamily="18" charset="0"/>
            </a:endParaRPr>
          </a:p>
        </p:txBody>
      </p:sp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373216"/>
            <a:ext cx="600075" cy="590551"/>
          </a:xfrm>
          <a:prstGeom prst="rect">
            <a:avLst/>
          </a:prstGeom>
          <a:noFill/>
        </p:spPr>
      </p:pic>
      <p:pic>
        <p:nvPicPr>
          <p:cNvPr id="9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628800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3" cstate="print"/>
          <a:srcRect l="47276" t="44852" r="4229" b="15275"/>
          <a:stretch>
            <a:fillRect/>
          </a:stretch>
        </p:blipFill>
        <p:spPr bwMode="auto">
          <a:xfrm>
            <a:off x="-59747" y="0"/>
            <a:ext cx="92037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8" descr="заходски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700808"/>
            <a:ext cx="2900462" cy="4464496"/>
          </a:xfrm>
          <a:noFill/>
          <a:ln w="3810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798991" y="2924944"/>
            <a:ext cx="2968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/>
              <a:t>Лоунатийоки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3573016"/>
            <a:ext cx="3024336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/>
              <a:t>Заходское</a:t>
            </a:r>
            <a:endParaRPr lang="ru-RU" sz="4400" b="1" dirty="0"/>
          </a:p>
        </p:txBody>
      </p:sp>
      <p:pic>
        <p:nvPicPr>
          <p:cNvPr id="6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77072"/>
            <a:ext cx="600075" cy="590551"/>
          </a:xfrm>
          <a:prstGeom prst="rect">
            <a:avLst/>
          </a:prstGeom>
          <a:noFill/>
        </p:spPr>
      </p:pic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517232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3" cstate="print"/>
          <a:srcRect l="45398" t="43922" r="6250" b="157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8" descr="кондратье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1412776"/>
            <a:ext cx="2833687" cy="4679950"/>
          </a:xfrm>
          <a:noFill/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91680" y="2204864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err="1" smtClean="0"/>
              <a:t>Сиккиярви</a:t>
            </a:r>
            <a:r>
              <a:rPr lang="ru-RU" altLang="ru-RU" sz="3600" b="1" dirty="0" smtClean="0"/>
              <a:t> 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7867" y="2852936"/>
            <a:ext cx="3506024" cy="76944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folHlink"/>
                </a:solidFill>
              </a:rPr>
              <a:t> </a:t>
            </a:r>
            <a:r>
              <a:rPr lang="ru-RU" altLang="ru-RU" sz="4400" b="1" dirty="0" smtClean="0"/>
              <a:t>Кондратьево</a:t>
            </a:r>
            <a:endParaRPr lang="ru-RU" sz="4400" b="1" dirty="0"/>
          </a:p>
        </p:txBody>
      </p:sp>
      <p:pic>
        <p:nvPicPr>
          <p:cNvPr id="6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501008"/>
            <a:ext cx="600075" cy="590551"/>
          </a:xfrm>
          <a:prstGeom prst="rect">
            <a:avLst/>
          </a:prstGeom>
          <a:noFill/>
        </p:spPr>
      </p:pic>
      <p:pic>
        <p:nvPicPr>
          <p:cNvPr id="8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445224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3" cstate="print"/>
          <a:srcRect l="44660" t="40969" r="2922" b="14735"/>
          <a:stretch>
            <a:fillRect/>
          </a:stretch>
        </p:blipFill>
        <p:spPr bwMode="auto">
          <a:xfrm>
            <a:off x="292" y="0"/>
            <a:ext cx="91437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8" descr="толоконнико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556792"/>
            <a:ext cx="3090862" cy="4751387"/>
          </a:xfrm>
          <a:noFill/>
          <a:ln w="3810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49042" y="3429000"/>
            <a:ext cx="4294958" cy="76944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 err="1" smtClean="0"/>
              <a:t>Толоконниково</a:t>
            </a:r>
            <a:r>
              <a:rPr lang="ru-RU" altLang="ru-RU" sz="4400" b="1" dirty="0" smtClean="0"/>
              <a:t> 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2492896"/>
            <a:ext cx="2427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 smtClean="0"/>
              <a:t>Хепонотко</a:t>
            </a:r>
            <a:endParaRPr lang="ru-RU" sz="3600" b="1" dirty="0"/>
          </a:p>
        </p:txBody>
      </p:sp>
      <p:pic>
        <p:nvPicPr>
          <p:cNvPr id="8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293096"/>
            <a:ext cx="600075" cy="590551"/>
          </a:xfrm>
          <a:prstGeom prst="rect">
            <a:avLst/>
          </a:prstGeom>
          <a:noFill/>
        </p:spPr>
      </p:pic>
      <p:pic>
        <p:nvPicPr>
          <p:cNvPr id="9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5661248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3" cstate="print"/>
          <a:srcRect l="49051" t="40359" r="6250" b="20641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8" descr="цвел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484784"/>
            <a:ext cx="2599261" cy="4320480"/>
          </a:xfrm>
          <a:noFill/>
          <a:ln w="57150">
            <a:solidFill>
              <a:srgbClr val="CC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723736" y="3933056"/>
            <a:ext cx="3238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 err="1" smtClean="0"/>
              <a:t>Кауколемпила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49050" y="4581128"/>
            <a:ext cx="3445815" cy="76944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 err="1" smtClean="0"/>
              <a:t>Цвелодубово</a:t>
            </a:r>
            <a:endParaRPr lang="ru-RU" sz="4400" b="1" dirty="0"/>
          </a:p>
        </p:txBody>
      </p:sp>
      <p:pic>
        <p:nvPicPr>
          <p:cNvPr id="8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5301208"/>
            <a:ext cx="600075" cy="590551"/>
          </a:xfrm>
          <a:prstGeom prst="rect">
            <a:avLst/>
          </a:prstGeom>
          <a:noFill/>
        </p:spPr>
      </p:pic>
      <p:pic>
        <p:nvPicPr>
          <p:cNvPr id="9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229200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5267" t="19586" r="19239" b="277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конечная звезда 4"/>
          <p:cNvSpPr/>
          <p:nvPr/>
        </p:nvSpPr>
        <p:spPr>
          <a:xfrm>
            <a:off x="3059832" y="3861048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47864" y="378904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Советский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3131840" y="2636912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347864" y="256490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Кравцово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350100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Лазаревка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436510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Черкасово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407707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Поповка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5-конечная звезда 17"/>
          <p:cNvSpPr/>
          <p:nvPr/>
        </p:nvSpPr>
        <p:spPr>
          <a:xfrm>
            <a:off x="3131840" y="4077072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4644008" y="4365104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3635896" y="3573016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555776" y="32129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</a:rPr>
              <a:t>Выборг</a:t>
            </a:r>
            <a:endParaRPr lang="ru-RU" sz="2400" b="1" dirty="0">
              <a:latin typeface="Arial" pitchFamily="34" charset="0"/>
            </a:endParaRPr>
          </a:p>
        </p:txBody>
      </p:sp>
      <p:pic>
        <p:nvPicPr>
          <p:cNvPr id="24" name="Рисунок 23" descr="C:\Documents and Settings\user\Рабочий стол\кондратьев.jpg"/>
          <p:cNvPicPr/>
          <p:nvPr/>
        </p:nvPicPr>
        <p:blipFill>
          <a:blip r:embed="rId3" cstate="print"/>
          <a:srcRect l="65580" t="58191" r="1550" b="3443"/>
          <a:stretch>
            <a:fillRect/>
          </a:stretch>
        </p:blipFill>
        <p:spPr bwMode="auto">
          <a:xfrm>
            <a:off x="251520" y="332656"/>
            <a:ext cx="1952625" cy="3133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" name="Рисунок 24" descr="C:\Documents and Settings\user\Рабочий стол\кравцово.jpg"/>
          <p:cNvPicPr/>
          <p:nvPr/>
        </p:nvPicPr>
        <p:blipFill>
          <a:blip r:embed="rId4" cstate="print"/>
          <a:srcRect l="17637" t="5834" r="44842" b="55893"/>
          <a:stretch>
            <a:fillRect/>
          </a:stretch>
        </p:blipFill>
        <p:spPr bwMode="auto">
          <a:xfrm rot="10800000">
            <a:off x="6516216" y="260648"/>
            <a:ext cx="2448272" cy="345638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" name="Рисунок 25" descr="C:\Documents and Settings\user\Рабочий стол\черкасово.jpg"/>
          <p:cNvPicPr/>
          <p:nvPr/>
        </p:nvPicPr>
        <p:blipFill>
          <a:blip r:embed="rId5" cstate="print"/>
          <a:srcRect l="14591" t="50968" r="11171" b="24772"/>
          <a:stretch>
            <a:fillRect/>
          </a:stretch>
        </p:blipFill>
        <p:spPr bwMode="auto">
          <a:xfrm rot="10800000">
            <a:off x="0" y="5085184"/>
            <a:ext cx="3635896" cy="17728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7" name="Рисунок 26" descr="C:\Documents and Settings\user\Рабочий стол\советский.jpg"/>
          <p:cNvPicPr/>
          <p:nvPr/>
        </p:nvPicPr>
        <p:blipFill>
          <a:blip r:embed="rId6" cstate="print"/>
          <a:srcRect l="8017" t="5367" r="51256" b="56245"/>
          <a:stretch>
            <a:fillRect/>
          </a:stretch>
        </p:blipFill>
        <p:spPr bwMode="auto">
          <a:xfrm rot="10800000">
            <a:off x="3347864" y="188640"/>
            <a:ext cx="1944216" cy="23042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8" name="Рисунок 27" descr="C:\Documents and Settings\user\Рабочий стол\лазаревка.jpg"/>
          <p:cNvPicPr/>
          <p:nvPr/>
        </p:nvPicPr>
        <p:blipFill>
          <a:blip r:embed="rId7" cstate="print"/>
          <a:srcRect l="14110" t="28555" r="2993" b="49301"/>
          <a:stretch>
            <a:fillRect/>
          </a:stretch>
        </p:blipFill>
        <p:spPr bwMode="auto">
          <a:xfrm>
            <a:off x="4716017" y="5085184"/>
            <a:ext cx="4427984" cy="177281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/>
      <p:bldP spid="7" grpId="0" animBg="1"/>
      <p:bldP spid="8" grpId="0"/>
      <p:bldP spid="9" grpId="0"/>
      <p:bldP spid="10" grpId="0"/>
      <p:bldP spid="12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ей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564904"/>
            <a:ext cx="59046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музей свидетельство.jpg"/>
          <p:cNvPicPr/>
          <p:nvPr/>
        </p:nvPicPr>
        <p:blipFill>
          <a:blip r:embed="rId3" cstate="print"/>
          <a:srcRect l="10884" t="1667" r="13787" b="18958"/>
          <a:stretch>
            <a:fillRect/>
          </a:stretch>
        </p:blipFill>
        <p:spPr bwMode="auto">
          <a:xfrm>
            <a:off x="467544" y="620688"/>
            <a:ext cx="266429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\Рабочий стол\краеведение2015\фото к приложению\IMG_20150403_171300.jpg"/>
          <p:cNvPicPr/>
          <p:nvPr/>
        </p:nvPicPr>
        <p:blipFill>
          <a:blip r:embed="rId4" cstate="print"/>
          <a:srcRect l="13629" t="15801"/>
          <a:stretch>
            <a:fillRect/>
          </a:stretch>
        </p:blipFill>
        <p:spPr bwMode="auto">
          <a:xfrm>
            <a:off x="3707904" y="692696"/>
            <a:ext cx="249147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Мои документы шко\школа\2012-2013документы школа\фото дети декабрь\семинар 28 ноября 1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60648"/>
            <a:ext cx="2413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95536" y="0"/>
            <a:ext cx="54579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Экскурсии в школьном  музее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F:\Фото\фото из путешествий\фото геолог в 9б\9мая 2011семья\Изображение 083.jpg"/>
          <p:cNvPicPr/>
          <p:nvPr/>
        </p:nvPicPr>
        <p:blipFill>
          <a:blip r:embed="rId6" cstate="print"/>
          <a:srcRect l="14110" t="7692"/>
          <a:stretch>
            <a:fillRect/>
          </a:stretch>
        </p:blipFill>
        <p:spPr bwMode="auto">
          <a:xfrm>
            <a:off x="251520" y="4653136"/>
            <a:ext cx="2354957" cy="195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569"/>
            <a:ext cx="4592621" cy="6503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C:\Users\данил\Desktop\проект ПОБЕДА\Демин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54" y="1268760"/>
            <a:ext cx="3936535" cy="2868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745" y="4429116"/>
            <a:ext cx="43719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5292080" y="332656"/>
            <a:ext cx="3600400" cy="648072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normAutofit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Times New Roman" panose="02020603050405020304" pitchFamily="18" charset="0"/>
              </a:rPr>
              <a:t>Преснецов</a:t>
            </a:r>
            <a:r>
              <a:rPr kumimoji="0" lang="ru-RU" sz="2000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Times New Roman" panose="02020603050405020304" pitchFamily="18" charset="0"/>
              </a:rPr>
              <a:t> Иван Иванович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Times New Roman" panose="02020603050405020304" pitchFamily="18" charset="0"/>
              </a:rPr>
              <a:t>(1912 -</a:t>
            </a:r>
            <a:r>
              <a:rPr kumimoji="0" lang="ru-RU" b="1" i="0" u="none" strike="noStrike" kern="0" cap="none" spc="0" normalizeH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Times New Roman" panose="02020603050405020304" pitchFamily="18" charset="0"/>
              </a:rPr>
              <a:t> 1982</a:t>
            </a:r>
            <a:r>
              <a:rPr kumimoji="0" lang="ru-RU" b="1" i="0" u="none" strike="noStrike" kern="0" cap="none" spc="0" normalizeH="0" baseline="0" noProof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Times New Roman" panose="02020603050405020304" pitchFamily="18" charset="0"/>
              </a:rPr>
              <a:t>)</a:t>
            </a:r>
            <a:endParaRPr kumimoji="0" lang="ru-RU" b="1" i="0" u="none" strike="noStrike" kern="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3890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32871" y="323904"/>
            <a:ext cx="8511129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>
                <a:ea typeface="Times New Roman" panose="02020603050405020304" pitchFamily="18" charset="0"/>
              </a:rPr>
              <a:t>Выводы: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Карельский перешеек – один из символов воинской славы России.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Помнить и хранить историко-культурное прошлое – задача жителей моего </a:t>
            </a:r>
            <a:r>
              <a:rPr lang="ru-RU" sz="2000" b="1" dirty="0" smtClean="0">
                <a:ea typeface="Times New Roman" panose="02020603050405020304" pitchFamily="18" charset="0"/>
              </a:rPr>
              <a:t>края и моих ровесников.</a:t>
            </a:r>
            <a:endParaRPr lang="ru-RU" sz="2000" b="1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Поиск и презентация информации полученных данных по этой теме позволит: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000" b="1" dirty="0">
                <a:ea typeface="Times New Roman" panose="02020603050405020304" pitchFamily="18" charset="0"/>
              </a:rPr>
              <a:t>Привлечь внимание моих ровесников к проблеме сохранения памятников ратного подвига на Карельском перешейке.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000" b="1" dirty="0">
                <a:ea typeface="Times New Roman" panose="02020603050405020304" pitchFamily="18" charset="0"/>
              </a:rPr>
              <a:t>Использовать полученную информацию в просветительских целях на уроках, посвященных изучению истории и географии родного края.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ru-RU" sz="2000" b="1" dirty="0">
                <a:ea typeface="Times New Roman" panose="02020603050405020304" pitchFamily="18" charset="0"/>
              </a:rPr>
              <a:t>Воспитывать патриотизм и любовь к родному краю.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Осуществление практических действий: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ea typeface="Times New Roman" panose="02020603050405020304" pitchFamily="18" charset="0"/>
              </a:rPr>
              <a:t>выход на субботники к местам захоронения и мемориалам павшим воинам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ea typeface="Times New Roman" panose="02020603050405020304" pitchFamily="18" charset="0"/>
              </a:rPr>
              <a:t>организация экскурсий по изучению родного края.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ea typeface="Times New Roman" panose="02020603050405020304" pitchFamily="18" charset="0"/>
              </a:rPr>
              <a:t>5.  Дальнейшие </a:t>
            </a:r>
            <a:r>
              <a:rPr lang="ru-RU" sz="2000" b="1" dirty="0">
                <a:ea typeface="Times New Roman" panose="02020603050405020304" pitchFamily="18" charset="0"/>
              </a:rPr>
              <a:t>проектные работы социальной направленности.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6" descr="le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90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zanimatika.narod.ru/Lenta_geor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589240"/>
            <a:ext cx="600075" cy="590551"/>
          </a:xfrm>
          <a:prstGeom prst="rect">
            <a:avLst/>
          </a:prstGeom>
          <a:noFill/>
        </p:spPr>
      </p:pic>
      <p:pic>
        <p:nvPicPr>
          <p:cNvPr id="5" name="Picture 6" descr="le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01766" y="-1885950"/>
            <a:ext cx="990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1756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s50.radikal.ru/i129/1005/a0/733ecfe9d35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051720" y="3534013"/>
            <a:ext cx="70922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 не напрасно беспокоюсь, 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 не забылась та война: 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Ведь эта память — наша совесть. 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Она, 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сила, нам нужна... 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(Ю. Воронов)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3" name="Picture 4" descr="http://zanimatika.narod.ru/Lenta_geor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021288"/>
            <a:ext cx="600075" cy="590551"/>
          </a:xfrm>
          <a:prstGeom prst="rect">
            <a:avLst/>
          </a:prstGeom>
          <a:noFill/>
        </p:spPr>
      </p:pic>
      <p:pic>
        <p:nvPicPr>
          <p:cNvPr id="4" name="Picture 8" descr="бород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1805070" cy="2664296"/>
          </a:xfrm>
          <a:prstGeom prst="rect">
            <a:avLst/>
          </a:prstGeom>
          <a:noFill/>
        </p:spPr>
      </p:pic>
      <p:pic>
        <p:nvPicPr>
          <p:cNvPr id="5" name="Picture 8" descr="веще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124744"/>
            <a:ext cx="2002214" cy="3493045"/>
          </a:xfrm>
          <a:prstGeom prst="rect">
            <a:avLst/>
          </a:prstGeom>
          <a:noFill/>
        </p:spPr>
      </p:pic>
      <p:pic>
        <p:nvPicPr>
          <p:cNvPr id="6" name="Picture 8" descr="высоцкий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02120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гаврил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2564904"/>
            <a:ext cx="2381078" cy="3528392"/>
          </a:xfrm>
          <a:prstGeom prst="rect">
            <a:avLst/>
          </a:prstGeom>
          <a:noFill/>
        </p:spPr>
      </p:pic>
      <p:pic>
        <p:nvPicPr>
          <p:cNvPr id="8" name="Picture 8" descr="гончаров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3068960"/>
            <a:ext cx="2376264" cy="3501008"/>
          </a:xfrm>
          <a:prstGeom prst="rect">
            <a:avLst/>
          </a:prstGeom>
          <a:noFill/>
        </p:spPr>
      </p:pic>
      <p:pic>
        <p:nvPicPr>
          <p:cNvPr id="9" name="Picture 8" descr="дымов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3374323"/>
            <a:ext cx="2232248" cy="3483677"/>
          </a:xfrm>
          <a:prstGeom prst="rect">
            <a:avLst/>
          </a:prstGeom>
          <a:noFill/>
        </p:spPr>
      </p:pic>
      <p:pic>
        <p:nvPicPr>
          <p:cNvPr id="10" name="Picture 8" descr="егоров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3257600"/>
            <a:ext cx="2253557" cy="3600400"/>
          </a:xfrm>
          <a:prstGeom prst="rect">
            <a:avLst/>
          </a:prstGeom>
          <a:noFill/>
        </p:spPr>
      </p:pic>
      <p:pic>
        <p:nvPicPr>
          <p:cNvPr id="11" name="Picture 8" descr="зайцев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2492896"/>
            <a:ext cx="2304256" cy="3690167"/>
          </a:xfrm>
          <a:prstGeom prst="rect">
            <a:avLst/>
          </a:prstGeom>
          <a:noFill/>
        </p:spPr>
      </p:pic>
      <p:pic>
        <p:nvPicPr>
          <p:cNvPr id="12" name="Picture 8" descr="заходский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2" y="2132856"/>
            <a:ext cx="2088232" cy="3214282"/>
          </a:xfrm>
          <a:prstGeom prst="rect">
            <a:avLst/>
          </a:prstGeom>
          <a:noFill/>
        </p:spPr>
      </p:pic>
      <p:pic>
        <p:nvPicPr>
          <p:cNvPr id="13" name="Picture 8" descr="кондратьев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196752"/>
            <a:ext cx="2310826" cy="3816424"/>
          </a:xfrm>
          <a:prstGeom prst="rect">
            <a:avLst/>
          </a:prstGeom>
          <a:noFill/>
        </p:spPr>
      </p:pic>
      <p:pic>
        <p:nvPicPr>
          <p:cNvPr id="14" name="Picture 8" descr="толоконников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208" y="908720"/>
            <a:ext cx="2232248" cy="3431493"/>
          </a:xfrm>
          <a:prstGeom prst="rect">
            <a:avLst/>
          </a:prstGeom>
          <a:noFill/>
        </p:spPr>
      </p:pic>
      <p:pic>
        <p:nvPicPr>
          <p:cNvPr id="15" name="Picture 8" descr="цвел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7782" y="0"/>
            <a:ext cx="2236218" cy="3717032"/>
          </a:xfrm>
          <a:prstGeom prst="rect">
            <a:avLst/>
          </a:prstGeom>
          <a:noFill/>
        </p:spPr>
      </p:pic>
      <p:pic>
        <p:nvPicPr>
          <p:cNvPr id="17" name="Picture 4" descr="http://s50.radikal.ru/i129/1005/a0/733ecfe9d35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23abc_85a347d6_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06930"/>
            <a:ext cx="2520280" cy="1451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51520" y="733347"/>
            <a:ext cx="85689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Более ста населенных пунктов Карельского перешейка названы именами героев Великой Отечественной войны. Многие из них пали в бою с фашизмом, отдав жизнь за наше счастье. Но слава и память о них вечны.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Цель работы: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собрать информацию о героях Великой Отечественной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и советско- финской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войн, имена которых увековечены в названиях населенных пунктов Выборгского района.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Изучить места героического прошлого нашего края.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000" b="1" dirty="0" smtClean="0"/>
              <a:t>      Исследовать исторические и культурные источники, связанные с советско-финской и Великой Отечественной войной, найти информацию о топонимике населённых пунктов Выборгского района, связанных с этим  историческим периодом, активно участвовать в сохранении исторической памяти, распространять информацию о воинах-героях.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Актуальность: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необходимость сохранения историко-культурного и природного наследия родного края.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4" name="Picture 6" descr="len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69718" y="-1885950"/>
            <a:ext cx="990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5267" t="19586" r="19239" b="277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конечная звезда 3"/>
          <p:cNvSpPr/>
          <p:nvPr/>
        </p:nvSpPr>
        <p:spPr>
          <a:xfrm>
            <a:off x="5292080" y="548680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5364088" y="980728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331640" y="3645024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2627784" y="4005064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211960" y="4077072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3995936" y="3717032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5364088" y="3429000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6228184" y="3717032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5148064" y="5085184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6084168" y="5157192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5436096" y="5373216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5220072" y="1340768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508104" y="26064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Дымово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4128" y="90872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Зайцево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8104" y="1268760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Бородинское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4208" y="371703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Вещево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5936" y="486916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Заходское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2200" y="5157192"/>
            <a:ext cx="188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Цвелодубово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112" y="551723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Егорово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364502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Кондратьево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43808" y="400506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Высоцк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2" y="342900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Гончарово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1960" y="3717032"/>
            <a:ext cx="2113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Толоконниково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7984" y="407707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Гаврилово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7864" y="256490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Кравцово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5-конечная звезда 28"/>
          <p:cNvSpPr/>
          <p:nvPr/>
        </p:nvSpPr>
        <p:spPr>
          <a:xfrm>
            <a:off x="3131840" y="2636912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3563888" y="3429000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4644008" y="4509120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3059832" y="3789040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3059832" y="3933056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707904" y="328498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Лазаревка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31840" y="357301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Советский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4048" y="443711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Черкасово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5856" y="386104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п. Поповка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s50.radikal.ru/i129/1005/a0/733ecfe9d3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00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0"/>
            <a:ext cx="8172400" cy="759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ea typeface="Times New Roman" panose="02020603050405020304" pitchFamily="18" charset="0"/>
              </a:rPr>
              <a:t>Список </a:t>
            </a:r>
            <a:r>
              <a:rPr lang="ru-RU" sz="2800" b="1" dirty="0" smtClean="0">
                <a:ea typeface="Times New Roman" panose="02020603050405020304" pitchFamily="18" charset="0"/>
              </a:rPr>
              <a:t>используемых ресурсов</a:t>
            </a:r>
            <a:endParaRPr lang="ru-RU" sz="2800" b="1" dirty="0"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latin typeface="Times New Roman"/>
                <a:ea typeface="Times New Roman"/>
              </a:rPr>
              <a:t>Балашов Е.А. «Метаморфозы топонимии Карельского перешейка» СПБ, ИКО «Карелия», 2009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err="1" smtClean="0">
                <a:ea typeface="Times New Roman" panose="02020603050405020304" pitchFamily="18" charset="0"/>
              </a:rPr>
              <a:t>Кепп</a:t>
            </a:r>
            <a:r>
              <a:rPr lang="ru-RU" sz="2000" b="1" dirty="0" smtClean="0">
                <a:ea typeface="Times New Roman" panose="02020603050405020304" pitchFamily="18" charset="0"/>
              </a:rPr>
              <a:t> Е.Е. «Выборг. Художественные достопримечательности». Выборг: «</a:t>
            </a:r>
            <a:r>
              <a:rPr lang="ru-RU" sz="2000" b="1" dirty="0" err="1" smtClean="0">
                <a:ea typeface="Times New Roman" panose="02020603050405020304" pitchFamily="18" charset="0"/>
              </a:rPr>
              <a:t>Фантакт</a:t>
            </a:r>
            <a:r>
              <a:rPr lang="ru-RU" sz="2000" b="1" dirty="0" smtClean="0">
                <a:ea typeface="Times New Roman" panose="02020603050405020304" pitchFamily="18" charset="0"/>
              </a:rPr>
              <a:t>», 1992</a:t>
            </a:r>
            <a:endParaRPr lang="ru-RU" sz="2000" b="1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ea typeface="Times New Roman" panose="02020603050405020304" pitchFamily="18" charset="0"/>
              </a:rPr>
              <a:t>Лисицын </a:t>
            </a:r>
            <a:r>
              <a:rPr lang="ru-RU" sz="2000" b="1" dirty="0">
                <a:ea typeface="Times New Roman" panose="02020603050405020304" pitchFamily="18" charset="0"/>
              </a:rPr>
              <a:t>С.А., Волков В.С., Козлов Н.Д., Уланов В.А., Васьков А.С. «История и культура Ленинградской земли с древнейших времен до наших дней». СПб: «Специальная литература», 2003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Мерецков К.А. «На службе народу. Страницы воспоминаний». Москва: «Политиздат», 1988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 «Книга памяти. Советско-финляндская война 1939-1940»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«О войне и о себе… Воспоминания. Посвящения. Фотодокументы». Санкт-Петербург: Информационно-издательское агентство «ЛИК», 2007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ea typeface="Times New Roman" panose="02020603050405020304" pitchFamily="18" charset="0"/>
              </a:rPr>
              <a:t>«Честь по труду. Воспоминания. Посвящения. Биографии</a:t>
            </a:r>
            <a:r>
              <a:rPr lang="ru-RU" sz="2000" b="1" dirty="0" smtClean="0">
                <a:ea typeface="Times New Roman" panose="02020603050405020304" pitchFamily="18" charset="0"/>
              </a:rPr>
              <a:t>».                                     Санкт-Петербург: ИПК «КОСТА», 2014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b="1" dirty="0">
                <a:ea typeface="Times New Roman" panose="02020603050405020304" pitchFamily="18" charset="0"/>
              </a:rPr>
              <a:t>http://ru.wikipedia.org</a:t>
            </a:r>
            <a:r>
              <a:rPr lang="en-US" sz="2000" b="1" dirty="0" smtClean="0">
                <a:ea typeface="Times New Roman" panose="02020603050405020304" pitchFamily="18" charset="0"/>
              </a:rPr>
              <a:t>/</a:t>
            </a:r>
            <a:endParaRPr lang="ru-RU" sz="2000" b="1" dirty="0" smtClean="0">
              <a:ea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ea typeface="Times New Roman" panose="02020603050405020304" pitchFamily="18" charset="0"/>
            </a:endParaRPr>
          </a:p>
          <a:p>
            <a:pPr marL="6858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ea typeface="Times New Roman" panose="02020603050405020304" pitchFamily="18" charset="0"/>
              </a:rPr>
              <a:t> </a:t>
            </a:r>
          </a:p>
          <a:p>
            <a:pPr marL="6858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6" descr="le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906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14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5616" y="2276872"/>
            <a:ext cx="7452320" cy="1223516"/>
          </a:xfrm>
          <a:noFill/>
        </p:spPr>
        <p:txBody>
          <a:bodyPr/>
          <a:lstStyle/>
          <a:p>
            <a:pPr algn="ctr">
              <a:buNone/>
            </a:pPr>
            <a:r>
              <a:rPr lang="ru-RU" altLang="ru-RU" sz="5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именами названы</a:t>
            </a:r>
            <a:r>
              <a:rPr lang="ru-RU" altLang="ru-RU" sz="5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468313" y="4581525"/>
            <a:ext cx="4787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i="1" dirty="0"/>
              <a:t>Работу </a:t>
            </a:r>
            <a:r>
              <a:rPr lang="ru-RU" altLang="ru-RU" sz="2000" b="1" i="1" dirty="0" smtClean="0"/>
              <a:t>выполнил:                                                                                                                                                                                                                          ученик  10 </a:t>
            </a:r>
            <a:r>
              <a:rPr lang="ru-RU" altLang="ru-RU" sz="2000" b="1" i="1" dirty="0"/>
              <a:t>«а»класса </a:t>
            </a:r>
          </a:p>
          <a:p>
            <a:pPr eaLnBrk="1" hangingPunct="1"/>
            <a:r>
              <a:rPr lang="ru-RU" altLang="ru-RU" sz="2000" b="1" i="1" u="sng" dirty="0" smtClean="0"/>
              <a:t>Демин Даниил</a:t>
            </a:r>
            <a:endParaRPr lang="ru-RU" altLang="ru-RU" sz="2000" b="1" i="1" u="sng" dirty="0"/>
          </a:p>
          <a:p>
            <a:pPr eaLnBrk="1" hangingPunct="1"/>
            <a:r>
              <a:rPr lang="ru-RU" altLang="ru-RU" sz="2000" b="1" i="1" dirty="0" smtClean="0"/>
              <a:t>Руководитель работы</a:t>
            </a:r>
            <a:r>
              <a:rPr lang="ru-RU" altLang="ru-RU" sz="2000" b="1" i="1" dirty="0"/>
              <a:t>:</a:t>
            </a:r>
          </a:p>
          <a:p>
            <a:pPr eaLnBrk="1" hangingPunct="1"/>
            <a:r>
              <a:rPr lang="ru-RU" altLang="ru-RU" sz="2000" b="1" i="1" dirty="0"/>
              <a:t>учитель географии </a:t>
            </a:r>
          </a:p>
          <a:p>
            <a:pPr eaLnBrk="1" hangingPunct="1"/>
            <a:r>
              <a:rPr lang="ru-RU" altLang="ru-RU" sz="2000" b="1" i="1" dirty="0"/>
              <a:t>Леонтьева Валентина Петровна</a:t>
            </a: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68313" y="549275"/>
            <a:ext cx="8351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/>
              <a:t>МБОУ «</a:t>
            </a:r>
            <a:r>
              <a:rPr lang="ru-RU" altLang="ru-RU" sz="2800" b="1" dirty="0" err="1"/>
              <a:t>Каменногорский</a:t>
            </a:r>
            <a:r>
              <a:rPr lang="ru-RU" altLang="ru-RU" sz="2800" b="1" dirty="0"/>
              <a:t> ЦО»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0843" t="25235" r="17020" b="16384"/>
          <a:stretch>
            <a:fillRect/>
          </a:stretch>
        </p:blipFill>
        <p:spPr bwMode="auto">
          <a:xfrm>
            <a:off x="5004048" y="3861048"/>
            <a:ext cx="3443978" cy="22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2" descr="0_23abc_85a347d6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65104"/>
            <a:ext cx="3024336" cy="1741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038" t="31514" r="15372" b="17516"/>
          <a:stretch>
            <a:fillRect/>
          </a:stretch>
        </p:blipFill>
        <p:spPr bwMode="auto">
          <a:xfrm>
            <a:off x="0" y="0"/>
            <a:ext cx="9163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бородин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88" y="1882775"/>
            <a:ext cx="2878137" cy="4248150"/>
          </a:xfrm>
          <a:noFill/>
          <a:ln w="38100">
            <a:solidFill>
              <a:srgbClr val="FF0000"/>
            </a:solidFill>
          </a:ln>
        </p:spPr>
      </p:pic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5986404" y="692696"/>
            <a:ext cx="3157596" cy="70788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cs typeface="Times New Roman" panose="02020603050405020304" pitchFamily="18" charset="0"/>
              </a:rPr>
              <a:t>Бородинское</a:t>
            </a:r>
            <a:endParaRPr lang="ru-RU" altLang="ru-RU" sz="4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68144" y="0"/>
            <a:ext cx="2137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>
                <a:solidFill>
                  <a:srgbClr val="252525"/>
                </a:solidFill>
                <a:cs typeface="Times New Roman" panose="02020603050405020304" pitchFamily="18" charset="0"/>
              </a:rPr>
              <a:t> </a:t>
            </a:r>
            <a:r>
              <a:rPr lang="ru-RU" sz="3600" b="1" dirty="0" err="1" smtClean="0">
                <a:cs typeface="Times New Roman" panose="02020603050405020304" pitchFamily="18" charset="0"/>
              </a:rPr>
              <a:t>Сайрала</a:t>
            </a:r>
            <a:endParaRPr lang="ru-RU" sz="36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268760"/>
            <a:ext cx="600075" cy="590551"/>
          </a:xfrm>
          <a:prstGeom prst="rect">
            <a:avLst/>
          </a:prstGeom>
          <a:noFill/>
        </p:spPr>
      </p:pic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589240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13" t="28012" r="4143" b="1361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веще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484784"/>
            <a:ext cx="2641600" cy="4608512"/>
          </a:xfrm>
          <a:noFill/>
          <a:ln w="38100">
            <a:solidFill>
              <a:srgbClr val="FF000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11560" y="227687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cs typeface="Times New Roman" panose="02020603050405020304" pitchFamily="18" charset="0"/>
              </a:rPr>
              <a:t>Хейнъйоки</a:t>
            </a:r>
            <a:endParaRPr lang="ru-RU" sz="4400" b="1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2852936"/>
            <a:ext cx="2304256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/>
              <a:t>Вещево</a:t>
            </a:r>
            <a:endParaRPr lang="ru-RU" sz="4400" b="1" dirty="0"/>
          </a:p>
        </p:txBody>
      </p:sp>
      <p:pic>
        <p:nvPicPr>
          <p:cNvPr id="6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429000"/>
            <a:ext cx="600075" cy="590551"/>
          </a:xfrm>
          <a:prstGeom prst="rect">
            <a:avLst/>
          </a:prstGeom>
          <a:noFill/>
        </p:spPr>
      </p:pic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445224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40039" t="30312" r="11449" b="8657"/>
          <a:stretch/>
        </p:blipFill>
        <p:spPr>
          <a:xfrm>
            <a:off x="0" y="0"/>
            <a:ext cx="9144000" cy="686675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389" name="Picture 8" descr="высоцк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184342" cy="349123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4293096"/>
            <a:ext cx="24865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>
                <a:cs typeface="Times New Roman" panose="02020603050405020304" pitchFamily="18" charset="0"/>
              </a:rPr>
              <a:t>Тронгзунд</a:t>
            </a:r>
            <a:r>
              <a:rPr lang="ru-RU" sz="4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4869160"/>
            <a:ext cx="2664296" cy="76944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cs typeface="Times New Roman" panose="02020603050405020304" pitchFamily="18" charset="0"/>
              </a:rPr>
              <a:t>Высоцк </a:t>
            </a:r>
            <a:endParaRPr lang="ru-RU" sz="44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5445224"/>
            <a:ext cx="600075" cy="590551"/>
          </a:xfrm>
          <a:prstGeom prst="rect">
            <a:avLst/>
          </a:prstGeom>
          <a:noFill/>
        </p:spPr>
      </p:pic>
      <p:pic>
        <p:nvPicPr>
          <p:cNvPr id="9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509120"/>
            <a:ext cx="600075" cy="590551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6" cstate="print"/>
          <a:srcRect l="57563" t="35256" r="22686" b="27351"/>
          <a:stretch>
            <a:fillRect/>
          </a:stretch>
        </p:blipFill>
        <p:spPr bwMode="auto">
          <a:xfrm>
            <a:off x="251520" y="2132856"/>
            <a:ext cx="23762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31" t="37782" r="14677" b="116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гаврило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772816"/>
            <a:ext cx="3060700" cy="4535488"/>
          </a:xfrm>
          <a:noFill/>
          <a:ln w="38100">
            <a:solidFill>
              <a:srgbClr val="FF0000"/>
            </a:solidFill>
          </a:ln>
        </p:spPr>
      </p:pic>
      <p:sp>
        <p:nvSpPr>
          <p:cNvPr id="12292" name="Прямоугольник 1"/>
          <p:cNvSpPr>
            <a:spLocks noChangeArrowheads="1"/>
          </p:cNvSpPr>
          <p:nvPr/>
        </p:nvSpPr>
        <p:spPr bwMode="auto">
          <a:xfrm>
            <a:off x="6584036" y="4581128"/>
            <a:ext cx="2643224" cy="70788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err="1" smtClean="0">
                <a:cs typeface="Times New Roman" panose="02020603050405020304" pitchFamily="18" charset="0"/>
              </a:rPr>
              <a:t>Гаврилово</a:t>
            </a:r>
            <a:endParaRPr lang="ru-RU" altLang="ru-RU" sz="4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3861048"/>
            <a:ext cx="1840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cs typeface="Times New Roman" panose="02020603050405020304" pitchFamily="18" charset="0"/>
              </a:rPr>
              <a:t>Кямяря</a:t>
            </a:r>
            <a:endParaRPr lang="ru-RU" sz="36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589240"/>
            <a:ext cx="600075" cy="590551"/>
          </a:xfrm>
          <a:prstGeom prst="rect">
            <a:avLst/>
          </a:prstGeom>
          <a:noFill/>
        </p:spPr>
      </p:pic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5157192"/>
            <a:ext cx="600075" cy="590551"/>
          </a:xfrm>
          <a:prstGeom prst="rect">
            <a:avLst/>
          </a:prstGeom>
          <a:noFill/>
        </p:spPr>
      </p:pic>
      <p:pic>
        <p:nvPicPr>
          <p:cNvPr id="8" name="Рисунок 7" descr="C:\Documents and Settings\user\Рабочий стол\гаврилово.jpg"/>
          <p:cNvPicPr/>
          <p:nvPr/>
        </p:nvPicPr>
        <p:blipFill>
          <a:blip r:embed="rId6" cstate="print"/>
          <a:srcRect l="9460" t="37212" r="49653" b="38991"/>
          <a:stretch>
            <a:fillRect/>
          </a:stretch>
        </p:blipFill>
        <p:spPr bwMode="auto">
          <a:xfrm rot="10800000">
            <a:off x="5148064" y="188640"/>
            <a:ext cx="3784785" cy="3058666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50358" t="35445" r="10350" b="13369"/>
          <a:stretch/>
        </p:blipFill>
        <p:spPr>
          <a:xfrm>
            <a:off x="0" y="0"/>
            <a:ext cx="9363808" cy="6858000"/>
          </a:xfrm>
          <a:prstGeom prst="rect">
            <a:avLst/>
          </a:prstGeom>
        </p:spPr>
      </p:pic>
      <p:pic>
        <p:nvPicPr>
          <p:cNvPr id="14339" name="Picture 8" descr="гончаро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375526"/>
            <a:ext cx="2757488" cy="5111750"/>
          </a:xfrm>
          <a:noFill/>
          <a:ln w="38100">
            <a:solidFill>
              <a:srgbClr val="FF0000"/>
            </a:solidFill>
          </a:ln>
        </p:spPr>
      </p:pic>
      <p:sp>
        <p:nvSpPr>
          <p:cNvPr id="14341" name="Прямоугольник 1"/>
          <p:cNvSpPr>
            <a:spLocks noChangeArrowheads="1"/>
          </p:cNvSpPr>
          <p:nvPr/>
        </p:nvSpPr>
        <p:spPr bwMode="auto">
          <a:xfrm>
            <a:off x="6276035" y="2564904"/>
            <a:ext cx="2867965" cy="76944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 dirty="0" err="1" smtClean="0">
                <a:cs typeface="Times New Roman" panose="02020603050405020304" pitchFamily="18" charset="0"/>
              </a:rPr>
              <a:t>Гончарово</a:t>
            </a:r>
            <a:endParaRPr lang="ru-RU" altLang="ru-RU" sz="4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28184" y="1988840"/>
            <a:ext cx="19143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cs typeface="Times New Roman" panose="02020603050405020304" pitchFamily="18" charset="0"/>
              </a:rPr>
              <a:t>Кяхяри</a:t>
            </a:r>
            <a:r>
              <a:rPr lang="ru-RU" sz="4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ru-RU" sz="4400" dirty="0"/>
          </a:p>
        </p:txBody>
      </p:sp>
      <p:pic>
        <p:nvPicPr>
          <p:cNvPr id="6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140968"/>
            <a:ext cx="600075" cy="590551"/>
          </a:xfrm>
          <a:prstGeom prst="rect">
            <a:avLst/>
          </a:prstGeom>
          <a:noFill/>
        </p:spPr>
      </p:pic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805264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40043" t="29672" r="21770" b="166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411" name="Picture 8" descr="дымо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613656"/>
            <a:ext cx="2998788" cy="4679950"/>
          </a:xfrm>
          <a:noFill/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300192" y="764704"/>
            <a:ext cx="1626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err="1">
                <a:cs typeface="Times New Roman" panose="02020603050405020304" pitchFamily="18" charset="0"/>
              </a:rPr>
              <a:t>Нотко</a:t>
            </a:r>
            <a:r>
              <a:rPr lang="ru-RU" sz="4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1340768"/>
            <a:ext cx="2241639" cy="76944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ru-RU" sz="4400" b="1" dirty="0" err="1">
                <a:cs typeface="Times New Roman" panose="02020603050405020304" pitchFamily="18" charset="0"/>
              </a:rPr>
              <a:t>Дымово</a:t>
            </a:r>
            <a:endParaRPr lang="ru-RU" sz="4400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916832"/>
            <a:ext cx="600075" cy="590551"/>
          </a:xfrm>
          <a:prstGeom prst="rect">
            <a:avLst/>
          </a:prstGeom>
          <a:noFill/>
        </p:spPr>
      </p:pic>
      <p:pic>
        <p:nvPicPr>
          <p:cNvPr id="8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877272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3" cstate="print"/>
          <a:srcRect l="45398" t="39986" r="8089" b="18672"/>
          <a:stretch>
            <a:fillRect/>
          </a:stretch>
        </p:blipFill>
        <p:spPr bwMode="auto">
          <a:xfrm>
            <a:off x="0" y="0"/>
            <a:ext cx="9144508" cy="693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 descr="егоров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556793"/>
            <a:ext cx="2974975" cy="4464496"/>
          </a:xfrm>
          <a:noFill/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796136" y="4221088"/>
            <a:ext cx="1717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/>
              <a:t>Харью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4797152"/>
            <a:ext cx="2520280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/>
              <a:t>Егорово</a:t>
            </a:r>
            <a:endParaRPr lang="ru-RU" sz="4400" b="1" dirty="0"/>
          </a:p>
        </p:txBody>
      </p:sp>
      <p:pic>
        <p:nvPicPr>
          <p:cNvPr id="7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301208"/>
            <a:ext cx="600075" cy="590551"/>
          </a:xfrm>
          <a:prstGeom prst="rect">
            <a:avLst/>
          </a:prstGeom>
          <a:noFill/>
        </p:spPr>
      </p:pic>
      <p:pic>
        <p:nvPicPr>
          <p:cNvPr id="8" name="Picture 4" descr="http://zanimatika.narod.ru/Lenta_georg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445224"/>
            <a:ext cx="600075" cy="59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888</TotalTime>
  <Words>685</Words>
  <Application>Microsoft Office PowerPoint</Application>
  <PresentationFormat>Экран (4:3)</PresentationFormat>
  <Paragraphs>121</Paragraphs>
  <Slides>22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Базис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раталья</dc:creator>
  <cp:lastModifiedBy>Даниил Демин</cp:lastModifiedBy>
  <cp:revision>96</cp:revision>
  <dcterms:created xsi:type="dcterms:W3CDTF">2010-02-16T16:22:51Z</dcterms:created>
  <dcterms:modified xsi:type="dcterms:W3CDTF">2015-04-16T17:09:18Z</dcterms:modified>
</cp:coreProperties>
</file>