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7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08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8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5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29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1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7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5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5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34B1-98C3-4D88-A773-285784426AF3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1ECB-EA3D-4F65-AEBB-7F65F4A0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3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59632" y="4941168"/>
            <a:ext cx="6400800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Анастасия А. </a:t>
            </a:r>
            <a:r>
              <a:rPr lang="ru-RU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Азбель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7564" y="198884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3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ПЯТЬ РЕШЕНИЙ ДЛЯ ОДНОЙ ЗАДАЧИ. </a:t>
            </a:r>
            <a:r>
              <a:rPr lang="ru-RU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ОБРАЗОВАНИЕ БЕЗ ГРАНИЦ И БАРЬЕРОВ</a:t>
            </a:r>
            <a:endParaRPr lang="ru-RU" sz="32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4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1102036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Century Gothic" panose="020B0502020202020204" pitchFamily="34" charset="0"/>
              </a:rPr>
              <a:t>ОБРАЗОВАТЕЛЬНЫЙ ОПЫТ: КАКОЙ И ЗАЧЕМ?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2420888"/>
            <a:ext cx="7818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ПОЛУЧЕНИЕ ЭСТЕТИЧЕСКОГО УДОВОЛЬСТВИЯ И ЧУВСТВЕННОГО ОПЫТА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ПОЛУЧЕНИЕ УНИКАЛЬНЫХ ЗНАНИЙ ИЛИ НАВЫКОВ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2000" dirty="0"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РАЗВИТИЕ СОЦИАЛЬНЫХ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90443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0151" y="5209458"/>
            <a:ext cx="7859216" cy="4764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3238" y="620688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Century Gothic" panose="020B0502020202020204" pitchFamily="34" charset="0"/>
              </a:rPr>
              <a:t>Модель 1. </a:t>
            </a:r>
            <a:r>
              <a:rPr lang="ru-RU" sz="2800" b="1" dirty="0">
                <a:latin typeface="Century Gothic" panose="020B0502020202020204" pitchFamily="34" charset="0"/>
              </a:rPr>
              <a:t>«1+1»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1268760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Главная идея: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объединение сеток расписания ШКОЛЫ + ДО по некоторым предметам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7997" y="2043073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Область влияния: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предметы эстетического цикла, спорт, иностранный язык, информатика и др.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3580" y="3581955"/>
            <a:ext cx="834090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Преимущество: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  <a:p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- большой класс делится на 2-3 группы по областям  интересам</a:t>
            </a:r>
          </a:p>
          <a:p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- при наличии образовательного выбора качество повышается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9803" y="2812514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Ресурс: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с группами работает школьный учитель и педагог(и) </a:t>
            </a:r>
            <a:r>
              <a:rPr lang="ru-RU" sz="2200" dirty="0" err="1">
                <a:latin typeface="Century Gothic" panose="020B0502020202020204" pitchFamily="34" charset="0"/>
                <a:ea typeface="+mj-ea"/>
                <a:cs typeface="+mj-cs"/>
              </a:rPr>
              <a:t>доп.образования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3580" y="5312068"/>
            <a:ext cx="58360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  <a:ea typeface="+mj-ea"/>
                <a:cs typeface="+mj-cs"/>
              </a:rPr>
              <a:t>Пример.</a:t>
            </a:r>
            <a:r>
              <a:rPr lang="ru-RU" sz="2400" dirty="0">
                <a:latin typeface="Century Gothic" panose="020B0502020202020204" pitchFamily="34" charset="0"/>
                <a:ea typeface="+mj-ea"/>
                <a:cs typeface="+mj-cs"/>
              </a:rPr>
              <a:t> Урок ИЗО. </a:t>
            </a: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Группа «Дизайн из бумаги» </a:t>
            </a: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Группа «Рисование» </a:t>
            </a: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Группа «Компьютерная графика»</a:t>
            </a:r>
          </a:p>
        </p:txBody>
      </p:sp>
    </p:spTree>
    <p:extLst>
      <p:ext uri="{BB962C8B-B14F-4D97-AF65-F5344CB8AC3E}">
        <p14:creationId xmlns:p14="http://schemas.microsoft.com/office/powerpoint/2010/main" val="147782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836712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latin typeface="Century Gothic" panose="020B0502020202020204" pitchFamily="34" charset="0"/>
              </a:rPr>
              <a:t>Модель 2.  </a:t>
            </a:r>
            <a:r>
              <a:rPr lang="ru-RU" sz="2800" b="1" dirty="0">
                <a:latin typeface="Century Gothic" panose="020B0502020202020204" pitchFamily="34" charset="0"/>
              </a:rPr>
              <a:t>«Кредит доверия»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1484784"/>
            <a:ext cx="78180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Главная идея: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по договоренности семьи, школы и ДО </a:t>
            </a:r>
            <a:r>
              <a:rPr lang="ru-RU" sz="2200" dirty="0" err="1">
                <a:latin typeface="Century Gothic" panose="020B0502020202020204" pitchFamily="34" charset="0"/>
                <a:ea typeface="+mj-ea"/>
                <a:cs typeface="+mj-cs"/>
              </a:rPr>
              <a:t>перезачет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 некоторых тем по предметам основного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7997" y="2613117"/>
            <a:ext cx="82151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Century Gothic" panose="020B0502020202020204" pitchFamily="34" charset="0"/>
                <a:ea typeface="+mj-ea"/>
                <a:cs typeface="+mj-cs"/>
              </a:rPr>
              <a:t>Область влияния: </a:t>
            </a:r>
            <a:r>
              <a:rPr lang="ru-RU" sz="2100" dirty="0">
                <a:latin typeface="Century Gothic" panose="020B0502020202020204" pitchFamily="34" charset="0"/>
                <a:ea typeface="+mj-ea"/>
                <a:cs typeface="+mj-cs"/>
              </a:rPr>
              <a:t>информатика, эстетический цикл, спорт, иностранный язык, технологии, ОБЖ и пр.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908" y="4198441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Преимущество: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персонализация образовательной траектории для уникального ученика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7997" y="3429000"/>
            <a:ext cx="8211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Ресурс: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педагог </a:t>
            </a:r>
            <a:r>
              <a:rPr lang="ru-RU" sz="2200" dirty="0" err="1">
                <a:latin typeface="Century Gothic" panose="020B0502020202020204" pitchFamily="34" charset="0"/>
                <a:ea typeface="+mj-ea"/>
                <a:cs typeface="+mj-cs"/>
              </a:rPr>
              <a:t>доп.образования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 углубленно работает с уникальным учеником или группой учеников.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0908" y="5076745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Пример.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Ученик посещает «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Кванториум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», курс </a:t>
            </a:r>
            <a:r>
              <a:rPr lang="en-US" sz="2000" dirty="0">
                <a:latin typeface="Century Gothic" panose="020B0502020202020204" pitchFamily="34" charset="0"/>
                <a:ea typeface="+mj-ea"/>
                <a:cs typeface="+mj-cs"/>
              </a:rPr>
              <a:t>“</a:t>
            </a:r>
            <a:r>
              <a:rPr lang="en-US" sz="2000" dirty="0" err="1">
                <a:latin typeface="Century Gothic" panose="020B0502020202020204" pitchFamily="34" charset="0"/>
                <a:ea typeface="+mj-ea"/>
                <a:cs typeface="+mj-cs"/>
              </a:rPr>
              <a:t>Arduino</a:t>
            </a:r>
            <a:r>
              <a:rPr lang="en-US" sz="2000" dirty="0">
                <a:latin typeface="Century Gothic" panose="020B0502020202020204" pitchFamily="34" charset="0"/>
                <a:ea typeface="+mj-ea"/>
                <a:cs typeface="+mj-cs"/>
              </a:rPr>
              <a:t>”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второй год и старше.</a:t>
            </a:r>
            <a:endParaRPr lang="en-US" sz="20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По согласованию сторон можно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перезачесть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некоторые  темы или весь курс школьной информатики.</a:t>
            </a:r>
          </a:p>
        </p:txBody>
      </p:sp>
    </p:spTree>
    <p:extLst>
      <p:ext uri="{BB962C8B-B14F-4D97-AF65-F5344CB8AC3E}">
        <p14:creationId xmlns:p14="http://schemas.microsoft.com/office/powerpoint/2010/main" val="13984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548680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atin typeface="Century Gothic" panose="020B0502020202020204" pitchFamily="34" charset="0"/>
              </a:rPr>
              <a:t>Модель 3. </a:t>
            </a:r>
            <a:r>
              <a:rPr lang="ru-RU" sz="2400" b="1" dirty="0">
                <a:latin typeface="Century Gothic" panose="020B0502020202020204" pitchFamily="34" charset="0"/>
              </a:rPr>
              <a:t>«Аутсорсинг проектной деятельности»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1484784"/>
            <a:ext cx="78180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Главная идея: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за счет ресурсов ДО реализуется блок общего образования по проектной или исследовательской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7997" y="2613117"/>
            <a:ext cx="82151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Century Gothic" panose="020B0502020202020204" pitchFamily="34" charset="0"/>
                <a:ea typeface="+mj-ea"/>
                <a:cs typeface="+mj-cs"/>
              </a:rPr>
              <a:t>Область влияния: </a:t>
            </a:r>
            <a:r>
              <a:rPr lang="ru-RU" sz="2100" dirty="0">
                <a:latin typeface="Century Gothic" panose="020B0502020202020204" pitchFamily="34" charset="0"/>
                <a:ea typeface="+mj-ea"/>
                <a:cs typeface="+mj-cs"/>
              </a:rPr>
              <a:t>проектная и исследовательская деятельность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908" y="4198441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Преимущество: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персонализация образовательной траектории для уникального ученика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7997" y="3429000"/>
            <a:ext cx="8211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Ресурс: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ДО организует погружения для школьников при реализации проектной или исследовательской работы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0908" y="5076745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Пример.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Ученик посещает «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Кванториум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», под руководством </a:t>
            </a:r>
            <a:r>
              <a:rPr lang="ru-RU" sz="2000" dirty="0" err="1">
                <a:latin typeface="Century Gothic" panose="020B0502020202020204" pitchFamily="34" charset="0"/>
                <a:ea typeface="+mj-ea"/>
                <a:cs typeface="+mj-cs"/>
              </a:rPr>
              <a:t>тьютора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из ДО выполняет проект для проекта  «Большие вызовы».</a:t>
            </a:r>
          </a:p>
        </p:txBody>
      </p:sp>
    </p:spTree>
    <p:extLst>
      <p:ext uri="{BB962C8B-B14F-4D97-AF65-F5344CB8AC3E}">
        <p14:creationId xmlns:p14="http://schemas.microsoft.com/office/powerpoint/2010/main" val="336620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548680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dirty="0">
                <a:latin typeface="Century Gothic" panose="020B0502020202020204" pitchFamily="34" charset="0"/>
              </a:rPr>
              <a:t>Модель 4. </a:t>
            </a:r>
            <a:r>
              <a:rPr lang="ru-RU" sz="2600" b="1" dirty="0">
                <a:latin typeface="Century Gothic" panose="020B0502020202020204" pitchFamily="34" charset="0"/>
              </a:rPr>
              <a:t>«Аутсорсинг одного предмета»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1484784"/>
            <a:ext cx="78180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Главная идея: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за счет ресурсов ДО реализуется углубленное изучение одного из школьных предметов или образовательные модули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3980" y="2665174"/>
            <a:ext cx="82151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Century Gothic" panose="020B0502020202020204" pitchFamily="34" charset="0"/>
                <a:ea typeface="+mj-ea"/>
                <a:cs typeface="+mj-cs"/>
              </a:rPr>
              <a:t>Область влияния: </a:t>
            </a:r>
            <a:r>
              <a:rPr lang="ru-RU" sz="2100" dirty="0">
                <a:latin typeface="Century Gothic" panose="020B0502020202020204" pitchFamily="34" charset="0"/>
                <a:ea typeface="+mj-ea"/>
                <a:cs typeface="+mj-cs"/>
              </a:rPr>
              <a:t>информатика, технологии, искусства, ОБЖ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908" y="4198441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Преимущество: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углубленное изучение или компактное изложение темы (курса)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7997" y="3429000"/>
            <a:ext cx="8211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Ресурс: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ДО организует погружения в предметную область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0908" y="5076745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Пример.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</a:t>
            </a: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Курс информатики на углубленном уровне в отделениях ДО</a:t>
            </a:r>
          </a:p>
          <a:p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Курс ОБЖ реализуется модульным способом с отработкой практических навыков</a:t>
            </a:r>
          </a:p>
          <a:p>
            <a:endParaRPr lang="ru-RU" sz="20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529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548680"/>
            <a:ext cx="849117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dirty="0">
                <a:latin typeface="Century Gothic" panose="020B0502020202020204" pitchFamily="34" charset="0"/>
              </a:rPr>
              <a:t>Модель 5. </a:t>
            </a:r>
            <a:r>
              <a:rPr lang="ru-RU" sz="2600" b="1" dirty="0">
                <a:latin typeface="Century Gothic" panose="020B0502020202020204" pitchFamily="34" charset="0"/>
              </a:rPr>
              <a:t>«Страхование одарённости»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97" y="1484784"/>
            <a:ext cx="78180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Главная идея: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школе выгодно, если ученик участвует в образовательных сменах «Сириус» и аналогичных проектах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7997" y="2613117"/>
            <a:ext cx="82151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Century Gothic" panose="020B0502020202020204" pitchFamily="34" charset="0"/>
                <a:ea typeface="+mj-ea"/>
                <a:cs typeface="+mj-cs"/>
              </a:rPr>
              <a:t>Область влияния: </a:t>
            </a:r>
            <a:r>
              <a:rPr lang="ru-RU" sz="2100" dirty="0">
                <a:latin typeface="Century Gothic" panose="020B0502020202020204" pitchFamily="34" charset="0"/>
                <a:ea typeface="+mj-ea"/>
                <a:cs typeface="+mj-cs"/>
              </a:rPr>
              <a:t>все школьные предметы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908" y="4077072"/>
            <a:ext cx="781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Преимущество: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обеспечение «безопасного» образовательного опыта за пределами школы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0908" y="3224299"/>
            <a:ext cx="8211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anose="020B0502020202020204" pitchFamily="34" charset="0"/>
                <a:ea typeface="+mj-ea"/>
                <a:cs typeface="+mj-cs"/>
              </a:rPr>
              <a:t>Ресурс: 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отсроченная аттестация или </a:t>
            </a:r>
            <a:r>
              <a:rPr lang="ru-RU" sz="2200" dirty="0" err="1">
                <a:latin typeface="Century Gothic" panose="020B0502020202020204" pitchFamily="34" charset="0"/>
                <a:ea typeface="+mj-ea"/>
                <a:cs typeface="+mj-cs"/>
              </a:rPr>
              <a:t>перезачет</a:t>
            </a:r>
            <a:r>
              <a:rPr lang="ru-RU" sz="2200" dirty="0">
                <a:latin typeface="Century Gothic" panose="020B0502020202020204" pitchFamily="34" charset="0"/>
                <a:ea typeface="+mj-ea"/>
                <a:cs typeface="+mj-cs"/>
              </a:rPr>
              <a:t> тем по общему согласованию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00908" y="5076745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Пример.</a:t>
            </a:r>
            <a:r>
              <a:rPr lang="ru-RU" sz="2000" dirty="0">
                <a:latin typeface="Century Gothic" panose="020B0502020202020204" pitchFamily="34" charset="0"/>
                <a:ea typeface="+mj-ea"/>
                <a:cs typeface="+mj-cs"/>
              </a:rPr>
              <a:t> Ученик проходит по рейтингу на образовательную смену, но отказывается от участия из-за отставания по одному «непрофильному» предмету</a:t>
            </a:r>
          </a:p>
        </p:txBody>
      </p:sp>
    </p:spTree>
    <p:extLst>
      <p:ext uri="{BB962C8B-B14F-4D97-AF65-F5344CB8AC3E}">
        <p14:creationId xmlns:p14="http://schemas.microsoft.com/office/powerpoint/2010/main" val="38921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80312" y="6138574"/>
            <a:ext cx="1547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C00000"/>
                </a:solidFill>
              </a:rPr>
              <a:t>ИНСТИТУТ </a:t>
            </a:r>
          </a:p>
          <a:p>
            <a:pPr algn="r"/>
            <a:r>
              <a:rPr lang="ru-RU" sz="1400" b="1" dirty="0">
                <a:solidFill>
                  <a:srgbClr val="C00000"/>
                </a:solidFill>
              </a:rPr>
              <a:t>ПЕДАГОГИКИ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58585"/>
            <a:ext cx="1547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</a:rPr>
              <a:t>СПбГУ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1916832"/>
            <a:ext cx="7859216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939" y="480707"/>
            <a:ext cx="8491170" cy="10308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Century Gothic" panose="020B0502020202020204" pitchFamily="34" charset="0"/>
              </a:rPr>
              <a:t>СОЗДАНИЕ ИНТЕГРИРУЮЩЕЙ И МОТИВИРУЮЩЕЙ СРЕДЫ?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4122" y="1628800"/>
            <a:ext cx="809880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взаимный поиск эквивалентов и тождеств между школьными предметами и курсами ДО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создание системы кредитов для курсов ДО, которые могут учитываться в школьных достижениях (в школьных предметах)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создание общей базы курсов ДО и школьных предметов для планирования годового цикла ребенка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создание общей цифровой системы учета достижений ребенка: посещение, участие, знаки отличия.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каждая «победа» обеспечивает ребенка дополнительным, легальным днем отдыха для восстановления сил или самоподготовки (по аналогии с донорством)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000" dirty="0">
                <a:latin typeface="Century Gothic" panose="020B0502020202020204" pitchFamily="34" charset="0"/>
              </a:rPr>
              <a:t>«победа» ребенка одновременно присваивается и ШКОЛЕ и ДО; за ребёнком остается право назвать имена своих </a:t>
            </a:r>
            <a:r>
              <a:rPr lang="ru-RU" sz="2000" b="1" u="sng" dirty="0">
                <a:latin typeface="Century Gothic" panose="020B0502020202020204" pitchFamily="34" charset="0"/>
              </a:rPr>
              <a:t>У</a:t>
            </a:r>
            <a:r>
              <a:rPr lang="ru-RU" sz="2000" dirty="0">
                <a:latin typeface="Century Gothic" panose="020B0502020202020204" pitchFamily="34" charset="0"/>
              </a:rPr>
              <a:t>чителей.</a:t>
            </a:r>
          </a:p>
        </p:txBody>
      </p:sp>
    </p:spTree>
    <p:extLst>
      <p:ext uri="{BB962C8B-B14F-4D97-AF65-F5344CB8AC3E}">
        <p14:creationId xmlns:p14="http://schemas.microsoft.com/office/powerpoint/2010/main" val="42000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574</Words>
  <Application>Microsoft Macintosh PowerPoint</Application>
  <PresentationFormat>Экран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Елена Казакова</cp:lastModifiedBy>
  <cp:revision>20</cp:revision>
  <dcterms:created xsi:type="dcterms:W3CDTF">2020-08-25T15:24:28Z</dcterms:created>
  <dcterms:modified xsi:type="dcterms:W3CDTF">2020-09-23T11:27:22Z</dcterms:modified>
</cp:coreProperties>
</file>