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5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23702"/>
            <a:ext cx="7766936" cy="3527131"/>
          </a:xfrm>
        </p:spPr>
        <p:txBody>
          <a:bodyPr/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муниципальный проект 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Сетевое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школ, показавших высокие и низкие образовательные результаты по итогам оценочных процедур: организационные механизмы».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«Выборгский район»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енинградской области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67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743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реализации сетевого наставничества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893" y="1404852"/>
            <a:ext cx="9139997" cy="494607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 «Взаимообучение школ»(представление успешных педагогических практик для педагогов и руководителей).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КПК и профессиональное конкурсное движение.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ень открытого урока»(для родителей и педагогов).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уроков председателями районных методических объединений учителей предметников, наставниками.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педагогических мероприятий(КПК, педагогические советы, творческие группы…).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 «Суббота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ыборгского школьника»(для учащихся 10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классов).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Мотивирующие профильные сессии( для учащихся 6-9 классов).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2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5" y="224444"/>
            <a:ext cx="8596668" cy="1147156"/>
          </a:xfrm>
        </p:spPr>
        <p:txBody>
          <a:bodyPr>
            <a:noAutofit/>
          </a:bodyPr>
          <a:lstStyle/>
          <a:p>
            <a:pPr lvl="0" algn="ctr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«Сетевое наставничество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школ, показавших высокие и низкие образовательные результаты по итогам оценочных процедур: организационные механизмы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51654" y="1305097"/>
            <a:ext cx="8596668" cy="5311833"/>
          </a:xfrm>
        </p:spPr>
        <p:txBody>
          <a:bodyPr>
            <a:normAutofit/>
          </a:bodyPr>
          <a:lstStyle/>
          <a:p>
            <a:pPr marL="342900" lvl="0" algn="just">
              <a:lnSpc>
                <a:spcPct val="150000"/>
              </a:lnSpc>
              <a:spcAft>
                <a:spcPts val="800"/>
              </a:spcAft>
              <a:buClr>
                <a:srgbClr val="E78712"/>
              </a:buClr>
              <a:buSzTx/>
            </a:pPr>
            <a:r>
              <a:rPr lang="ru-RU" sz="2000" b="1" u="sng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</a:t>
            </a:r>
            <a:r>
              <a:rPr lang="ru-RU" sz="20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Сетевое наставничество образовательных организаций в региональной образовательной системе.</a:t>
            </a:r>
          </a:p>
          <a:p>
            <a:pPr marL="342900" lvl="0" algn="just">
              <a:lnSpc>
                <a:spcPct val="150000"/>
              </a:lnSpc>
              <a:spcAft>
                <a:spcPts val="800"/>
              </a:spcAft>
              <a:buClr>
                <a:srgbClr val="E78712"/>
              </a:buClr>
              <a:buSzTx/>
            </a:pPr>
            <a:r>
              <a:rPr lang="ru-RU" sz="20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</a:t>
            </a:r>
            <a:r>
              <a:rPr lang="ru-RU" sz="20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Организационные механизмы взаимодействия образовательных организаций в условиях осуществления сетевого наставничества школ с высокими и низкими результатами подготовки обучающихся в муниципальных образовательных системах Ленинградской области.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33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9258" y="83127"/>
            <a:ext cx="7414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Концентрированная модель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384" y="842395"/>
            <a:ext cx="924375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центра </a:t>
            </a:r>
            <a:r>
              <a:rPr lang="ru-RU" alt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ru-RU" altLang="ru-RU" sz="20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114300">
              <a:spcAft>
                <a:spcPts val="0"/>
              </a:spcAft>
            </a:pPr>
            <a:r>
              <a:rPr lang="ru-RU" alt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создание </a:t>
            </a:r>
            <a:r>
              <a:rPr lang="ru-RU" alt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координационного</a:t>
            </a:r>
            <a:r>
              <a:rPr lang="ru-RU" alt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</a:t>
            </a:r>
            <a:r>
              <a:rPr lang="ru-RU" alt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комитете образования администрации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-114300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муниципального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 «Выборгский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район» Ленинградской области.</a:t>
            </a:r>
          </a:p>
          <a:p>
            <a:pPr marL="114300" indent="-114300"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модели-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 образовательные организации, показавшие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высокие и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низкие</a:t>
            </a:r>
          </a:p>
          <a:p>
            <a:pPr>
              <a:spcAft>
                <a:spcPts val="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образовательные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результаты по итогам оценочных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процедур, деятельностью 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которых руководит координационный совет.</a:t>
            </a:r>
          </a:p>
          <a:p>
            <a:pPr>
              <a:spcAft>
                <a:spcPts val="0"/>
              </a:spcAft>
            </a:pP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Отличительная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особенность-</a:t>
            </a:r>
          </a:p>
          <a:p>
            <a:pPr lvl="0"/>
            <a:r>
              <a:rPr lang="ru-RU" alt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на координационный совет </a:t>
            </a:r>
            <a:r>
              <a:rPr lang="ru-RU" alt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возлагаются </a:t>
            </a:r>
            <a:r>
              <a:rPr lang="ru-RU" alt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по регулированию и </a:t>
            </a:r>
            <a:endParaRPr lang="ru-RU" altLang="ru-RU" sz="20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alt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координации </a:t>
            </a:r>
            <a:r>
              <a:rPr lang="ru-RU" alt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деятельности в рамках сетевого взаимодействия</a:t>
            </a:r>
            <a:r>
              <a:rPr lang="ru-RU" alt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altLang="ru-RU" sz="20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 </a:t>
            </a:r>
            <a:r>
              <a:rPr lang="ru-RU" alt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создания-</a:t>
            </a:r>
          </a:p>
          <a:p>
            <a:r>
              <a:rPr lang="ru-RU" alt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сильная </a:t>
            </a:r>
            <a:r>
              <a:rPr lang="ru-RU" alt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удалённость. </a:t>
            </a:r>
          </a:p>
        </p:txBody>
      </p:sp>
    </p:spTree>
    <p:extLst>
      <p:ext uri="{BB962C8B-B14F-4D97-AF65-F5344CB8AC3E}">
        <p14:creationId xmlns:p14="http://schemas.microsoft.com/office/powerpoint/2010/main" val="3880134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4567" y="609600"/>
            <a:ext cx="9559637" cy="599901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Совет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формируется из числа работников комитета образования, методического центра, руководящих работников общеобразовательных учреждений, учреждений дополнительного образования, руководителей районных методических объединений. В случае необходимости к работе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Совета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могут привлекаться специалисты других образовательных учреждений, ученые и преподаватели Ленинградского областного института развития образования, педагогических университетов им. А. И. Герцена, им. А. С. Пушкина. В заседаниях Совета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могут принимать участие представители учредителя, районного родительского комитета по вопросам их компетенции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п.4.2. ПОЛОЖЕНИЯ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муниципальном координационном совете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условиях утвержденного распоряжением комитета образования 13.04.2020 №146-р)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91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7076" y="1280159"/>
            <a:ext cx="92770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Целью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Совета является координация деятельности общеобразовательных учреждений района по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условиях,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создание в данных учреждениях нормативно-правовых, организационных, кадровых, научно-методических, информационных условий для эффективной работы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(</a:t>
            </a:r>
            <a:r>
              <a:rPr lang="ru-RU" sz="1600" dirty="0">
                <a:solidFill>
                  <a:srgbClr val="90C22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п.2.1.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b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муниципальном координационном совете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 утвержденного распоряжением комитета образования 13.04.2020 №146-р)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8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922" y="246808"/>
            <a:ext cx="1036495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задачи: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планировать деятельность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муниципальной системы образования 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реализовать единые подходы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нормативно-правовых, научно-методических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информационных вопросах для эффективной работы на муниципальном уровне и на уровне образовательного учреждения;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научно-методическая, консультационная, информационная поддержка всех участников образовательного процесса;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провести мониторинговые исследования: системы оценивания в образовательных учреждениях, качества проведения уроков, в том числе в дистанционной форме, повышения квалификации педагогов, работы с родительской общественностью, материально-технических условий общеобразовательных учреждений;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рганизовать повышение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квалификации педагогических и руководящих работников образовательных учреждений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90C2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п.2.2.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b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муниципальном координационном совете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 утвержденного распоряжением комитета образования 13.04.2020 №146-р)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8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420" y="155900"/>
            <a:ext cx="10555705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Функции координационного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совета:</a:t>
            </a:r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ринимает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в разработке и корректировке муниципального и школьных планов-графиков реализации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муниципальной программы поддержки и методического сопровождения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школ;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организует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мероприятия по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условиях;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рганизует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разъяснительную работу среди педагогической и родительской общественности об эффективной работе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обеспечивает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организационно-методическое сопровождение муниципальных общеобразовательных учреждений в процессе реализации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анализирует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обобщает результаты проведенной работы по программе на муниципальном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уровне;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ормирует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базу данных по результатам мониторинговых исследований на муниципальном уровне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90C22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п.3.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b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муниципальном координационном совете 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 утвержденного распоряжением комитета образования 13.04.2020 №146-р)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61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560282"/>
              </p:ext>
            </p:extLst>
          </p:nvPr>
        </p:nvGraphicFramePr>
        <p:xfrm>
          <a:off x="340821" y="609600"/>
          <a:ext cx="9468197" cy="60641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21168">
                  <a:extLst>
                    <a:ext uri="{9D8B030D-6E8A-4147-A177-3AD203B41FA5}">
                      <a16:colId xmlns:a16="http://schemas.microsoft.com/office/drawing/2014/main" val="376956364"/>
                    </a:ext>
                  </a:extLst>
                </a:gridCol>
                <a:gridCol w="5588409">
                  <a:extLst>
                    <a:ext uri="{9D8B030D-6E8A-4147-A177-3AD203B41FA5}">
                      <a16:colId xmlns:a16="http://schemas.microsoft.com/office/drawing/2014/main" val="3864532953"/>
                    </a:ext>
                  </a:extLst>
                </a:gridCol>
                <a:gridCol w="1464312">
                  <a:extLst>
                    <a:ext uri="{9D8B030D-6E8A-4147-A177-3AD203B41FA5}">
                      <a16:colId xmlns:a16="http://schemas.microsoft.com/office/drawing/2014/main" val="1437202367"/>
                    </a:ext>
                  </a:extLst>
                </a:gridCol>
                <a:gridCol w="1694308">
                  <a:extLst>
                    <a:ext uri="{9D8B030D-6E8A-4147-A177-3AD203B41FA5}">
                      <a16:colId xmlns:a16="http://schemas.microsoft.com/office/drawing/2014/main" val="3639096644"/>
                    </a:ext>
                  </a:extLst>
                </a:gridCol>
              </a:tblGrid>
              <a:tr h="112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2758916701"/>
                  </a:ext>
                </a:extLst>
              </a:tr>
              <a:tr h="1207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мониторингов: результаты итоговой и текущей аттестации в учреждениях, работа с разно уровневыми группами детей, система оценивания в учреждениях, методы преподавания, условия, потребности в повышении квалификации педагогов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–май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Гусарова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3479038495"/>
                  </a:ext>
                </a:extLst>
              </a:tr>
              <a:tr h="110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ts val="1440"/>
                        </a:lnSpc>
                        <a:spcBef>
                          <a:spcPts val="57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ПОЛОЖЕНИЯ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средневзвешенной системе оценки знаний, умений и навыков учащихся в муниципальном образовании «Выборгский район» Ленинградской области </a:t>
                      </a: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мониторинг качества: создание банка заданий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Сентябрь-октябрь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Май-июнь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Гельд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3292708981"/>
                  </a:ext>
                </a:extLst>
              </a:tr>
              <a:tr h="789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участия школьников данных учреждений в сетевых муниципальных проектах (Профильное обучение, Суббота выборгского школьника…) и в конкурсном движении на всех уровнях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Гельд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1766522165"/>
                  </a:ext>
                </a:extLst>
              </a:tr>
              <a:tr h="225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прохождения КПК педагогов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Гельд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2927705956"/>
                  </a:ext>
                </a:extLst>
              </a:tr>
              <a:tr h="67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проекта «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наставничество во взаимодействии школ, показавших высокие и низкие образовательные результаты по итогам оценочных процедур: организационные механизмы»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Сентябрь-октябрь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Гельд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2625007253"/>
                  </a:ext>
                </a:extLst>
              </a:tr>
              <a:tr h="67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еализации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«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наставничество во взаимодействии школ, показавших высокие и низкие образовательные результаты по итогам оценочных процедур: организационные механизмы»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Гусарова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Е.В.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495715487"/>
                  </a:ext>
                </a:extLst>
              </a:tr>
              <a:tr h="789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уроков председателями районных методических объединений учителей предметников, наставниками для школ с НОР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87" marR="25187" marT="0" marB="0"/>
                </a:tc>
                <a:extLst>
                  <a:ext uri="{0D108BD9-81ED-4DB2-BD59-A6C34878D82A}">
                    <a16:rowId xmlns:a16="http://schemas.microsoft.com/office/drawing/2014/main" val="128085065"/>
                  </a:ext>
                </a:extLst>
              </a:tr>
            </a:tbl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79388"/>
            <a:ext cx="8596313" cy="860425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работы координационного совета на 2020-2021 у. г.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6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180296"/>
              </p:ext>
            </p:extLst>
          </p:nvPr>
        </p:nvGraphicFramePr>
        <p:xfrm>
          <a:off x="798211" y="680922"/>
          <a:ext cx="8174034" cy="6137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785">
                  <a:extLst>
                    <a:ext uri="{9D8B030D-6E8A-4147-A177-3AD203B41FA5}">
                      <a16:colId xmlns:a16="http://schemas.microsoft.com/office/drawing/2014/main" val="13134670"/>
                    </a:ext>
                  </a:extLst>
                </a:gridCol>
                <a:gridCol w="3970778">
                  <a:extLst>
                    <a:ext uri="{9D8B030D-6E8A-4147-A177-3AD203B41FA5}">
                      <a16:colId xmlns:a16="http://schemas.microsoft.com/office/drawing/2014/main" val="729515667"/>
                    </a:ext>
                  </a:extLst>
                </a:gridCol>
                <a:gridCol w="3440471">
                  <a:extLst>
                    <a:ext uri="{9D8B030D-6E8A-4147-A177-3AD203B41FA5}">
                      <a16:colId xmlns:a16="http://schemas.microsoft.com/office/drawing/2014/main" val="3651476730"/>
                    </a:ext>
                  </a:extLst>
                </a:gridCol>
              </a:tblGrid>
              <a:tr h="804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 с низкими образовательными результатами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- наставники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2627191987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«СОШ №1-школа отечественной культуры»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Лобанкова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О.С., директор МБОУ «СОШ №10»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1670855016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«СОШ №8»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Митина Л.А.,  директор МБОУ «СОШ №7»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2726453332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«СОШ №13»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Моисеева Н.А., директор МБОУ «Гимназия №11»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459311451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«СОШ №14»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Самченко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Л.В., директор МБОУ «СОШ №6»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2329106196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«СОШ №37»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Петрова М.В., директор МБОУ «Гимназия»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553577857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«Рощинская СОШ»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Милютина И.А., директор МБОУ «Приморский ЦО»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3360759206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«Кирилловская СОШ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Карпова М.В., директор МБОУ «Первомайский ЦО»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1743535317"/>
                  </a:ext>
                </a:extLst>
              </a:tr>
              <a:tr h="60321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«Лесогорская СОШ»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Кокоткина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В.В., директор МБОУ «СОШ г. Светогорска»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3818247694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«Коробицынская СОШ»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Милютина И.А., директор МБОУ «Приморский ЦО»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700428703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«Полянская СОШ»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Карпова М.В., директор МБОУ «Первомайский ЦО»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195552628"/>
                  </a:ext>
                </a:extLst>
              </a:tr>
              <a:tr h="4021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«Вещевская ООШ»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Зырянова Л.Л., директор 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Каменногорский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81" marR="40181" marT="0" marB="0"/>
                </a:tc>
                <a:extLst>
                  <a:ext uri="{0D108BD9-81ED-4DB2-BD59-A6C34878D82A}">
                    <a16:rowId xmlns:a16="http://schemas.microsoft.com/office/drawing/2014/main" val="362198591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9584" y="77585"/>
            <a:ext cx="9082809" cy="51189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 - наставники для школ с низкими образовательными результатами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876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589</TotalTime>
  <Words>853</Words>
  <Application>Microsoft Office PowerPoint</Application>
  <PresentationFormat>Широкоэкранный</PresentationFormat>
  <Paragraphs>138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Инновационный муниципальный проект  «Сетевое наставничество во взаимодействии школ, показавших высокие и низкие образовательные результаты по итогам оценочных процедур: организационные механизмы». </vt:lpstr>
      <vt:lpstr>Тема: «Сетевое наставничество во взаимодействии школ, показавших высокие и низкие образовательные результаты по итогам оценочных процедур: организационные механизмы». </vt:lpstr>
      <vt:lpstr>Презентация PowerPoint</vt:lpstr>
      <vt:lpstr> Совет формируется из числа работников комитета образования, методического центра, руководящих работников общеобразовательных учреждений, учреждений дополнительного образования, руководителей районных методических объединений. В случае необходимости к работе  Совета могут привлекаться специалисты других образовательных учреждений, ученые и преподаватели Ленинградского областного института развития образования, педагогических университетов им. А. И. Герцена, им. А. С. Пушкина. В заседаниях Совета  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 могут принимать участие представители учредителя, районного родительского комитета по вопросам их компетенции. ( п.4.2. ПОЛОЖЕНИЯ о муниципальном координационном совете по реализации муниципальной программы поддержки и методического сопровождения школ с низкими образовательными результатами и школ, функционирующих в неблагоприятных социально-экономических условиях утвержденного распоряжением комитета образования 13.04.2020 №146-р) </vt:lpstr>
      <vt:lpstr>Презентация PowerPoint</vt:lpstr>
      <vt:lpstr>Презентация PowerPoint</vt:lpstr>
      <vt:lpstr>Презентация PowerPoint</vt:lpstr>
      <vt:lpstr>Презентация PowerPoint</vt:lpstr>
      <vt:lpstr>Руководители - наставники для школ с низкими образовательными результатами </vt:lpstr>
      <vt:lpstr>Механизмы реализации сетевого наставничества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Инновационный муниципальный проект  «Сетевое наставничество во взаимодействии школ, показавших высокие и низкие образовательные результаты по итогам оценочных процедур: организационные механизмы».</dc:title>
  <dc:creator>1</dc:creator>
  <cp:lastModifiedBy>1</cp:lastModifiedBy>
  <cp:revision>24</cp:revision>
  <dcterms:created xsi:type="dcterms:W3CDTF">2020-10-20T08:50:51Z</dcterms:created>
  <dcterms:modified xsi:type="dcterms:W3CDTF">2021-06-02T08:20:36Z</dcterms:modified>
</cp:coreProperties>
</file>