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3" r:id="rId2"/>
    <p:sldId id="256" r:id="rId3"/>
    <p:sldId id="258" r:id="rId4"/>
    <p:sldId id="259" r:id="rId5"/>
    <p:sldId id="257" r:id="rId6"/>
    <p:sldId id="261" r:id="rId7"/>
    <p:sldId id="260" r:id="rId8"/>
    <p:sldId id="262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3A161-18D3-4646-B451-77DE1FE9EC9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5F971-C4E6-4374-95D7-976408C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9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F971-C4E6-4374-95D7-976408C322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2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F971-C4E6-4374-95D7-976408C322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F971-C4E6-4374-95D7-976408C3226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3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8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7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5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6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2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6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9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7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8DD258-4B62-4BA8-A852-7C36F3FC3B6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6C2CAF-ED20-4585-8056-ACF23D2C452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237231-6455-1DAE-2257-4E94793D3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2" t="6274" r="19927" b="4836"/>
          <a:stretch/>
        </p:blipFill>
        <p:spPr>
          <a:xfrm>
            <a:off x="2187388" y="206188"/>
            <a:ext cx="754828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74AAD-9E18-FAC3-E099-5292E0AF9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03" t="16863" r="36176" b="38562"/>
          <a:stretch/>
        </p:blipFill>
        <p:spPr>
          <a:xfrm>
            <a:off x="681317" y="125506"/>
            <a:ext cx="7467600" cy="61957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B7948-1174-7A0F-397A-F9C6A9A45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9" t="59069" r="12508" b="-528"/>
          <a:stretch/>
        </p:blipFill>
        <p:spPr>
          <a:xfrm>
            <a:off x="8498541" y="762000"/>
            <a:ext cx="2447365" cy="21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0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BCDC2-50F7-3726-2360-57A06EE5D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24968" r="37132" b="24142"/>
          <a:stretch/>
        </p:blipFill>
        <p:spPr>
          <a:xfrm>
            <a:off x="358587" y="201262"/>
            <a:ext cx="6059813" cy="59574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2454C-F367-606C-18E9-69F7002134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808"/>
          <a:stretch/>
        </p:blipFill>
        <p:spPr>
          <a:xfrm>
            <a:off x="5635843" y="2669017"/>
            <a:ext cx="6556157" cy="17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9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6E355-1740-A759-5FC8-B20134EB3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8" t="13595" r="35735" b="12941"/>
          <a:stretch/>
        </p:blipFill>
        <p:spPr>
          <a:xfrm>
            <a:off x="1497107" y="268939"/>
            <a:ext cx="4598893" cy="60957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B82CD-49EF-5AB5-B322-3F3012A4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762" y="444802"/>
            <a:ext cx="3340898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B1FE0B-0810-8922-6426-17C59D443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1" t="34641" r="37059" b="11372"/>
          <a:stretch/>
        </p:blipFill>
        <p:spPr>
          <a:xfrm>
            <a:off x="4231340" y="151791"/>
            <a:ext cx="5916705" cy="62496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BE290-C522-7B28-40CB-82F9CC09B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10" y="4131383"/>
            <a:ext cx="245080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0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5DABC-639E-9A78-1F03-29CEB7844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6" t="15556" r="37426" b="22614"/>
          <a:stretch/>
        </p:blipFill>
        <p:spPr>
          <a:xfrm>
            <a:off x="1819834" y="176680"/>
            <a:ext cx="5190566" cy="61998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940B94-B878-3BB9-A380-9F34FE04C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27" y="696633"/>
            <a:ext cx="3340898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2CEED0-7242-D91F-5332-41BD569E4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1" t="23220" r="36544" b="23791"/>
          <a:stretch/>
        </p:blipFill>
        <p:spPr>
          <a:xfrm>
            <a:off x="376517" y="201441"/>
            <a:ext cx="5844989" cy="59532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C2B660-A13D-6BEE-B706-0CB56E9AE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00" b="81247"/>
          <a:stretch/>
        </p:blipFill>
        <p:spPr>
          <a:xfrm>
            <a:off x="5972066" y="201441"/>
            <a:ext cx="5978459" cy="15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0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736010-7217-753B-9514-4B7BE7679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1" t="16340" r="37574" b="10326"/>
          <a:stretch/>
        </p:blipFill>
        <p:spPr>
          <a:xfrm>
            <a:off x="1452283" y="66582"/>
            <a:ext cx="4643717" cy="65455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90381-7346-2A99-D52C-ADB5FB8F1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281" y="247579"/>
            <a:ext cx="3917577" cy="55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DA42E-38CA-86B3-D888-0FD78C083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58" t="15686" r="36545" b="27974"/>
          <a:stretch/>
        </p:blipFill>
        <p:spPr>
          <a:xfrm>
            <a:off x="1416423" y="215152"/>
            <a:ext cx="5346001" cy="58629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8B5063-4190-8155-7A44-396694275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2" t="19346" r="36839" b="7713"/>
          <a:stretch/>
        </p:blipFill>
        <p:spPr>
          <a:xfrm>
            <a:off x="7691717" y="215152"/>
            <a:ext cx="3657600" cy="50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9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CBA3D-57B8-DFD9-9CE8-99F4999DA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4" t="10979" r="36177" b="11896"/>
          <a:stretch/>
        </p:blipFill>
        <p:spPr>
          <a:xfrm>
            <a:off x="358587" y="439270"/>
            <a:ext cx="3756213" cy="5289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547B5-BBFC-67B7-BE00-FBEA858888EC}"/>
              </a:ext>
            </a:extLst>
          </p:cNvPr>
          <p:cNvSpPr txBox="1"/>
          <p:nvPr/>
        </p:nvSpPr>
        <p:spPr>
          <a:xfrm>
            <a:off x="4831976" y="439270"/>
            <a:ext cx="6096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/>
              <a:t>Программа воспитания является компонентом основной образовательной программы дошкольного образования (далее — ДО). В связи с этим структура Программы воспитания включает три раздела — целевой, содержательный и организационный, в каждом из них предусматривается обязательная часть и часть, формируемая участниками образовательных отношений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D00A7-5ABF-24B1-FC02-CC2A4558E24C}"/>
              </a:ext>
            </a:extLst>
          </p:cNvPr>
          <p:cNvSpPr txBox="1"/>
          <p:nvPr/>
        </p:nvSpPr>
        <p:spPr>
          <a:xfrm>
            <a:off x="4482353" y="2536718"/>
            <a:ext cx="7351060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В соответствии с </a:t>
            </a:r>
            <a:r>
              <a:rPr lang="ru-RU" b="1" dirty="0"/>
              <a:t>пунктом 2 статьи 2 304-ФЗ </a:t>
            </a:r>
            <a:r>
              <a:rPr lang="ru-RU" dirty="0"/>
              <a:t>определено, что </a:t>
            </a:r>
            <a:r>
              <a:rPr lang="ru-RU" b="1" u="sng" dirty="0"/>
              <a:t>«воспитание </a:t>
            </a:r>
            <a:r>
              <a:rPr lang="ru-RU" dirty="0"/>
              <a:t>—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среде»</a:t>
            </a:r>
          </a:p>
        </p:txBody>
      </p:sp>
    </p:spTree>
    <p:extLst>
      <p:ext uri="{BB962C8B-B14F-4D97-AF65-F5344CB8AC3E}">
        <p14:creationId xmlns:p14="http://schemas.microsoft.com/office/powerpoint/2010/main" val="131832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C3590-5020-8FE8-1C17-3E4855EECC27}"/>
              </a:ext>
            </a:extLst>
          </p:cNvPr>
          <p:cNvSpPr txBox="1"/>
          <p:nvPr/>
        </p:nvSpPr>
        <p:spPr>
          <a:xfrm>
            <a:off x="2922493" y="636494"/>
            <a:ext cx="8615082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Примерная программа основана на воплощении национального воспитательного идеала, который понимается как высшая цель образования, нравственное (идеальное) представление о человеке. В основе процесса воспитания детей в ДОО должны лежать конституционные и национальные ценности российского общества.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5F9B89-A6C1-B650-8D78-8CA8B0F57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0" y="268941"/>
            <a:ext cx="2377151" cy="3349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9DC41-1192-D8BC-178D-A2786473A0F9}"/>
              </a:ext>
            </a:extLst>
          </p:cNvPr>
          <p:cNvSpPr txBox="1"/>
          <p:nvPr/>
        </p:nvSpPr>
        <p:spPr>
          <a:xfrm>
            <a:off x="3083858" y="2321475"/>
            <a:ext cx="82923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того чтобы эти ценности осваивались ребёнком, они должны найти свое отражение в основных направлениях воспитательной работы ДОО.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Ценности </a:t>
            </a:r>
            <a:r>
              <a:rPr lang="ru-RU" b="1" dirty="0"/>
              <a:t>Родины и природы </a:t>
            </a:r>
            <a:r>
              <a:rPr lang="ru-RU" dirty="0"/>
              <a:t>лежат в основе патриотического направления воспитания.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Ценности </a:t>
            </a:r>
            <a:r>
              <a:rPr lang="ru-RU" b="1" dirty="0"/>
              <a:t>человека, семьи, дружбы, сотрудничества </a:t>
            </a:r>
            <a:r>
              <a:rPr lang="ru-RU" dirty="0"/>
              <a:t>лежат в основе социального направления воспитания.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Ценность </a:t>
            </a:r>
            <a:r>
              <a:rPr lang="ru-RU" b="1" dirty="0"/>
              <a:t>знания </a:t>
            </a:r>
            <a:r>
              <a:rPr lang="ru-RU" dirty="0"/>
              <a:t>лежит в основе познавательного направления воспитания.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Ценность </a:t>
            </a:r>
            <a:r>
              <a:rPr lang="ru-RU" b="1" dirty="0"/>
              <a:t>здоровья</a:t>
            </a:r>
            <a:r>
              <a:rPr lang="ru-RU" dirty="0"/>
              <a:t> лежит в основе физического и оздоровительного направления воспитания.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Ценность </a:t>
            </a:r>
            <a:r>
              <a:rPr lang="ru-RU" b="1" dirty="0"/>
              <a:t>труда</a:t>
            </a:r>
            <a:r>
              <a:rPr lang="ru-RU" dirty="0"/>
              <a:t> лежит в основе трудового направления воспитания.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Ценности </a:t>
            </a:r>
            <a:r>
              <a:rPr lang="ru-RU" b="1" dirty="0"/>
              <a:t>культуры и красоты </a:t>
            </a:r>
            <a:r>
              <a:rPr lang="ru-RU" dirty="0"/>
              <a:t>лежат в основе этико-эстетического направления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60523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0DF2BD-A417-35F6-D333-07D65ECB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6" y="1308831"/>
            <a:ext cx="2377646" cy="335309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F07BEB-6AE0-AEE2-0457-B037233048A4}"/>
              </a:ext>
            </a:extLst>
          </p:cNvPr>
          <p:cNvSpPr/>
          <p:nvPr/>
        </p:nvSpPr>
        <p:spPr>
          <a:xfrm>
            <a:off x="2804828" y="385501"/>
            <a:ext cx="3426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Уклад ДОО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26C7B-9C0D-433B-E5D4-6BDB8E1C284E}"/>
              </a:ext>
            </a:extLst>
          </p:cNvPr>
          <p:cNvSpPr txBox="1"/>
          <p:nvPr/>
        </p:nvSpPr>
        <p:spPr>
          <a:xfrm>
            <a:off x="2895599" y="1674674"/>
            <a:ext cx="8417859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В описание уклада входят: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Цель и смысл деятельности вашей организации, её миссия.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Образ вашей организации, её особенности, внешний имидж.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Ценности вашей организации.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Принципы жизни и воспитания в вашей организации.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Отношения к воспитанникам, их родителям, сотрудникам и партнерам ДОО.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Традиции ДОО.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Ключевые правила ДОО.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Особенности РППС, отражающие образ и ценности вашей организации.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3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EA29F0-C700-C8EC-98A0-072EAD85400D}"/>
              </a:ext>
            </a:extLst>
          </p:cNvPr>
          <p:cNvSpPr txBox="1"/>
          <p:nvPr/>
        </p:nvSpPr>
        <p:spPr>
          <a:xfrm>
            <a:off x="627530" y="532094"/>
            <a:ext cx="6096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В Примерной программе содержатся </a:t>
            </a:r>
            <a:r>
              <a:rPr lang="ru-RU" b="1" dirty="0"/>
              <a:t>инвариантные</a:t>
            </a:r>
            <a:r>
              <a:rPr lang="ru-RU" dirty="0"/>
              <a:t> блоки, в которых не допускается внесение изменений при составлении РПВ, и </a:t>
            </a:r>
            <a:r>
              <a:rPr lang="ru-RU" b="1" dirty="0"/>
              <a:t>вариативные</a:t>
            </a:r>
            <a:r>
              <a:rPr lang="ru-RU" dirty="0"/>
              <a:t> блоки, содержание которых может изменяться в зависимости от региональных, муниципальных или иных условий осуществления процесса воспитания.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B1CB4-1635-6311-9173-004979531784}"/>
              </a:ext>
            </a:extLst>
          </p:cNvPr>
          <p:cNvSpPr txBox="1"/>
          <p:nvPr/>
        </p:nvSpPr>
        <p:spPr>
          <a:xfrm>
            <a:off x="268941" y="2927448"/>
            <a:ext cx="6096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Разработчиками Примерной программы воспитания была создана специальная рабочая тетрадь по проектированию РПВ, заполнение которой позволит коллективу ДОО комплексно подойти к вопросам разработки РПВ.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825943-9E72-29FC-40B1-1C8DDA993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2" t="10980" r="25181" b="23268"/>
          <a:stretch/>
        </p:blipFill>
        <p:spPr>
          <a:xfrm>
            <a:off x="6884269" y="1500281"/>
            <a:ext cx="4778814" cy="33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3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120D5-E00C-7B83-8D4D-E47C1A6AF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06" t="11242" r="22353" b="15555"/>
          <a:stretch/>
        </p:blipFill>
        <p:spPr>
          <a:xfrm>
            <a:off x="169366" y="340659"/>
            <a:ext cx="5487361" cy="38996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1EDA0D-24B4-02E6-0B11-462305085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82" t="15556" r="23970" b="26013"/>
          <a:stretch/>
        </p:blipFill>
        <p:spPr>
          <a:xfrm>
            <a:off x="5299104" y="2236695"/>
            <a:ext cx="6723530" cy="40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8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E293E3-6F5E-90A2-19AA-FF22D12D8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8" t="10979" r="35221" b="5752"/>
          <a:stretch/>
        </p:blipFill>
        <p:spPr>
          <a:xfrm>
            <a:off x="519954" y="322729"/>
            <a:ext cx="3341570" cy="4751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B6B9AC-FFF1-1929-A3EE-A885CD325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348"/>
          <a:stretch/>
        </p:blipFill>
        <p:spPr>
          <a:xfrm>
            <a:off x="4158925" y="963042"/>
            <a:ext cx="7928112" cy="34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31CD9A-65E3-F8FA-80A9-5F964BDE4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73" y="82318"/>
            <a:ext cx="6398451" cy="62616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AD743D-33BC-39A4-7797-86656BBD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27" y="633061"/>
            <a:ext cx="3340898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8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2B13C-FC4C-7E5B-5BD6-D02586E6A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21" t="61177" r="37647" b="6667"/>
          <a:stretch/>
        </p:blipFill>
        <p:spPr>
          <a:xfrm>
            <a:off x="1873623" y="430304"/>
            <a:ext cx="8899768" cy="54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0345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</TotalTime>
  <Words>405</Words>
  <Application>Microsoft Office PowerPoint</Application>
  <PresentationFormat>Широкоэкранный</PresentationFormat>
  <Paragraphs>26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Фадина</dc:creator>
  <cp:lastModifiedBy>Надежда Фадина</cp:lastModifiedBy>
  <cp:revision>2</cp:revision>
  <dcterms:created xsi:type="dcterms:W3CDTF">2022-11-15T16:46:08Z</dcterms:created>
  <dcterms:modified xsi:type="dcterms:W3CDTF">2022-11-15T18:58:19Z</dcterms:modified>
</cp:coreProperties>
</file>