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908" r:id="rId4"/>
  </p:sldMasterIdLst>
  <p:notesMasterIdLst>
    <p:notesMasterId r:id="rId16"/>
  </p:notesMasterIdLst>
  <p:handoutMasterIdLst>
    <p:handoutMasterId r:id="rId17"/>
  </p:handoutMasterIdLst>
  <p:sldIdLst>
    <p:sldId id="260" r:id="rId5"/>
    <p:sldId id="338" r:id="rId6"/>
    <p:sldId id="295" r:id="rId7"/>
    <p:sldId id="335" r:id="rId8"/>
    <p:sldId id="353" r:id="rId9"/>
    <p:sldId id="361" r:id="rId10"/>
    <p:sldId id="359" r:id="rId11"/>
    <p:sldId id="358" r:id="rId12"/>
    <p:sldId id="352" r:id="rId13"/>
    <p:sldId id="362" r:id="rId14"/>
    <p:sldId id="261" r:id="rId15"/>
  </p:sldIdLst>
  <p:sldSz cx="9144000" cy="5143500" type="screen16x9"/>
  <p:notesSz cx="6834188" cy="9979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71C"/>
    <a:srgbClr val="F5342F"/>
    <a:srgbClr val="2E3192"/>
    <a:srgbClr val="E6FA26"/>
    <a:srgbClr val="FF0000"/>
    <a:srgbClr val="C8DD05"/>
    <a:srgbClr val="90FF21"/>
    <a:srgbClr val="CCFF99"/>
    <a:srgbClr val="04C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4628" autoAdjust="0"/>
  </p:normalViewPr>
  <p:slideViewPr>
    <p:cSldViewPr>
      <p:cViewPr>
        <p:scale>
          <a:sx n="169" d="100"/>
          <a:sy n="169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anosac\Downloads\&#1048;&#1085;&#1092;&#1086;&#1088;&#1084;&#1072;&#1094;&#1080;&#1103;%20&#1076;&#1083;&#1103;%20&#1076;&#1080;&#1072;&#1075;&#1088;&#1072;&#1084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5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4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>
                  <a:alpha val="72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>
                  <a:alpha val="73000"/>
                </a:srgbClr>
              </a:solidFill>
            </c:spPr>
          </c:dPt>
          <c:dLbls>
            <c:dLbl>
              <c:idx val="0"/>
              <c:layout>
                <c:manualLayout>
                  <c:x val="0"/>
                  <c:y val="-0.196862958214720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93939393939394E-3"/>
                  <c:y val="-0.306874611334710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939393939394E-3"/>
                  <c:y val="-0.416886264454701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73702610189458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'[Информация для диаграмм.xlsx]Лист1'!$C$14:$C$17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неудовлетворительно</c:v>
                </c:pt>
              </c:strCache>
            </c:strRef>
          </c:cat>
          <c:val>
            <c:numRef>
              <c:f>'[Информация для диаграмм.xlsx]Лист1'!$D$14:$D$17</c:f>
              <c:numCache>
                <c:formatCode>#,##0.0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148288"/>
        <c:axId val="37749504"/>
      </c:barChart>
      <c:catAx>
        <c:axId val="75148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ru-RU"/>
          </a:p>
        </c:txPr>
        <c:crossAx val="37749504"/>
        <c:crosses val="autoZero"/>
        <c:auto val="1"/>
        <c:lblAlgn val="ctr"/>
        <c:lblOffset val="100"/>
        <c:noMultiLvlLbl val="0"/>
      </c:catAx>
      <c:valAx>
        <c:axId val="3774950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7514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02511020432755E-2"/>
          <c:y val="0.10923038465811491"/>
          <c:w val="0.88964714843360149"/>
          <c:h val="0.754750540538230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91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>
                  <a:alpha val="78000"/>
                </a:srgbClr>
              </a:solidFill>
            </c:spPr>
          </c:dPt>
          <c:dLbls>
            <c:dLbl>
              <c:idx val="0"/>
              <c:layout>
                <c:manualLayout>
                  <c:x val="5.9786200779951004E-3"/>
                  <c:y val="1.49577397383196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526300496526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'[Информация для диаграмм.xlsx]Лист1'!$C$3:$C$4</c:f>
              <c:strCache>
                <c:ptCount val="2"/>
                <c:pt idx="0">
                  <c:v>Удовлетворены</c:v>
                </c:pt>
                <c:pt idx="1">
                  <c:v>Неудовлетворены</c:v>
                </c:pt>
              </c:strCache>
            </c:strRef>
          </c:cat>
          <c:val>
            <c:numRef>
              <c:f>'[Информация для диаграмм.xlsx]Лист1'!$D$3:$D$4</c:f>
              <c:numCache>
                <c:formatCode>General</c:formatCode>
                <c:ptCount val="2"/>
                <c:pt idx="0">
                  <c:v>41.6</c:v>
                </c:pt>
                <c:pt idx="1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66720"/>
        <c:axId val="39168256"/>
      </c:barChart>
      <c:catAx>
        <c:axId val="39166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39168256"/>
        <c:crosses val="autoZero"/>
        <c:auto val="1"/>
        <c:lblAlgn val="ctr"/>
        <c:lblOffset val="100"/>
        <c:noMultiLvlLbl val="0"/>
      </c:catAx>
      <c:valAx>
        <c:axId val="3916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39166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87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>
                  <a:alpha val="59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Лист1!$C$26:$C$27</c:f>
              <c:strCache>
                <c:ptCount val="2"/>
                <c:pt idx="0">
                  <c:v>Удовлетворены</c:v>
                </c:pt>
                <c:pt idx="1">
                  <c:v>Неудовлетворены</c:v>
                </c:pt>
              </c:strCache>
            </c:strRef>
          </c:cat>
          <c:val>
            <c:numRef>
              <c:f>Лист1!$D$26:$D$27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99840"/>
        <c:axId val="38501376"/>
      </c:barChart>
      <c:catAx>
        <c:axId val="38499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38501376"/>
        <c:crosses val="autoZero"/>
        <c:auto val="1"/>
        <c:lblAlgn val="ctr"/>
        <c:lblOffset val="100"/>
        <c:noMultiLvlLbl val="0"/>
      </c:catAx>
      <c:valAx>
        <c:axId val="3850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38499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51667616939706E-2"/>
          <c:y val="4.1396041465478192E-2"/>
          <c:w val="0.86844956968344689"/>
          <c:h val="0.754750540538230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87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>
                  <a:alpha val="71000"/>
                </a:srgb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Лист1!$C$34:$C$35</c:f>
              <c:strCache>
                <c:ptCount val="2"/>
                <c:pt idx="0">
                  <c:v>Удовлетворены</c:v>
                </c:pt>
                <c:pt idx="1">
                  <c:v>Неудовлетворены</c:v>
                </c:pt>
              </c:strCache>
            </c:strRef>
          </c:cat>
          <c:val>
            <c:numRef>
              <c:f>Лист1!$D$34:$D$35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76128"/>
        <c:axId val="38577664"/>
      </c:barChart>
      <c:catAx>
        <c:axId val="3857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38577664"/>
        <c:crosses val="autoZero"/>
        <c:auto val="1"/>
        <c:lblAlgn val="ctr"/>
        <c:lblOffset val="100"/>
        <c:noMultiLvlLbl val="0"/>
      </c:catAx>
      <c:valAx>
        <c:axId val="38577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38576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C20C59-6764-4942-8239-F3F45FD073A8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874D01-EF9E-452B-9B22-42DC3560E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17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0325" y="0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067148-FCE3-423D-A197-282E7B8BDD0A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9300"/>
            <a:ext cx="66500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5" y="4740275"/>
            <a:ext cx="5468938" cy="4491038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0325" y="9478963"/>
            <a:ext cx="2962275" cy="498475"/>
          </a:xfrm>
          <a:prstGeom prst="rect">
            <a:avLst/>
          </a:prstGeom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55986B-1AA9-46AB-A3FC-13045D5B7B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690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74C90A-A32B-4703-87FF-9A9710F1989C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13FC3C-F5B1-47C9-88D9-BA5F2277E364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4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5986B-1AA9-46AB-A3FC-13045D5B7BC7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70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C4E1B7-46F2-47AB-AD4F-440C81CC988C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1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C4E1B7-46F2-47AB-AD4F-440C81CC988C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D0506A-FBAD-4E8B-BDF3-20F41BFB1AE8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3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74C90A-A32B-4703-87FF-9A9710F1989C}" type="slidenum">
              <a:rPr lang="ru-RU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BC67-72BE-4EFB-8CD2-4DDA8B90A406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4F44-89ED-471D-AA06-D51FB4B71D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69181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B3DC-86EA-4223-A07C-0CF3296EB5DB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AE34-6C4D-4585-8ABB-56BE6F68A5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65808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7401-3AA9-49C9-AA74-CDFB85B52E1D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0380-44B0-45D9-96AF-0F297A25C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698673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5794-2C05-4892-B910-9936BBEE3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062394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FD5A-BB67-4D14-B09D-9EA4852C7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560405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1ED0-A0AD-4326-9663-C327A6BF05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111548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0E17-7A7C-41FD-841C-BA2F908F8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21923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B5DC-A079-43C3-837C-D2B60BAE1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053432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AFB2-7B77-4DDF-94A8-6E02054E7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184166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9461-1ED0-4641-B8BF-E338951A9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720781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1C2E-ED0D-4E04-906E-DD4F881C4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23922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88AE-C63A-42A5-A4C7-EAB6F2A16195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C7AD-71D6-409B-9236-0278BEC50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107194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AB3B-479D-461A-B959-3276A3B4C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29687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25C4-D36F-40CF-ABF3-A999D033D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89119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5DF8-546F-4481-8C87-A7E0F42EE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810969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A1C3-4C24-4013-A5D7-3E36469F8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80320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78EF-40AA-4B16-8DA2-E6F0E49784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443537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A07E-E837-4CA0-977C-B73114EBC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257262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0470-6AF2-4D16-9980-3032380D9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551064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DBCF-073E-404E-8544-809ABFE40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7477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1EA3-9040-4632-8D0E-323EADE3B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06327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7706-B7EA-4CCC-947A-8723B8FE6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72634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FB2F-D945-4146-94FC-827E5E6D4551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72CA-87E2-499B-B046-65CF4990E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964740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D068-45DF-41D3-BC97-5F170713C8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423319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FBE5-929C-4CF7-953F-4AD4ABCF8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546795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DC9E-B1A1-47ED-A2C2-D39452E46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128263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0D2F-F36C-452E-BBED-3B44C4D2E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591596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DAA185-AD8C-4A1A-8A93-F757ACFA7A16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5CD1B0-EA40-42BF-92E1-4AF05210C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242362"/>
      </p:ext>
    </p:extLst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3FC04B-9D5A-4D70-97D0-21962F341E50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C32444-E17F-49F5-AE20-392DB16E5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832139"/>
      </p:ext>
    </p:extLst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BE12CF-D7D7-4B92-8135-731C85DFFEBA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DB79E4-A1C5-4673-B96F-78D8FB4AE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661413"/>
      </p:ext>
    </p:extLst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C997615-84FE-44C9-BA4A-F15A78920C8E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72C31D-47D8-4941-ACD2-0130FF93D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868366"/>
      </p:ext>
    </p:extLst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A8EADC-12AC-4906-BAB5-EEF0A25F72D2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EA7CB1-3F91-49C3-A7E1-7CF816765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078951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82B2F3-7679-4370-A5F7-0E748A44EDC7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01AC2A-C543-48EC-AC2B-E2BD34982A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262598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9A0D-6BB8-4261-9942-A8BCF0CC194C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8069-9F47-440E-91BC-ECBD26962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177943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5B44BA-5B4E-42CB-A7BF-E355A48DB7C5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140234-31FC-4438-AF74-9B2AD6A73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788822"/>
      </p:ext>
    </p:extLst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FD6852-0297-47DC-814B-A845EC0DAACD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E5CD6C-0B3A-47C4-B938-E1B35DCAB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427124"/>
      </p:ext>
    </p:extLst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EEB993-4F86-44BF-BCC8-A71F19C1C38C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A548D-1CF8-4530-ACCD-56473DAD1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15005"/>
      </p:ext>
    </p:extLst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5E28C2-62F8-4C41-8C1D-66376E18F50D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5C7DB9-37F8-4F18-A66B-8ED88E00D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855514"/>
      </p:ext>
    </p:extLst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BA9BC4-E8C3-4F46-8F8D-C9FCF37C2276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92704C-83FC-47ED-BE6A-330DC1D2F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036013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0AF0-9172-4C4A-8F66-8A3A341245DA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697E-CB78-48FD-A2B6-7BC06C7024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1675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BBAB-380B-44F6-A26E-DF56673D29A6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8C37-D887-4C1F-A413-A21D8A6DE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86213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CA00-A310-48CE-9DE5-7EF9FC89FFAC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C02D-8497-4B7F-A49A-A2F3FB57B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00509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F509-EA38-4917-B7D8-B660A53A6F39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461F-4BE3-450A-AE72-A34A9F5B8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70768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F60B-1221-48FD-9729-6F101A8A3772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ED9B-C627-434E-854E-04F5989C5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45646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F649A-CD5B-493B-8346-3BF05343DCB8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99A8D1-CBCA-4735-AEE1-441C843C3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EC94FE-ABD7-48C5-A34F-8E27A1A173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B8904-75CC-4C99-A6D5-3C10D215DEE5}" type="datetime1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712739-8A00-42E5-A2F4-416070B9A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746187-5EF0-4481-A81B-F9ECC278ECD5}" type="datetimeFigureOut">
              <a:rPr lang="ru-RU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8E9EBE-A05F-40C6-AE89-E43DD2236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027" y="1995686"/>
            <a:ext cx="7775575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О результатах всероссийского исследования «Портрет учителя истории»</a:t>
            </a:r>
            <a:endParaRPr lang="ru-RU" sz="2500" b="1" dirty="0">
              <a:solidFill>
                <a:srgbClr val="2E3192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8663" y="4300538"/>
            <a:ext cx="2630487" cy="5222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Руководитель Рособрнадзора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Сергей Сергеевич Кравцов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1995488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350" y="164455"/>
            <a:ext cx="734536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Ближайшие цели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588" name="Прямоугольник 16"/>
          <p:cNvSpPr>
            <a:spLocks noChangeArrowheads="1"/>
          </p:cNvSpPr>
          <p:nvPr/>
        </p:nvSpPr>
        <p:spPr bwMode="auto">
          <a:xfrm>
            <a:off x="86462" y="1329272"/>
            <a:ext cx="1249280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Принятие окончательного решения по проведению обязательного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по истории на базовом уровне</a:t>
            </a:r>
            <a:r>
              <a:rPr lang="en-US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alt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Осуществление анализа и экспертизы учебной литературы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 истории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Повышение квалификации учителей истории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Разработка учебной литературы по региональной истории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;</a:t>
            </a:r>
            <a:endParaRPr lang="ru-RU" sz="20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Проведение национального исследования качества исторического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2000" b="1" smtClean="0">
                <a:solidFill>
                  <a:srgbClr val="2E3192"/>
                </a:solidFill>
                <a:latin typeface="Cambria" panose="02040503050406030204" pitchFamily="18" charset="0"/>
              </a:rPr>
              <a:t>образования в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6 и 8 классах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– 14 апреля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2016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года.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alt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938" y="2500313"/>
            <a:ext cx="6051550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anose="02040503050406030204" pitchFamily="18" charset="0"/>
                <a:cs typeface="+mn-cs"/>
              </a:rPr>
              <a:t>БЛАГОДАРИМ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1995488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350" y="-20638"/>
            <a:ext cx="7345363" cy="8318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Заседание Президиума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Совета Российского исторического общества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586" name="Прямоугольник 1"/>
          <p:cNvSpPr>
            <a:spLocks noChangeArrowheads="1"/>
          </p:cNvSpPr>
          <p:nvPr/>
        </p:nvSpPr>
        <p:spPr bwMode="auto">
          <a:xfrm>
            <a:off x="4060664" y="2859782"/>
            <a:ext cx="46880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Проработать вопрос введения обязательного ЕГЭ по истории</a:t>
            </a:r>
            <a:b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 </a:t>
            </a:r>
            <a:r>
              <a:rPr lang="ru-RU" alt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базовом уровне </a:t>
            </a:r>
          </a:p>
        </p:txBody>
      </p:sp>
      <p:sp>
        <p:nvSpPr>
          <p:cNvPr id="24587" name="Прямоугольник 2"/>
          <p:cNvSpPr>
            <a:spLocks noChangeArrowheads="1"/>
          </p:cNvSpPr>
          <p:nvPr/>
        </p:nvSpPr>
        <p:spPr bwMode="auto">
          <a:xfrm>
            <a:off x="248443" y="4155926"/>
            <a:ext cx="187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12 сентября 2014 г. </a:t>
            </a:r>
          </a:p>
        </p:txBody>
      </p:sp>
      <p:sp>
        <p:nvSpPr>
          <p:cNvPr id="24588" name="Прямоугольник 16"/>
          <p:cNvSpPr>
            <a:spLocks noChangeArrowheads="1"/>
          </p:cNvSpPr>
          <p:nvPr/>
        </p:nvSpPr>
        <p:spPr bwMode="auto">
          <a:xfrm>
            <a:off x="3957428" y="1704408"/>
            <a:ext cx="8424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Провести исследование компетенций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учителей истории </a:t>
            </a:r>
            <a:endParaRPr lang="ru-RU" alt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ekanosac\AppData\Local\Microsoft\Windows\Temporary Internet Files\Content.Outlook\8QBK7M0F\Кравцов Нарышкин 1 (1)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1496917"/>
            <a:ext cx="3456384" cy="2378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463" y="2257425"/>
            <a:ext cx="6699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50" y="1995488"/>
            <a:ext cx="288925" cy="46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0675" y="93663"/>
            <a:ext cx="7056438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Основные результаты ЕГЭ по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истории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0625" y="1995488"/>
            <a:ext cx="2206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150" y="2103438"/>
            <a:ext cx="684213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05025" y="1852613"/>
            <a:ext cx="306388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8214"/>
              </p:ext>
            </p:extLst>
          </p:nvPr>
        </p:nvGraphicFramePr>
        <p:xfrm>
          <a:off x="1507502" y="915566"/>
          <a:ext cx="7182873" cy="2789532"/>
        </p:xfrm>
        <a:graphic>
          <a:graphicData uri="http://schemas.openxmlformats.org/drawingml/2006/table">
            <a:tbl>
              <a:tblPr/>
              <a:tblGrid>
                <a:gridCol w="3343476"/>
                <a:gridCol w="1319792"/>
                <a:gridCol w="1260602"/>
                <a:gridCol w="1259003"/>
              </a:tblGrid>
              <a:tr h="389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Наименование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2013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2014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2015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Доля участников, %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22,1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17,7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18,6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Средний тестовый балл 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54,8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45,8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46,8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Не преодолели минимальную границу, %  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10,99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20,4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17,2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Набрали 100 баллов, %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0,3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0,08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0,07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Набрали 81-100 баллов, %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10,47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</a:rPr>
                        <a:t>4,4</a:t>
                      </a: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4,11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E319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108001" marB="108001" anchor="ctr" horzOverflow="overflow">
                    <a:lnL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31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37746" y="3820061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2016 год: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отказ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от заданий с выбором одного ответа;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введение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исторического сочинения;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задания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, ориентированные на проверку отдельных элементов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ИКС</a:t>
            </a:r>
            <a:r>
              <a:rPr lang="en-US" sz="1600" b="1" dirty="0" smtClean="0">
                <a:solidFill>
                  <a:srgbClr val="2E3192"/>
                </a:solidFill>
                <a:latin typeface="Cambria" pitchFamily="18" charset="0"/>
              </a:rPr>
              <a:t>;</a:t>
            </a:r>
            <a:endParaRPr lang="ru-RU" sz="1600" b="1" dirty="0" smtClean="0">
              <a:solidFill>
                <a:srgbClr val="2E3192"/>
              </a:solidFill>
              <a:latin typeface="Cambria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роработка вопроса введения обязательного базового ЕГЭ по истории.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51470"/>
            <a:ext cx="7158038" cy="708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Социальный и профессиональный портрет учителя истории современной России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91680" y="862013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Апрель-май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2015 года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- во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всех федеральных округах, практически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/>
            </a:r>
            <a:b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</a:b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во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всех субъектах РФ, включая Крым, было опрошено около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6 тыс.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учителей истории. </a:t>
            </a:r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5792"/>
            <a:ext cx="2185219" cy="1638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06" y="2849195"/>
            <a:ext cx="2523307" cy="167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0233"/>
            <a:ext cx="2262394" cy="1638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6177" y="1635646"/>
            <a:ext cx="675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Цель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исследования:</a:t>
            </a:r>
          </a:p>
          <a:p>
            <a:pPr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Степень ознакомления с ИКС</a:t>
            </a:r>
            <a:r>
              <a:rPr lang="en-US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;</a:t>
            </a:r>
            <a:endParaRPr lang="ru-RU" alt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  <a:p>
            <a:pPr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Выявление </a:t>
            </a:r>
            <a:r>
              <a:rPr lang="ru-RU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проблемных зон</a:t>
            </a:r>
            <a:r>
              <a:rPr lang="en-US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;</a:t>
            </a:r>
            <a:endParaRPr lang="ru-RU" alt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  <a:p>
            <a:pPr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Формирование </a:t>
            </a:r>
            <a:r>
              <a:rPr lang="ru-RU" alt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направлений дальнейшей работы.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572668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Аналогичного по масштабу, форме и концепции исследования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никогда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ранее в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России </a:t>
            </a: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не 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проводилось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Ознакомленность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 с Историко-культурным стандартом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47813" y="1012825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17% полностью, 56% в основном, частично ознакомлены - 23%, практически не ознакомлены менее 4%</a:t>
            </a:r>
          </a:p>
        </p:txBody>
      </p:sp>
      <p:graphicFrame>
        <p:nvGraphicFramePr>
          <p:cNvPr id="3891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33767"/>
              </p:ext>
            </p:extLst>
          </p:nvPr>
        </p:nvGraphicFramePr>
        <p:xfrm>
          <a:off x="179512" y="1571834"/>
          <a:ext cx="8424737" cy="2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Диаграмма" r:id="rId6" imgW="8315665" imgH="3773751" progId="Excel.Chart.8">
                  <p:embed/>
                </p:oleObj>
              </mc:Choice>
              <mc:Fallback>
                <p:oleObj name="Диаграмма" r:id="rId6" imgW="8315665" imgH="3773751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71834"/>
                        <a:ext cx="8424737" cy="28001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227934"/>
            <a:ext cx="8424936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25% учителей истории нуждаются в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дополнительном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повышении квалификации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по работе с ИКС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50727" y="51470"/>
            <a:ext cx="715803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Корреляция уровня подготовки учителей </a:t>
            </a:r>
            <a:b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 результатами ЕГЭ по истории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75856" y="2314264"/>
            <a:ext cx="1368152" cy="1080120"/>
          </a:xfrm>
          <a:prstGeom prst="ellipse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Регионы группы </a:t>
            </a:r>
            <a:r>
              <a:rPr lang="ru-RU" sz="13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</a:t>
            </a:r>
          </a:p>
          <a:p>
            <a:pPr algn="ctr"/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987824" y="1059582"/>
            <a:ext cx="0" cy="237635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981636" y="3435846"/>
            <a:ext cx="5167808" cy="8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573380" y="2845769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Результаты учеников</a:t>
            </a:r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50727" y="1059582"/>
            <a:ext cx="1224136" cy="85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Уровень подготовки учителей</a:t>
            </a:r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868144" y="1182848"/>
            <a:ext cx="1296144" cy="1080120"/>
          </a:xfrm>
          <a:prstGeom prst="ellipse">
            <a:avLst/>
          </a:prstGeom>
          <a:solidFill>
            <a:srgbClr val="03971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Регионы   группы 1</a:t>
            </a:r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/>
            <a:endParaRPr lang="ru-RU" sz="13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96255" y="3723878"/>
            <a:ext cx="8429253" cy="132343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изучение опыта регионов группы 1 </a:t>
            </a:r>
            <a:br>
              <a:rPr lang="ru-RU" sz="1600" b="1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(хорошие результаты учеников при высоком уровне подготовки учителей);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адресная работа с регионами группы 2 </a:t>
            </a:r>
            <a:br>
              <a:rPr lang="ru-RU" sz="1600" b="1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2E3192"/>
                </a:solidFill>
                <a:latin typeface="Cambria" pitchFamily="18" charset="0"/>
              </a:rPr>
              <a:t>(низкие результаты учеников при относительно низком уровне подготовки учителей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</a:rPr>
              <a:t>).</a:t>
            </a:r>
            <a:endParaRPr lang="ru-RU" sz="16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Региональная история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7175" y="865019"/>
            <a:ext cx="7056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 Уровень знания региональной истории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23528" y="3723878"/>
            <a:ext cx="8424936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В субъектах РФ, имеющих качественные материалы по региональной истории уровень знаний учителей по региональной истории выше.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10373" y="4515966"/>
            <a:ext cx="8424936" cy="338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Унификация подходов к разработке учебных пособий по региональной истории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090701"/>
              </p:ext>
            </p:extLst>
          </p:nvPr>
        </p:nvGraphicFramePr>
        <p:xfrm>
          <a:off x="1371600" y="1275606"/>
          <a:ext cx="6705600" cy="219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67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Повышение квалификации учителей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истории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7175" y="865019"/>
            <a:ext cx="7056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Процент учителей, удовлетворенных </a:t>
            </a:r>
            <a:b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</a:b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курсами повышения квалификации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826436"/>
              </p:ext>
            </p:extLst>
          </p:nvPr>
        </p:nvGraphicFramePr>
        <p:xfrm>
          <a:off x="2411760" y="1563638"/>
          <a:ext cx="424847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7769" y="3867894"/>
            <a:ext cx="8424936" cy="66172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Совершенствование системы повышения квалификации учителей истории</a:t>
            </a:r>
          </a:p>
          <a:p>
            <a:pPr algn="ctr" eaLnBrk="1" hangingPunct="1">
              <a:spcAft>
                <a:spcPts val="600"/>
              </a:spcAft>
              <a:defRPr/>
            </a:pP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76375" y="307975"/>
            <a:ext cx="7158038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Отношение к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учебной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литературе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89404"/>
              </p:ext>
            </p:extLst>
          </p:nvPr>
        </p:nvGraphicFramePr>
        <p:xfrm>
          <a:off x="539552" y="2067694"/>
          <a:ext cx="33843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56722"/>
              </p:ext>
            </p:extLst>
          </p:nvPr>
        </p:nvGraphicFramePr>
        <p:xfrm>
          <a:off x="4770276" y="2180604"/>
          <a:ext cx="356388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1347614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Процент учителей, удовлетворенных качеством учебников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16016" y="1347614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Процент учителей, удовлетворенных качеством учебной литературы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4068050"/>
            <a:ext cx="8424936" cy="58477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Привлечение ведущих специалистов по истории к разработке дополнительной учебной литературы</a:t>
            </a:r>
            <a:r>
              <a:rPr lang="en-US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;</a:t>
            </a:r>
            <a:r>
              <a:rPr lang="ru-RU" sz="1600" b="1" dirty="0" smtClean="0">
                <a:solidFill>
                  <a:srgbClr val="2E31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+mn-cs"/>
              </a:rPr>
              <a:t> экспертиза учебных пособий</a:t>
            </a:r>
            <a:endParaRPr lang="ru-RU" sz="1600" b="1" dirty="0">
              <a:solidFill>
                <a:srgbClr val="2E31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РОО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373</Words>
  <Application>Microsoft Office PowerPoint</Application>
  <PresentationFormat>Экран (16:9)</PresentationFormat>
  <Paragraphs>97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РОООН</vt:lpstr>
      <vt:lpstr>1_РОООН</vt:lpstr>
      <vt:lpstr>3_Тема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User</cp:lastModifiedBy>
  <cp:revision>469</cp:revision>
  <cp:lastPrinted>2014-06-23T12:14:10Z</cp:lastPrinted>
  <dcterms:created xsi:type="dcterms:W3CDTF">2013-10-28T02:04:26Z</dcterms:created>
  <dcterms:modified xsi:type="dcterms:W3CDTF">2015-09-14T07:35:44Z</dcterms:modified>
</cp:coreProperties>
</file>