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0"/>
  </p:notesMasterIdLst>
  <p:sldIdLst>
    <p:sldId id="259" r:id="rId2"/>
    <p:sldId id="290" r:id="rId3"/>
    <p:sldId id="264" r:id="rId4"/>
    <p:sldId id="265" r:id="rId5"/>
    <p:sldId id="266" r:id="rId6"/>
    <p:sldId id="262" r:id="rId7"/>
    <p:sldId id="261" r:id="rId8"/>
    <p:sldId id="269" r:id="rId9"/>
    <p:sldId id="288" r:id="rId10"/>
    <p:sldId id="270" r:id="rId11"/>
    <p:sldId id="267" r:id="rId12"/>
    <p:sldId id="272" r:id="rId13"/>
    <p:sldId id="276" r:id="rId14"/>
    <p:sldId id="277" r:id="rId15"/>
    <p:sldId id="278" r:id="rId16"/>
    <p:sldId id="279" r:id="rId17"/>
    <p:sldId id="280" r:id="rId18"/>
    <p:sldId id="281" r:id="rId19"/>
    <p:sldId id="291" r:id="rId20"/>
    <p:sldId id="292" r:id="rId21"/>
    <p:sldId id="293" r:id="rId22"/>
    <p:sldId id="294" r:id="rId23"/>
    <p:sldId id="295" r:id="rId24"/>
    <p:sldId id="311" r:id="rId25"/>
    <p:sldId id="328" r:id="rId26"/>
    <p:sldId id="313" r:id="rId27"/>
    <p:sldId id="314" r:id="rId28"/>
    <p:sldId id="315" r:id="rId29"/>
    <p:sldId id="316" r:id="rId30"/>
    <p:sldId id="317" r:id="rId31"/>
    <p:sldId id="318" r:id="rId32"/>
    <p:sldId id="327" r:id="rId33"/>
    <p:sldId id="319" r:id="rId34"/>
    <p:sldId id="320" r:id="rId35"/>
    <p:sldId id="321" r:id="rId36"/>
    <p:sldId id="322" r:id="rId37"/>
    <p:sldId id="323" r:id="rId38"/>
    <p:sldId id="32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743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85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aseline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 проведенных уроков</a:t>
            </a:r>
          </a:p>
        </c:rich>
      </c:tx>
      <c:layout>
        <c:manualLayout>
          <c:xMode val="edge"/>
          <c:yMode val="edge"/>
          <c:x val="0.46678389202132869"/>
          <c:y val="4.0980049845286998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проведенных уроков</c:v>
                </c:pt>
              </c:strCache>
            </c:strRef>
          </c:tx>
          <c:explosion val="2"/>
          <c:dPt>
            <c:idx val="0"/>
            <c:spPr>
              <a:solidFill>
                <a:srgbClr val="66FFFF"/>
              </a:solidFill>
            </c:spPr>
          </c:dPt>
          <c:dPt>
            <c:idx val="5"/>
            <c:spPr>
              <a:solidFill>
                <a:srgbClr val="99FF33"/>
              </a:solidFill>
            </c:spPr>
          </c:dPt>
          <c:dPt>
            <c:idx val="7"/>
            <c:spPr>
              <a:solidFill>
                <a:srgbClr val="FF3300"/>
              </a:solidFill>
            </c:spPr>
          </c:dPt>
          <c:dPt>
            <c:idx val="8"/>
            <c:spPr>
              <a:solidFill>
                <a:srgbClr val="FF9900"/>
              </a:solidFill>
            </c:spPr>
          </c:dPt>
          <c:dPt>
            <c:idx val="9"/>
            <c:spPr>
              <a:solidFill>
                <a:srgbClr val="FFFF00"/>
              </a:solidFill>
            </c:spPr>
          </c:dPt>
          <c:dPt>
            <c:idx val="10"/>
            <c:spPr>
              <a:solidFill>
                <a:srgbClr val="FF66CC"/>
              </a:solidFill>
            </c:spPr>
          </c:dPt>
          <c:dLbls>
            <c:dLbl>
              <c:idx val="8"/>
              <c:layout>
                <c:manualLayout>
                  <c:x val="3.6011548181611217E-2"/>
                  <c:y val="-7.221560631525676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Val val="1"/>
            </c:dLbl>
            <c:showVal val="1"/>
          </c:dLbls>
          <c:cat>
            <c:strRef>
              <c:f>Лист1!$A$2:$A$14</c:f>
              <c:strCache>
                <c:ptCount val="13"/>
                <c:pt idx="0">
                  <c:v>история/обществознание</c:v>
                </c:pt>
                <c:pt idx="1">
                  <c:v>математика</c:v>
                </c:pt>
                <c:pt idx="2">
                  <c:v>начальные классы</c:v>
                </c:pt>
                <c:pt idx="3">
                  <c:v>русский язык, литература</c:v>
                </c:pt>
                <c:pt idx="4">
                  <c:v>технология </c:v>
                </c:pt>
                <c:pt idx="5">
                  <c:v>география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химия</c:v>
                </c:pt>
                <c:pt idx="9">
                  <c:v>англ. язык</c:v>
                </c:pt>
                <c:pt idx="10">
                  <c:v>физическая культура</c:v>
                </c:pt>
                <c:pt idx="11">
                  <c:v>демонстрация высоких результатов/мастер-класс </c:v>
                </c:pt>
                <c:pt idx="12">
                  <c:v>педагоги дополнительного образования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6</c:v>
                </c:pt>
                <c:pt idx="1">
                  <c:v>5</c:v>
                </c:pt>
                <c:pt idx="2">
                  <c:v>13</c:v>
                </c:pt>
                <c:pt idx="3">
                  <c:v>4</c:v>
                </c:pt>
                <c:pt idx="4">
                  <c:v>5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6</c:v>
                </c:pt>
                <c:pt idx="10">
                  <c:v>5</c:v>
                </c:pt>
                <c:pt idx="11">
                  <c:v>7</c:v>
                </c:pt>
                <c:pt idx="1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история/обществознание</c:v>
                </c:pt>
                <c:pt idx="1">
                  <c:v>математика</c:v>
                </c:pt>
                <c:pt idx="2">
                  <c:v>начальные классы</c:v>
                </c:pt>
                <c:pt idx="3">
                  <c:v>русский язык, литература</c:v>
                </c:pt>
                <c:pt idx="4">
                  <c:v>технология </c:v>
                </c:pt>
                <c:pt idx="5">
                  <c:v>география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химия</c:v>
                </c:pt>
                <c:pt idx="9">
                  <c:v>англ. язык</c:v>
                </c:pt>
                <c:pt idx="10">
                  <c:v>физическая культура</c:v>
                </c:pt>
                <c:pt idx="11">
                  <c:v>демонстрация высоких результатов/мастер-класс </c:v>
                </c:pt>
                <c:pt idx="12">
                  <c:v>педагоги дополнительного образования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история/обществознание</c:v>
                </c:pt>
                <c:pt idx="1">
                  <c:v>математика</c:v>
                </c:pt>
                <c:pt idx="2">
                  <c:v>начальные классы</c:v>
                </c:pt>
                <c:pt idx="3">
                  <c:v>русский язык, литература</c:v>
                </c:pt>
                <c:pt idx="4">
                  <c:v>технология </c:v>
                </c:pt>
                <c:pt idx="5">
                  <c:v>география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химия</c:v>
                </c:pt>
                <c:pt idx="9">
                  <c:v>англ. язык</c:v>
                </c:pt>
                <c:pt idx="10">
                  <c:v>физическая культура</c:v>
                </c:pt>
                <c:pt idx="11">
                  <c:v>демонстрация высоких результатов/мастер-класс </c:v>
                </c:pt>
                <c:pt idx="12">
                  <c:v>педагоги дополнительного образования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история/обществознание</c:v>
                </c:pt>
                <c:pt idx="1">
                  <c:v>математика</c:v>
                </c:pt>
                <c:pt idx="2">
                  <c:v>начальные классы</c:v>
                </c:pt>
                <c:pt idx="3">
                  <c:v>русский язык, литература</c:v>
                </c:pt>
                <c:pt idx="4">
                  <c:v>технология </c:v>
                </c:pt>
                <c:pt idx="5">
                  <c:v>география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химия</c:v>
                </c:pt>
                <c:pt idx="9">
                  <c:v>англ. язык</c:v>
                </c:pt>
                <c:pt idx="10">
                  <c:v>физическая культура</c:v>
                </c:pt>
                <c:pt idx="11">
                  <c:v>демонстрация высоких результатов/мастер-класс </c:v>
                </c:pt>
                <c:pt idx="12">
                  <c:v>педагоги дополнительного образования</c:v>
                </c:pt>
              </c:strCache>
            </c:strRef>
          </c:cat>
          <c:val>
            <c:numRef>
              <c:f>Лист1!$E$2:$E$14</c:f>
              <c:numCache>
                <c:formatCode>General</c:formatCode>
                <c:ptCount val="13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история/обществознание</c:v>
                </c:pt>
                <c:pt idx="1">
                  <c:v>математика</c:v>
                </c:pt>
                <c:pt idx="2">
                  <c:v>начальные классы</c:v>
                </c:pt>
                <c:pt idx="3">
                  <c:v>русский язык, литература</c:v>
                </c:pt>
                <c:pt idx="4">
                  <c:v>технология </c:v>
                </c:pt>
                <c:pt idx="5">
                  <c:v>география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химия</c:v>
                </c:pt>
                <c:pt idx="9">
                  <c:v>англ. язык</c:v>
                </c:pt>
                <c:pt idx="10">
                  <c:v>физическая культура</c:v>
                </c:pt>
                <c:pt idx="11">
                  <c:v>демонстрация высоких результатов/мастер-класс </c:v>
                </c:pt>
                <c:pt idx="12">
                  <c:v>педагоги дополнительного образования</c:v>
                </c:pt>
              </c:strCache>
            </c:strRef>
          </c:cat>
          <c:val>
            <c:numRef>
              <c:f>Лист1!$F$2:$F$14</c:f>
              <c:numCache>
                <c:formatCode>General</c:formatCode>
                <c:ptCount val="13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Столбец5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история/обществознание</c:v>
                </c:pt>
                <c:pt idx="1">
                  <c:v>математика</c:v>
                </c:pt>
                <c:pt idx="2">
                  <c:v>начальные классы</c:v>
                </c:pt>
                <c:pt idx="3">
                  <c:v>русский язык, литература</c:v>
                </c:pt>
                <c:pt idx="4">
                  <c:v>технология </c:v>
                </c:pt>
                <c:pt idx="5">
                  <c:v>география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химия</c:v>
                </c:pt>
                <c:pt idx="9">
                  <c:v>англ. язык</c:v>
                </c:pt>
                <c:pt idx="10">
                  <c:v>физическая культура</c:v>
                </c:pt>
                <c:pt idx="11">
                  <c:v>демонстрация высоких результатов/мастер-класс </c:v>
                </c:pt>
                <c:pt idx="12">
                  <c:v>педагоги дополнительного образования</c:v>
                </c:pt>
              </c:strCache>
            </c:strRef>
          </c:cat>
          <c:val>
            <c:numRef>
              <c:f>Лист1!$G$2:$G$14</c:f>
              <c:numCache>
                <c:formatCode>General</c:formatCode>
                <c:ptCount val="13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Столбец6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история/обществознание</c:v>
                </c:pt>
                <c:pt idx="1">
                  <c:v>математика</c:v>
                </c:pt>
                <c:pt idx="2">
                  <c:v>начальные классы</c:v>
                </c:pt>
                <c:pt idx="3">
                  <c:v>русский язык, литература</c:v>
                </c:pt>
                <c:pt idx="4">
                  <c:v>технология </c:v>
                </c:pt>
                <c:pt idx="5">
                  <c:v>география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химия</c:v>
                </c:pt>
                <c:pt idx="9">
                  <c:v>англ. язык</c:v>
                </c:pt>
                <c:pt idx="10">
                  <c:v>физическая культура</c:v>
                </c:pt>
                <c:pt idx="11">
                  <c:v>демонстрация высоких результатов/мастер-класс </c:v>
                </c:pt>
                <c:pt idx="12">
                  <c:v>педагоги дополнительного образования</c:v>
                </c:pt>
              </c:strCache>
            </c:strRef>
          </c:cat>
          <c:val>
            <c:numRef>
              <c:f>Лист1!$H$2:$H$14</c:f>
              <c:numCache>
                <c:formatCode>General</c:formatCode>
                <c:ptCount val="13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Столбец7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история/обществознание</c:v>
                </c:pt>
                <c:pt idx="1">
                  <c:v>математика</c:v>
                </c:pt>
                <c:pt idx="2">
                  <c:v>начальные классы</c:v>
                </c:pt>
                <c:pt idx="3">
                  <c:v>русский язык, литература</c:v>
                </c:pt>
                <c:pt idx="4">
                  <c:v>технология </c:v>
                </c:pt>
                <c:pt idx="5">
                  <c:v>география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химия</c:v>
                </c:pt>
                <c:pt idx="9">
                  <c:v>англ. язык</c:v>
                </c:pt>
                <c:pt idx="10">
                  <c:v>физическая культура</c:v>
                </c:pt>
                <c:pt idx="11">
                  <c:v>демонстрация высоких результатов/мастер-класс </c:v>
                </c:pt>
                <c:pt idx="12">
                  <c:v>педагоги дополнительного образования</c:v>
                </c:pt>
              </c:strCache>
            </c:strRef>
          </c:cat>
          <c:val>
            <c:numRef>
              <c:f>Лист1!$I$2:$I$14</c:f>
              <c:numCache>
                <c:formatCode>General</c:formatCode>
                <c:ptCount val="13"/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Столбец8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история/обществознание</c:v>
                </c:pt>
                <c:pt idx="1">
                  <c:v>математика</c:v>
                </c:pt>
                <c:pt idx="2">
                  <c:v>начальные классы</c:v>
                </c:pt>
                <c:pt idx="3">
                  <c:v>русский язык, литература</c:v>
                </c:pt>
                <c:pt idx="4">
                  <c:v>технология </c:v>
                </c:pt>
                <c:pt idx="5">
                  <c:v>география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химия</c:v>
                </c:pt>
                <c:pt idx="9">
                  <c:v>англ. язык</c:v>
                </c:pt>
                <c:pt idx="10">
                  <c:v>физическая культура</c:v>
                </c:pt>
                <c:pt idx="11">
                  <c:v>демонстрация высоких результатов/мастер-класс </c:v>
                </c:pt>
                <c:pt idx="12">
                  <c:v>педагоги дополнительного образования</c:v>
                </c:pt>
              </c:strCache>
            </c:strRef>
          </c:cat>
          <c:val>
            <c:numRef>
              <c:f>Лист1!$J$2:$J$14</c:f>
              <c:numCache>
                <c:formatCode>General</c:formatCode>
                <c:ptCount val="13"/>
              </c:numCache>
            </c:numRef>
          </c:val>
        </c:ser>
        <c:dLbls/>
        <c:firstSliceAng val="0"/>
      </c:pieChart>
      <c:spPr>
        <a:noFill/>
        <a:ln w="20539">
          <a:noFill/>
        </a:ln>
      </c:spPr>
    </c:plotArea>
    <c:legend>
      <c:legendPos val="r"/>
      <c:layout>
        <c:manualLayout>
          <c:xMode val="edge"/>
          <c:yMode val="edge"/>
          <c:x val="0.6227590125542507"/>
          <c:y val="0.12780461261879983"/>
          <c:w val="0.36362051766596243"/>
          <c:h val="0.87219529474784663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55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cat>
            <c:strRef>
              <c:f>Лист1!$A$2:$A$6</c:f>
              <c:strCache>
                <c:ptCount val="5"/>
                <c:pt idx="0">
                  <c:v>2013 - 14</c:v>
                </c:pt>
                <c:pt idx="1">
                  <c:v>2014 - 15</c:v>
                </c:pt>
                <c:pt idx="2">
                  <c:v>2015 - 16</c:v>
                </c:pt>
                <c:pt idx="3">
                  <c:v>2016 - 17</c:v>
                </c:pt>
                <c:pt idx="4">
                  <c:v>2017- 18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150</c:v>
                </c:pt>
                <c:pt idx="1">
                  <c:v>241</c:v>
                </c:pt>
                <c:pt idx="2">
                  <c:v>294</c:v>
                </c:pt>
                <c:pt idx="3">
                  <c:v>145</c:v>
                </c:pt>
                <c:pt idx="4">
                  <c:v>142</c:v>
                </c:pt>
              </c:numCache>
            </c:numRef>
          </c:val>
        </c:ser>
        <c:dLbls/>
      </c:pie3DChart>
      <c:spPr>
        <a:noFill/>
        <a:ln w="25390">
          <a:noFill/>
        </a:ln>
      </c:spPr>
    </c:plotArea>
    <c:legend>
      <c:legendPos val="r"/>
    </c:legend>
    <c:plotVisOnly val="1"/>
    <c:dispBlanksAs val="zero"/>
  </c:chart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6190706967101531"/>
          <c:y val="3.3266367827402152E-2"/>
          <c:w val="0.75630119192473222"/>
          <c:h val="0.7989982000805847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spPr>
            <a:solidFill>
              <a:schemeClr val="accent1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</c:v>
                </c:pt>
                <c:pt idx="1">
                  <c:v>50</c:v>
                </c:pt>
                <c:pt idx="2">
                  <c:v>20</c:v>
                </c:pt>
                <c:pt idx="3">
                  <c:v>36</c:v>
                </c:pt>
                <c:pt idx="4">
                  <c:v>82</c:v>
                </c:pt>
                <c:pt idx="5">
                  <c:v>44</c:v>
                </c:pt>
              </c:numCache>
            </c:numRef>
          </c:val>
        </c:ser>
        <c:dLbls/>
        <c:axId val="101681408"/>
        <c:axId val="101687296"/>
      </c:barChart>
      <c:catAx>
        <c:axId val="101681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776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1687296"/>
        <c:crosses val="autoZero"/>
        <c:auto val="1"/>
        <c:lblAlgn val="ctr"/>
        <c:lblOffset val="100"/>
      </c:catAx>
      <c:valAx>
        <c:axId val="1016872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776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1681408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zero"/>
  </c:chart>
  <c:txPr>
    <a:bodyPr/>
    <a:lstStyle/>
    <a:p>
      <a:pPr>
        <a:defRPr sz="2276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7455067350793261E-2"/>
          <c:y val="1.5426461959792399E-2"/>
          <c:w val="0.94254493264920713"/>
          <c:h val="0.933098500187068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3399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CE2E2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1">
                  <a:lumMod val="75000"/>
                </a:schemeClr>
              </a:solidFill>
            </c:spPr>
          </c:dPt>
          <c:dLbls>
            <c:showVal val="1"/>
          </c:dLbls>
          <c:cat>
            <c:strRef>
              <c:f>Лист1!$A$2:$A$8</c:f>
              <c:strCache>
                <c:ptCount val="6"/>
                <c:pt idx="0">
                  <c:v>40-49 лет</c:v>
                </c:pt>
                <c:pt idx="1">
                  <c:v>50-59 лет</c:v>
                </c:pt>
                <c:pt idx="2">
                  <c:v>30-39 лет</c:v>
                </c:pt>
                <c:pt idx="3">
                  <c:v>более 60лет</c:v>
                </c:pt>
                <c:pt idx="4">
                  <c:v>менее 25 лет</c:v>
                </c:pt>
                <c:pt idx="5">
                  <c:v>25-29 лет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0.52</c:v>
                </c:pt>
                <c:pt idx="1">
                  <c:v>0.4</c:v>
                </c:pt>
                <c:pt idx="2">
                  <c:v>0.55000000000000004</c:v>
                </c:pt>
                <c:pt idx="3">
                  <c:v>0.25</c:v>
                </c:pt>
                <c:pt idx="4">
                  <c:v>0.41000000000000014</c:v>
                </c:pt>
                <c:pt idx="5">
                  <c:v>0.43000000000000016</c:v>
                </c:pt>
              </c:numCache>
            </c:numRef>
          </c:val>
        </c:ser>
        <c:dLbls/>
        <c:gapWidth val="100"/>
        <c:axId val="101769984"/>
        <c:axId val="101771520"/>
      </c:barChart>
      <c:catAx>
        <c:axId val="101769984"/>
        <c:scaling>
          <c:orientation val="minMax"/>
        </c:scaling>
        <c:axPos val="b"/>
        <c:tickLblPos val="nextTo"/>
        <c:crossAx val="101771520"/>
        <c:crosses val="autoZero"/>
        <c:auto val="1"/>
        <c:lblAlgn val="ctr"/>
        <c:lblOffset val="100"/>
      </c:catAx>
      <c:valAx>
        <c:axId val="101771520"/>
        <c:scaling>
          <c:orientation val="minMax"/>
        </c:scaling>
        <c:axPos val="l"/>
        <c:majorGridlines/>
        <c:numFmt formatCode="0%" sourceLinked="1"/>
        <c:tickLblPos val="nextTo"/>
        <c:crossAx val="101769984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29.5</c:v>
                </c:pt>
              </c:numCache>
            </c:numRef>
          </c:val>
        </c:ser>
        <c:dLbls/>
        <c:shape val="cylinder"/>
        <c:axId val="102019072"/>
        <c:axId val="102020608"/>
        <c:axId val="0"/>
      </c:bar3DChart>
      <c:catAx>
        <c:axId val="102019072"/>
        <c:scaling>
          <c:orientation val="minMax"/>
        </c:scaling>
        <c:axPos val="l"/>
        <c:numFmt formatCode="General" sourceLinked="1"/>
        <c:tickLblPos val="nextTo"/>
        <c:crossAx val="102020608"/>
        <c:crosses val="autoZero"/>
        <c:auto val="1"/>
        <c:lblAlgn val="ctr"/>
        <c:lblOffset val="100"/>
      </c:catAx>
      <c:valAx>
        <c:axId val="102020608"/>
        <c:scaling>
          <c:orientation val="minMax"/>
        </c:scaling>
        <c:axPos val="b"/>
        <c:majorGridlines/>
        <c:numFmt formatCode="General" sourceLinked="1"/>
        <c:tickLblPos val="nextTo"/>
        <c:crossAx val="10201907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179FA-3C66-439A-B18C-EB69FEF44299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B7C7B-0D18-4C05-B66F-ABB3E874B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581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B7C7B-0D18-4C05-B66F-ABB3E874B4F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57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_____Microsoft_Office_Excel_97-2003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oleObject" Target="../embeddings/_____Microsoft_Office_Excel_97-20033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png"/><Relationship Id="rId4" Type="http://schemas.openxmlformats.org/officeDocument/2006/relationships/oleObject" Target="../embeddings/_____Microsoft_Office_Excel_97-20034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_____Microsoft_Office_Excel_97-20035.xls"/><Relationship Id="rId5" Type="http://schemas.openxmlformats.org/officeDocument/2006/relationships/image" Target="../media/image29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bms.24open.ru/images/4b8b040f7da34d73ebbf2434bfcbdfce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фоны\publichnyi-dokl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064"/>
          <a:stretch/>
        </p:blipFill>
        <p:spPr bwMode="auto">
          <a:xfrm>
            <a:off x="-1" y="3731242"/>
            <a:ext cx="914400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Admin\Рабочий стол\gallery_promo230445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7984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731242"/>
            <a:ext cx="7200800" cy="2805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Публичный отчет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МБУ «Выборгский районный информационно-методический центр»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2017-2018 учебный год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82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255588" y="115888"/>
            <a:ext cx="8780908" cy="136889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Педагогические чтения работников образовательных организаций</a:t>
            </a:r>
            <a:br>
              <a:rPr lang="ru-RU" alt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этом году на чтения были представлены 10 работ из 10 образовательных организаций</a:t>
            </a:r>
            <a:r>
              <a:rPr lang="ru-RU" altLang="ru-RU" sz="20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14" name="Текст 2"/>
          <p:cNvSpPr>
            <a:spLocks noGrp="1"/>
          </p:cNvSpPr>
          <p:nvPr>
            <p:ph sz="quarter" idx="13"/>
          </p:nvPr>
        </p:nvSpPr>
        <p:spPr>
          <a:xfrm>
            <a:off x="251520" y="1817440"/>
            <a:ext cx="8736013" cy="5040560"/>
          </a:xfrm>
        </p:spPr>
        <p:txBody>
          <a:bodyPr>
            <a:normAutofit fontScale="25000" lnSpcReduction="20000"/>
          </a:bodyPr>
          <a:lstStyle/>
          <a:p>
            <a:pPr algn="ctr">
              <a:buFont typeface="Symbol" pitchFamily="18" charset="2"/>
              <a:buNone/>
            </a:pPr>
            <a:endParaRPr lang="ru-RU" altLang="ru-RU" sz="7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Symbol" pitchFamily="18" charset="2"/>
              <a:buNone/>
            </a:pPr>
            <a:r>
              <a:rPr lang="ru-RU" altLang="ru-RU" sz="9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Звание «Победитель» в номинации «Дошкольное образование»  присуждено воспитателю МБДОУ «Детский сад № 31 г. Выборга»</a:t>
            </a:r>
          </a:p>
          <a:p>
            <a:pPr algn="ctr">
              <a:buFont typeface="Symbol" pitchFamily="18" charset="2"/>
              <a:buNone/>
            </a:pPr>
            <a:endParaRPr lang="ru-RU" altLang="ru-RU" sz="9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Symbol" pitchFamily="18" charset="2"/>
              <a:buNone/>
            </a:pPr>
            <a:r>
              <a:rPr lang="ru-RU" altLang="ru-RU" sz="9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Звание «Победитель» в номинации «Начальное общее образование» присуждено учителю начальных классов МБОУ «СОШ  г. Светогорска»</a:t>
            </a:r>
          </a:p>
          <a:p>
            <a:pPr algn="ctr">
              <a:buFont typeface="Symbol" pitchFamily="18" charset="2"/>
              <a:buNone/>
            </a:pPr>
            <a:r>
              <a:rPr lang="ru-RU" altLang="ru-RU" sz="9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Symbol" pitchFamily="18" charset="2"/>
              <a:buNone/>
            </a:pPr>
            <a:r>
              <a:rPr lang="ru-RU" altLang="ru-RU" sz="9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Звание «Победитель» в номинации «Основное общее и среднее общее образование» присуждено учителю русского языка и литературы МБОУ «Кирилловская СОШ»</a:t>
            </a:r>
          </a:p>
          <a:p>
            <a:pPr algn="ctr">
              <a:buFont typeface="Symbol" pitchFamily="18" charset="2"/>
              <a:buNone/>
            </a:pPr>
            <a:endParaRPr lang="ru-RU" altLang="ru-RU" sz="9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Symbol" pitchFamily="18" charset="2"/>
              <a:buNone/>
            </a:pPr>
            <a:r>
              <a:rPr lang="ru-RU" altLang="ru-RU" sz="9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Звание «Лауреат» присуждено 6 педагогам.</a:t>
            </a:r>
          </a:p>
          <a:p>
            <a:pPr>
              <a:buFont typeface="Symbol" pitchFamily="18" charset="2"/>
              <a:buNone/>
            </a:pPr>
            <a:endParaRPr lang="ru-RU" altLang="ru-RU" sz="96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None/>
            </a:pPr>
            <a:r>
              <a:rPr lang="ru-RU" alt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>
              <a:buFont typeface="Symbol" pitchFamily="18" charset="2"/>
              <a:buNone/>
            </a:pP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None/>
            </a:pP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None/>
            </a:pP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None/>
            </a:pP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66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ны\shkolnyiy-universalnyiy-prevyu-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45" b="9865"/>
          <a:stretch/>
        </p:blipFill>
        <p:spPr bwMode="auto">
          <a:xfrm>
            <a:off x="323528" y="404665"/>
            <a:ext cx="8424935" cy="61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355733"/>
            <a:ext cx="799288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КОНКУРСЫ                  </a:t>
            </a:r>
            <a:endParaRPr lang="ru-RU" alt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ПРОФЕССИОНАЛЬНОГО                      МАСТЕРСТВА </a:t>
            </a:r>
            <a:endParaRPr lang="ru-RU" alt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\\172.16.14.53\методисты\Гельд\ПУБЛИЧНЫЕ ОТЧЕТЫ\17-18\фоны\Эмбле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442458"/>
            <a:ext cx="4104455" cy="279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090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80418" y="2132852"/>
            <a:ext cx="2847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физики   </a:t>
            </a:r>
          </a:p>
          <a:p>
            <a:pPr algn="ctr"/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 «Первомайский ЦО»</a:t>
            </a:r>
            <a:endParaRPr lang="ru-RU" alt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000" y="1519237"/>
            <a:ext cx="2787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ПОБЕДИТЕЛЬ КОНКУРСА </a:t>
            </a:r>
            <a:b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«УЧИТЕЛЬ ГОДА – 2018»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6126" y="1504680"/>
            <a:ext cx="3024187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ПОБЕДИТЕЛЬ КОНКУРСА </a:t>
            </a:r>
            <a:b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«ПЕДАГОГИЧЕСКИЕ НАДЕЖДЫ – 2018»</a:t>
            </a:r>
            <a:endParaRPr lang="ru-RU" sz="1400" b="1" kern="0" dirty="0">
              <a:solidFill>
                <a:srgbClr val="0070C0"/>
              </a:solidFill>
            </a:endParaRPr>
          </a:p>
        </p:txBody>
      </p:sp>
      <p:sp>
        <p:nvSpPr>
          <p:cNvPr id="15365" name="Прямоугольник 7"/>
          <p:cNvSpPr>
            <a:spLocks noChangeArrowheads="1"/>
          </p:cNvSpPr>
          <p:nvPr/>
        </p:nvSpPr>
        <p:spPr bwMode="auto">
          <a:xfrm>
            <a:off x="3206331" y="2271757"/>
            <a:ext cx="3024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</a:p>
          <a:p>
            <a:pPr algn="ctr"/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«Гимназия»</a:t>
            </a:r>
            <a:endParaRPr lang="ru-RU" alt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39319" y="1491410"/>
            <a:ext cx="2619375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ПОБЕДИТЕЛЬ КОНКУРСА </a:t>
            </a:r>
            <a:b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«ВОСПИТАТЕЛЬ ГОДА – 2018»</a:t>
            </a:r>
            <a:endParaRPr lang="ru-RU" sz="1400" b="1" kern="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10313" y="2018970"/>
            <a:ext cx="2517775" cy="1138238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воспитатель </a:t>
            </a:r>
            <a:endParaRPr lang="ru-RU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МБДОУ «Детский сад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№ 4 г. Выборга»</a:t>
            </a:r>
            <a:endParaRPr lang="ru-RU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368" name="Заголовок 11"/>
          <p:cNvSpPr>
            <a:spLocks noGrp="1"/>
          </p:cNvSpPr>
          <p:nvPr>
            <p:ph type="title"/>
          </p:nvPr>
        </p:nvSpPr>
        <p:spPr>
          <a:xfrm>
            <a:off x="322263" y="188913"/>
            <a:ext cx="8491537" cy="79216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ru-RU" alt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Победители муниципальных </a:t>
            </a:r>
            <a:br>
              <a:rPr lang="ru-RU" alt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профессиональных конкурсов -2018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49040" y="3855243"/>
            <a:ext cx="278765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ПОБЕДИТЕЛЬ КОНКУРСА </a:t>
            </a:r>
            <a:b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«КЛАССНЫЙ, САМЫЙ КЛАССНЫЙ – 2018»</a:t>
            </a:r>
            <a:b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i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номинации классный руководитель 5-11 классов </a:t>
            </a:r>
          </a:p>
        </p:txBody>
      </p:sp>
      <p:sp>
        <p:nvSpPr>
          <p:cNvPr id="15370" name="Прямоугольник 1"/>
          <p:cNvSpPr>
            <a:spLocks noChangeArrowheads="1"/>
          </p:cNvSpPr>
          <p:nvPr/>
        </p:nvSpPr>
        <p:spPr bwMode="auto">
          <a:xfrm>
            <a:off x="755576" y="5394656"/>
            <a:ext cx="2847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F7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  <a:p>
            <a:pPr algn="ctr"/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 «Гимназия № 11»</a:t>
            </a:r>
            <a:endParaRPr lang="ru-RU" altLang="ru-RU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57471" y="3855243"/>
            <a:ext cx="2787650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ПОБЕДИТЕЛЬ КОНКУРСА </a:t>
            </a:r>
            <a:b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«КЛАССНЫЙ, САМЫЙ КЛАССНЫЙ – 2018»</a:t>
            </a:r>
            <a:b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i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номинации классный руководитель начальных классов </a:t>
            </a:r>
          </a:p>
        </p:txBody>
      </p:sp>
      <p:sp>
        <p:nvSpPr>
          <p:cNvPr id="15372" name="Прямоугольник 1"/>
          <p:cNvSpPr>
            <a:spLocks noChangeArrowheads="1"/>
          </p:cNvSpPr>
          <p:nvPr/>
        </p:nvSpPr>
        <p:spPr bwMode="auto">
          <a:xfrm>
            <a:off x="5197146" y="5452434"/>
            <a:ext cx="2847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F7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 «СОШ № 13 с УИОП»</a:t>
            </a:r>
            <a:endParaRPr lang="ru-RU" alt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47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287338"/>
            <a:ext cx="8715375" cy="155733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solidFill>
                <a:srgbClr val="4D4D4D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5900" y="233362"/>
            <a:ext cx="8316540" cy="83264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Учитель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года - 2018</a:t>
            </a:r>
          </a:p>
        </p:txBody>
      </p:sp>
      <p:graphicFrame>
        <p:nvGraphicFramePr>
          <p:cNvPr id="17415" name="Содержимое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17356097"/>
              </p:ext>
            </p:extLst>
          </p:nvPr>
        </p:nvGraphicFramePr>
        <p:xfrm>
          <a:off x="1155700" y="2009774"/>
          <a:ext cx="7088708" cy="4227537"/>
        </p:xfrm>
        <a:graphic>
          <a:graphicData uri="http://schemas.openxmlformats.org/presentationml/2006/ole">
            <p:oleObj spid="_x0000_s5163" r:id="rId4" imgW="8144962" imgH="3706689" progId="Excel.Sheet.8">
              <p:embed/>
            </p:oleObj>
          </a:graphicData>
        </a:graphic>
      </p:graphicFrame>
      <p:sp>
        <p:nvSpPr>
          <p:cNvPr id="17416" name="TextBox 6"/>
          <p:cNvSpPr txBox="1">
            <a:spLocks noChangeArrowheads="1"/>
          </p:cNvSpPr>
          <p:nvPr/>
        </p:nvSpPr>
        <p:spPr bwMode="auto">
          <a:xfrm>
            <a:off x="-252413" y="1073150"/>
            <a:ext cx="810577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alt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лет организации конкурса  приняли участие  </a:t>
            </a:r>
            <a:br>
              <a:rPr lang="ru-RU" alt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198 педагогов</a:t>
            </a:r>
          </a:p>
        </p:txBody>
      </p:sp>
    </p:spTree>
    <p:extLst>
      <p:ext uri="{BB962C8B-B14F-4D97-AF65-F5344CB8AC3E}">
        <p14:creationId xmlns:p14="http://schemas.microsoft.com/office/powerpoint/2010/main" xmlns="" val="103970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2682374"/>
              </p:ext>
            </p:extLst>
          </p:nvPr>
        </p:nvGraphicFramePr>
        <p:xfrm>
          <a:off x="639100" y="2755837"/>
          <a:ext cx="8143875" cy="3705225"/>
        </p:xfrm>
        <a:graphic>
          <a:graphicData uri="http://schemas.openxmlformats.org/presentationml/2006/ole">
            <p:oleObj spid="_x0000_s6184" r:id="rId4" imgW="8144962" imgH="3700593" progId="Excel.Sheet.8">
              <p:embed/>
            </p:oleObj>
          </a:graphicData>
        </a:graphic>
      </p:graphicFrame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0938" y="620713"/>
            <a:ext cx="7993062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858176" y="1186177"/>
            <a:ext cx="77057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Пятый год  проходит конкурс молодых педагогов «Педагогические надежды – 2018.</a:t>
            </a:r>
          </a:p>
          <a:p>
            <a:pPr algn="ctr"/>
            <a:r>
              <a:rPr lang="ru-RU" alt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5 лет организации конкурса приняли участие 44 педагога.</a:t>
            </a:r>
          </a:p>
        </p:txBody>
      </p:sp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1309656" y="89436"/>
            <a:ext cx="7165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Педагогические надежды - 2018</a:t>
            </a:r>
          </a:p>
        </p:txBody>
      </p:sp>
    </p:spTree>
    <p:extLst>
      <p:ext uri="{BB962C8B-B14F-4D97-AF65-F5344CB8AC3E}">
        <p14:creationId xmlns:p14="http://schemas.microsoft.com/office/powerpoint/2010/main" xmlns="" val="364779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437" y="105685"/>
            <a:ext cx="8715375" cy="155733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625" y="571500"/>
            <a:ext cx="8715375" cy="15573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462" name="TextBox 14"/>
          <p:cNvSpPr txBox="1">
            <a:spLocks noChangeArrowheads="1"/>
          </p:cNvSpPr>
          <p:nvPr/>
        </p:nvSpPr>
        <p:spPr bwMode="auto">
          <a:xfrm>
            <a:off x="-434056" y="74703"/>
            <a:ext cx="87153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Классный, самый классный-2018</a:t>
            </a:r>
          </a:p>
          <a:p>
            <a:pPr algn="ctr" eaLnBrk="1" hangingPunct="1"/>
            <a:endParaRPr lang="ru-RU" alt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2007 г. по 2018г. приняли участие 149 педагогов</a:t>
            </a:r>
          </a:p>
        </p:txBody>
      </p:sp>
      <p:sp>
        <p:nvSpPr>
          <p:cNvPr id="19463" name="Прямоугольник 7"/>
          <p:cNvSpPr>
            <a:spLocks noChangeArrowheads="1"/>
          </p:cNvSpPr>
          <p:nvPr/>
        </p:nvSpPr>
        <p:spPr bwMode="auto">
          <a:xfrm>
            <a:off x="500063" y="1357313"/>
            <a:ext cx="3929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sz="2400" b="1"/>
          </a:p>
        </p:txBody>
      </p:sp>
      <p:graphicFrame>
        <p:nvGraphicFramePr>
          <p:cNvPr id="19464" name="Содержимое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49175702"/>
              </p:ext>
            </p:extLst>
          </p:nvPr>
        </p:nvGraphicFramePr>
        <p:xfrm>
          <a:off x="497791" y="1526518"/>
          <a:ext cx="8197850" cy="4413250"/>
        </p:xfrm>
        <a:graphic>
          <a:graphicData uri="http://schemas.openxmlformats.org/presentationml/2006/ole">
            <p:oleObj spid="_x0000_s7209" r:id="rId4" imgW="8199831" imgH="4413887" progId="Excel.Sheet.8">
              <p:embed/>
            </p:oleObj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52030"/>
            <a:ext cx="1712207" cy="166464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67878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404813"/>
            <a:ext cx="6604000" cy="56832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200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200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года- 2018</a:t>
            </a:r>
            <a:endParaRPr lang="ru-RU" sz="1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483" name="Содержимое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89067833"/>
              </p:ext>
            </p:extLst>
          </p:nvPr>
        </p:nvGraphicFramePr>
        <p:xfrm>
          <a:off x="107504" y="1989138"/>
          <a:ext cx="8849931" cy="4392190"/>
        </p:xfrm>
        <a:graphic>
          <a:graphicData uri="http://schemas.openxmlformats.org/presentationml/2006/ole">
            <p:oleObj spid="_x0000_s8233" r:id="rId4" imgW="8754615" imgH="3889585" progId="Excel.Sheet.8">
              <p:embed/>
            </p:oleObj>
          </a:graphicData>
        </a:graphic>
      </p:graphicFrame>
      <p:sp>
        <p:nvSpPr>
          <p:cNvPr id="20484" name="TextBox 14"/>
          <p:cNvSpPr txBox="1">
            <a:spLocks noChangeArrowheads="1"/>
          </p:cNvSpPr>
          <p:nvPr/>
        </p:nvSpPr>
        <p:spPr bwMode="auto">
          <a:xfrm>
            <a:off x="-17980" y="1403963"/>
            <a:ext cx="8640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2009 г. по 2018 г. приняли участие  64 педагога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8" y="0"/>
            <a:ext cx="1813667" cy="166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67657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214313" y="288925"/>
            <a:ext cx="86439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Учебно-исследовательская конференция школьников 2018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1489075"/>
            <a:ext cx="8586788" cy="782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учебном году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конференции приняли участие 142 учащихся из 26 ОУ, которые представили 103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3375" y="2276475"/>
            <a:ext cx="3494088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62371263"/>
              </p:ext>
            </p:extLst>
          </p:nvPr>
        </p:nvGraphicFramePr>
        <p:xfrm>
          <a:off x="874713" y="2708275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157191"/>
            <a:ext cx="2236786" cy="155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944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63484" y="1196752"/>
            <a:ext cx="7056437" cy="12969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этом году в муниципальном этапе конкурса приняли участие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 учащийся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– 11-х  классов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 12-ти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образовательных учреждений.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было представлено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43 работы.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одержимое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27040612"/>
              </p:ext>
            </p:extLst>
          </p:nvPr>
        </p:nvGraphicFramePr>
        <p:xfrm>
          <a:off x="303972" y="2564904"/>
          <a:ext cx="8653463" cy="378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97453" y="1"/>
            <a:ext cx="145998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1" y="188640"/>
            <a:ext cx="6957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 любителей русской словесности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76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ны\shkolnyiy-universalnyiy-prevyu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45" b="9865"/>
          <a:stretch/>
        </p:blipFill>
        <p:spPr bwMode="auto">
          <a:xfrm>
            <a:off x="539552" y="255620"/>
            <a:ext cx="8156006" cy="619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65" r="12663"/>
          <a:stretch/>
        </p:blipFill>
        <p:spPr bwMode="auto">
          <a:xfrm>
            <a:off x="791580" y="1653726"/>
            <a:ext cx="7651950" cy="4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841" y="476672"/>
            <a:ext cx="7098567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Поставщики курсовой подготовки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69160"/>
            <a:ext cx="1335087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624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ны\shkolnyiy-universalnyiy-prevyu-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45" b="9865"/>
          <a:stretch/>
        </p:blipFill>
        <p:spPr bwMode="auto">
          <a:xfrm>
            <a:off x="291104" y="260648"/>
            <a:ext cx="8529367" cy="63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6" t="11233" r="12865" b="14795"/>
          <a:stretch/>
        </p:blipFill>
        <p:spPr bwMode="auto">
          <a:xfrm>
            <a:off x="175775" y="5453635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1543" y="836712"/>
            <a:ext cx="77606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Задачи ММС на 2016 - 2017 уч. год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 </a:t>
            </a:r>
            <a:r>
              <a:rPr lang="ru-RU" sz="2000" dirty="0" smtClean="0"/>
              <a:t>Продолжить   </a:t>
            </a:r>
            <a:r>
              <a:rPr lang="ru-RU" sz="2000" dirty="0"/>
              <a:t>посещение и анализ уроков по результатам ЕГЭ с целью оказания методической помощи, с целью распространения  передового педагогического опыта.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/>
              <a:t>Продолжить проведение  профильных сессий по математике, физике, биологии, филологии  для учащихся 6-9 классов, используя городское сетевое взаимодействие, 3 раза в год для  повышения уровня результативности участия команд в олимпиадном движении. 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 smtClean="0"/>
              <a:t>Создать </a:t>
            </a:r>
            <a:r>
              <a:rPr lang="ru-RU" sz="2000" dirty="0"/>
              <a:t>муниципальный пакет контрольно-измерительных материалов для учащихся 5,6,7,8,10 классов.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Отрабатывать различные модели КПК: профессиональной стажировки, дистанционное обучение, практические семинары, используя все доступные ресурсы.</a:t>
            </a:r>
          </a:p>
        </p:txBody>
      </p:sp>
    </p:spTree>
    <p:extLst>
      <p:ext uri="{BB962C8B-B14F-4D97-AF65-F5344CB8AC3E}">
        <p14:creationId xmlns:p14="http://schemas.microsoft.com/office/powerpoint/2010/main" xmlns="" val="283556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ны\shkolnyiy-universalnyiy-prevyu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45" b="9865"/>
          <a:stretch/>
        </p:blipFill>
        <p:spPr bwMode="auto">
          <a:xfrm>
            <a:off x="467544" y="332656"/>
            <a:ext cx="819349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841" y="476672"/>
            <a:ext cx="7602623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слушателей по возрастам</a:t>
            </a:r>
            <a:endParaRPr lang="ru-RU" sz="280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691765472"/>
              </p:ext>
            </p:extLst>
          </p:nvPr>
        </p:nvGraphicFramePr>
        <p:xfrm>
          <a:off x="1187625" y="1484784"/>
          <a:ext cx="7056784" cy="4778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6035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ны\shkolnyiy-universalnyiy-prevyu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45" b="9865"/>
          <a:stretch/>
        </p:blipFill>
        <p:spPr bwMode="auto">
          <a:xfrm>
            <a:off x="539552" y="404664"/>
            <a:ext cx="799288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6" t="11233" r="12865" b="14795"/>
          <a:stretch/>
        </p:blipFill>
        <p:spPr bwMode="auto">
          <a:xfrm>
            <a:off x="755576" y="508518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841" y="476672"/>
            <a:ext cx="7602623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обучения педагогических работников</a:t>
            </a:r>
            <a:endParaRPr lang="ru-RU" sz="280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93969020"/>
              </p:ext>
            </p:extLst>
          </p:nvPr>
        </p:nvGraphicFramePr>
        <p:xfrm>
          <a:off x="935596" y="2024844"/>
          <a:ext cx="7200800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8312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ны\shkolnyiy-universalnyiy-prevyu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45" b="9865"/>
          <a:stretch/>
        </p:blipFill>
        <p:spPr bwMode="auto">
          <a:xfrm>
            <a:off x="480140" y="332656"/>
            <a:ext cx="819349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6" t="11233" r="12865" b="14795"/>
          <a:stretch/>
        </p:blipFill>
        <p:spPr bwMode="auto">
          <a:xfrm>
            <a:off x="7375061" y="5093497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841" y="476672"/>
            <a:ext cx="7602623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 издательствами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>
              <a:ln w="1905"/>
              <a:solidFill>
                <a:srgbClr val="87434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268760"/>
            <a:ext cx="7632847" cy="181588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корпорация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«Российский учебник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Русское слово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5636" y="3392996"/>
            <a:ext cx="7190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дня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издательства, 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семинаров-практикумов для учителей – предметников,  преимущественно по проблематике использования в образовательном процессе школы электронных учебников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xmlns="" val="429404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ны\shkolnyiy-universalnyiy-prevyu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45" b="9865"/>
          <a:stretch/>
        </p:blipFill>
        <p:spPr bwMode="auto">
          <a:xfrm>
            <a:off x="467544" y="332656"/>
            <a:ext cx="819349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274" y="2924816"/>
            <a:ext cx="2663825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1973263"/>
            <a:ext cx="42735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545" y="332656"/>
            <a:ext cx="81934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Всероссийская олимпиада </a:t>
            </a:r>
          </a:p>
          <a:p>
            <a:pPr marL="0" indent="0" algn="ctr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школьников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79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53839" y="404664"/>
            <a:ext cx="8245475" cy="1252538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</a:rPr>
              <a:t>Результативность выступления учащихся ОУ во Всероссийской олимпиаде школьников  </a:t>
            </a:r>
            <a:br>
              <a:rPr lang="ru-RU" alt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</a:rPr>
            </a:br>
            <a:r>
              <a:rPr lang="ru-RU" alt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</a:rPr>
              <a:t>( кол-во победителей и призеров)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14290"/>
            <a:ext cx="1671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1790360"/>
              </p:ext>
            </p:extLst>
          </p:nvPr>
        </p:nvGraphicFramePr>
        <p:xfrm>
          <a:off x="571472" y="2000240"/>
          <a:ext cx="7929618" cy="4361334"/>
        </p:xfrm>
        <a:graphic>
          <a:graphicData uri="http://schemas.openxmlformats.org/presentationml/2006/ole">
            <p:oleObj spid="_x0000_s40970" r:id="rId6" imgW="8004742" imgH="4566300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5014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63" y="371475"/>
            <a:ext cx="8193087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250" y="548680"/>
            <a:ext cx="74009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631" y="2214554"/>
            <a:ext cx="7267150" cy="421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28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63" y="371475"/>
            <a:ext cx="8193087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76" y="1628800"/>
            <a:ext cx="7764780" cy="473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7477" y="409636"/>
            <a:ext cx="73674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Количество призовых мест по предметам Всероссийской олимпиады школьников </a:t>
            </a:r>
            <a:br>
              <a:rPr lang="ru-RU" alt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2017-2018учебном </a:t>
            </a:r>
            <a:r>
              <a:rPr lang="ru-RU" alt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44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56" y="372269"/>
            <a:ext cx="8193087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3" y="1916831"/>
            <a:ext cx="7563268" cy="45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980" y="361235"/>
            <a:ext cx="7847013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971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63" y="371475"/>
            <a:ext cx="8193087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2910" y="357166"/>
            <a:ext cx="79296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Количество участников регионального этапа Всероссийской олимпиады школьников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39" y="1772816"/>
            <a:ext cx="765703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625" y="5433119"/>
            <a:ext cx="134143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3364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778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8679" y="260648"/>
            <a:ext cx="82266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ОО, не принявших участие в региональном этапе Всероссийской олимпиады школьников </a:t>
            </a:r>
            <a:b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2017-2018 уч. году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527905"/>
            <a:ext cx="51845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>
                <a:cs typeface="Times New Roman" pitchFamily="18" charset="0"/>
              </a:rPr>
              <a:t>1.МБОУ «Лесогорская СОШ»</a:t>
            </a:r>
          </a:p>
          <a:p>
            <a:r>
              <a:rPr lang="ru-RU" altLang="ru-RU" sz="2000" dirty="0">
                <a:cs typeface="Times New Roman" pitchFamily="18" charset="0"/>
              </a:rPr>
              <a:t>2.МБОУ</a:t>
            </a:r>
            <a:r>
              <a:rPr lang="en-US" altLang="ru-RU" sz="2000" dirty="0">
                <a:cs typeface="Times New Roman" pitchFamily="18" charset="0"/>
              </a:rPr>
              <a:t> </a:t>
            </a:r>
            <a:r>
              <a:rPr lang="ru-RU" altLang="ru-RU" sz="2000" dirty="0">
                <a:cs typeface="Times New Roman" pitchFamily="18" charset="0"/>
              </a:rPr>
              <a:t>«Гавриловская ООШ»</a:t>
            </a:r>
          </a:p>
          <a:p>
            <a:r>
              <a:rPr lang="ru-RU" altLang="ru-RU" sz="2000" dirty="0">
                <a:cs typeface="Times New Roman" pitchFamily="18" charset="0"/>
              </a:rPr>
              <a:t>3.МБОУ </a:t>
            </a:r>
            <a:r>
              <a:rPr lang="ru-RU" altLang="ru-RU" sz="2000" dirty="0" smtClean="0">
                <a:cs typeface="Times New Roman" pitchFamily="18" charset="0"/>
              </a:rPr>
              <a:t>«Бородинская СОШ</a:t>
            </a:r>
            <a:r>
              <a:rPr lang="ru-RU" altLang="ru-RU" sz="2000" dirty="0">
                <a:cs typeface="Times New Roman" pitchFamily="18" charset="0"/>
              </a:rPr>
              <a:t>»</a:t>
            </a:r>
          </a:p>
          <a:p>
            <a:r>
              <a:rPr lang="ru-RU" altLang="ru-RU" sz="2000" dirty="0">
                <a:cs typeface="Times New Roman" pitchFamily="18" charset="0"/>
              </a:rPr>
              <a:t>4.МБОУ «</a:t>
            </a:r>
            <a:r>
              <a:rPr lang="ru-RU" altLang="ru-RU" sz="2000" dirty="0" err="1">
                <a:cs typeface="Times New Roman" pitchFamily="18" charset="0"/>
              </a:rPr>
              <a:t>Цвелодубовская</a:t>
            </a:r>
            <a:r>
              <a:rPr lang="ru-RU" altLang="ru-RU" sz="2000" dirty="0">
                <a:cs typeface="Times New Roman" pitchFamily="18" charset="0"/>
              </a:rPr>
              <a:t> ООШ»</a:t>
            </a:r>
          </a:p>
          <a:p>
            <a:r>
              <a:rPr lang="ru-RU" altLang="ru-RU" sz="2000" dirty="0">
                <a:cs typeface="Times New Roman" pitchFamily="18" charset="0"/>
              </a:rPr>
              <a:t>5.МБОУ «Возрожденская СОШ»</a:t>
            </a:r>
          </a:p>
          <a:p>
            <a:r>
              <a:rPr lang="ru-RU" altLang="ru-RU" sz="2000" dirty="0">
                <a:cs typeface="Times New Roman" pitchFamily="18" charset="0"/>
              </a:rPr>
              <a:t>6.МБОУ «Вещевская ООШ»</a:t>
            </a:r>
          </a:p>
          <a:p>
            <a:r>
              <a:rPr lang="ru-RU" altLang="ru-RU" sz="2000" dirty="0">
                <a:cs typeface="Times New Roman" pitchFamily="18" charset="0"/>
              </a:rPr>
              <a:t>7.МБОУ «</a:t>
            </a:r>
            <a:r>
              <a:rPr lang="ru-RU" altLang="ru-RU" sz="2000" dirty="0" err="1">
                <a:cs typeface="Times New Roman" pitchFamily="18" charset="0"/>
              </a:rPr>
              <a:t>Гончаровская</a:t>
            </a:r>
            <a:r>
              <a:rPr lang="ru-RU" altLang="ru-RU" sz="2000" dirty="0">
                <a:cs typeface="Times New Roman" pitchFamily="18" charset="0"/>
              </a:rPr>
              <a:t> СОШ»</a:t>
            </a:r>
          </a:p>
          <a:p>
            <a:r>
              <a:rPr lang="ru-RU" altLang="ru-RU" sz="2000" dirty="0">
                <a:cs typeface="Times New Roman" pitchFamily="18" charset="0"/>
              </a:rPr>
              <a:t>8.МБОУ «</a:t>
            </a:r>
            <a:r>
              <a:rPr lang="ru-RU" altLang="ru-RU" sz="2000" dirty="0" err="1">
                <a:cs typeface="Times New Roman" pitchFamily="18" charset="0"/>
              </a:rPr>
              <a:t>Житковская</a:t>
            </a:r>
            <a:r>
              <a:rPr lang="ru-RU" altLang="ru-RU" sz="2000" dirty="0">
                <a:cs typeface="Times New Roman" pitchFamily="18" charset="0"/>
              </a:rPr>
              <a:t> СОШ»</a:t>
            </a:r>
          </a:p>
          <a:p>
            <a:r>
              <a:rPr lang="ru-RU" altLang="ru-RU" sz="2000" dirty="0">
                <a:cs typeface="Times New Roman" pitchFamily="18" charset="0"/>
              </a:rPr>
              <a:t>9.МБОУ «Кондратьевская СОШ»</a:t>
            </a:r>
          </a:p>
          <a:p>
            <a:r>
              <a:rPr lang="ru-RU" altLang="ru-RU" sz="2000" dirty="0">
                <a:cs typeface="Times New Roman" pitchFamily="18" charset="0"/>
              </a:rPr>
              <a:t>10.МБОУ «Коробицынская СОШ»</a:t>
            </a:r>
          </a:p>
          <a:p>
            <a:r>
              <a:rPr lang="ru-RU" altLang="ru-RU" sz="2000" dirty="0">
                <a:cs typeface="Times New Roman" pitchFamily="18" charset="0"/>
              </a:rPr>
              <a:t>11.МБОУ «Красносельская СОШ»</a:t>
            </a:r>
          </a:p>
          <a:p>
            <a:r>
              <a:rPr lang="ru-RU" altLang="ru-RU" sz="2000" dirty="0">
                <a:cs typeface="Times New Roman" pitchFamily="18" charset="0"/>
              </a:rPr>
              <a:t>12.МБОУ «</a:t>
            </a:r>
            <a:r>
              <a:rPr lang="ru-RU" altLang="ru-RU" sz="2000" dirty="0" err="1">
                <a:cs typeface="Times New Roman" pitchFamily="18" charset="0"/>
              </a:rPr>
              <a:t>Победовская</a:t>
            </a:r>
            <a:r>
              <a:rPr lang="ru-RU" altLang="ru-RU" sz="2000" dirty="0">
                <a:cs typeface="Times New Roman" pitchFamily="18" charset="0"/>
              </a:rPr>
              <a:t> СОШ»</a:t>
            </a:r>
          </a:p>
          <a:p>
            <a:r>
              <a:rPr lang="ru-RU" altLang="ru-RU" sz="2000" dirty="0">
                <a:cs typeface="Times New Roman" pitchFamily="18" charset="0"/>
              </a:rPr>
              <a:t>13.МБОУ «</a:t>
            </a:r>
            <a:r>
              <a:rPr lang="ru-RU" altLang="ru-RU" sz="2000" dirty="0" smtClean="0">
                <a:cs typeface="Times New Roman" pitchFamily="18" charset="0"/>
              </a:rPr>
              <a:t>Приморская </a:t>
            </a:r>
            <a:r>
              <a:rPr lang="ru-RU" altLang="ru-RU" sz="2000" dirty="0">
                <a:cs typeface="Times New Roman" pitchFamily="18" charset="0"/>
              </a:rPr>
              <a:t>СОШ»</a:t>
            </a:r>
          </a:p>
          <a:p>
            <a:r>
              <a:rPr lang="ru-RU" altLang="ru-RU" sz="2000" dirty="0">
                <a:cs typeface="Times New Roman" pitchFamily="18" charset="0"/>
              </a:rPr>
              <a:t>14.МБОУ «</a:t>
            </a:r>
            <a:r>
              <a:rPr lang="ru-RU" altLang="ru-RU" sz="2000" dirty="0" err="1">
                <a:cs typeface="Times New Roman" pitchFamily="18" charset="0"/>
              </a:rPr>
              <a:t>Пушновская</a:t>
            </a:r>
            <a:r>
              <a:rPr lang="ru-RU" altLang="ru-RU" sz="2000" dirty="0">
                <a:cs typeface="Times New Roman" pitchFamily="18" charset="0"/>
              </a:rPr>
              <a:t> СОШ»</a:t>
            </a:r>
          </a:p>
          <a:p>
            <a:r>
              <a:rPr lang="ru-RU" altLang="ru-RU" sz="2000" dirty="0">
                <a:cs typeface="Times New Roman" pitchFamily="18" charset="0"/>
              </a:rPr>
              <a:t>15. МБОУ </a:t>
            </a:r>
            <a:r>
              <a:rPr lang="ru-RU" altLang="ru-RU" sz="2000" dirty="0" smtClean="0">
                <a:cs typeface="Times New Roman" pitchFamily="18" charset="0"/>
              </a:rPr>
              <a:t>«Кирилловская СОШ»</a:t>
            </a:r>
          </a:p>
          <a:p>
            <a:r>
              <a:rPr lang="ru-RU" altLang="ru-RU" sz="2000" dirty="0" smtClean="0">
                <a:cs typeface="Times New Roman" pitchFamily="18" charset="0"/>
              </a:rPr>
              <a:t>16. МБОУ «Краснодолинская СОШ»</a:t>
            </a:r>
            <a:endParaRPr lang="ru-RU" alt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45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07504" y="116632"/>
            <a:ext cx="8856984" cy="103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</a:rPr>
              <a:t>Организация  проведения открытых уроков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9137758"/>
              </p:ext>
            </p:extLst>
          </p:nvPr>
        </p:nvGraphicFramePr>
        <p:xfrm>
          <a:off x="107500" y="908720"/>
          <a:ext cx="8856987" cy="5832651"/>
        </p:xfrm>
        <a:graphic>
          <a:graphicData uri="http://schemas.openxmlformats.org/drawingml/2006/table">
            <a:tbl>
              <a:tblPr firstRow="1" firstCol="1" bandRow="1"/>
              <a:tblGrid>
                <a:gridCol w="634847"/>
                <a:gridCol w="5672709"/>
                <a:gridCol w="2549431"/>
              </a:tblGrid>
              <a:tr h="269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Образовательное учреждение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</a:tr>
              <a:tr h="550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школа отечественной культуры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</a:tr>
              <a:tr h="1409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«СОШ № 8 г.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Выборга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русский язык, математика,</a:t>
                      </a:r>
                      <a:b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обществознание, химия, английский язык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</a:tr>
              <a:tr h="1037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12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информатика, русский язык, химия, английский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</a:tr>
              <a:tr h="345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Советский»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история, физика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</a:tr>
              <a:tr h="691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«Глебычевская СОШ»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физика, математика, русский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</a:tr>
              <a:tr h="836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«Каменногорский ЦО»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русский язык, обществознание, физика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</a:tr>
              <a:tr h="691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Победовская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математика, русский язык, история</a:t>
                      </a:r>
                    </a:p>
                  </a:txBody>
                  <a:tcPr marL="46217" marR="462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971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8556"/>
            <a:ext cx="8344222" cy="623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22" y="1938009"/>
            <a:ext cx="7870825" cy="455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0591" y="493099"/>
            <a:ext cx="76078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МБОУ в региональном этапе </a:t>
            </a:r>
            <a:b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олимпиады школьников </a:t>
            </a:r>
            <a:b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2 учебных года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8894" y="517090"/>
            <a:ext cx="134143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221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314325"/>
            <a:ext cx="8422009" cy="62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93" y="1772816"/>
            <a:ext cx="7933055" cy="453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7" y="404664"/>
            <a:ext cx="66847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МБОУ в региональном этапе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школьников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учебных года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290" y="434234"/>
            <a:ext cx="134143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05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35 из 143169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1571625" y="1143000"/>
            <a:ext cx="6286500" cy="3540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 </a:t>
            </a:r>
          </a:p>
          <a:p>
            <a:pPr algn="ctr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</a:t>
            </a:r>
          </a:p>
          <a:p>
            <a:pPr algn="ctr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«ГИМНАЗИЯ №11»  - </a:t>
            </a:r>
          </a:p>
          <a:p>
            <a:pPr algn="ctr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ЛУЧШАЯ ШКОЛА   ПО ИТОГАМ </a:t>
            </a:r>
          </a:p>
          <a:p>
            <a:pPr algn="ctr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ЭТАПА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ВОШ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375436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36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9624" y="1484784"/>
            <a:ext cx="705678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олимпиада школьников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97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45487" cy="62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327" y="2257476"/>
            <a:ext cx="7848271" cy="412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626" y="548680"/>
            <a:ext cx="75596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1782" y="1556792"/>
            <a:ext cx="1107247" cy="97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127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704369761"/>
              </p:ext>
            </p:extLst>
          </p:nvPr>
        </p:nvGraphicFramePr>
        <p:xfrm>
          <a:off x="689278" y="1142982"/>
          <a:ext cx="7883250" cy="5508074"/>
        </p:xfrm>
        <a:graphic>
          <a:graphicData uri="http://schemas.openxmlformats.org/drawingml/2006/table">
            <a:tbl>
              <a:tblPr/>
              <a:tblGrid>
                <a:gridCol w="425649"/>
                <a:gridCol w="1742561"/>
                <a:gridCol w="927422"/>
                <a:gridCol w="715652"/>
                <a:gridCol w="445209"/>
                <a:gridCol w="1840807"/>
                <a:gridCol w="996855"/>
                <a:gridCol w="789095"/>
              </a:tblGrid>
              <a:tr h="36282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(2016-2017)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поб.+ призеры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(2017-2018)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.+ призеры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55357" marR="55357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8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1+2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7799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№37 с углубленным изучением отдельных предметов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0+4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2628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№7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0+2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Каменногорский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628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№8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Первомайский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0+1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2628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№10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Вещевская ООШ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0+1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6819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№12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№37 с углубленным изучением отдельных предметов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441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№13 с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УИОП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41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№14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№13 с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УИОП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441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Каменногорский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г. п. Советский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441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г. п. Советский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2628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Первомайский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03" marR="8303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23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1+16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2+16</a:t>
                      </a: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57" marR="553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Рейтинг МБОУ на заключительном этапе </a:t>
            </a:r>
          </a:p>
          <a:p>
            <a:pPr algn="ctr"/>
            <a:r>
              <a:rPr lang="ru-RU" alt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региональной  олимпиады школьников за 2 учебных года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44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7" y="0"/>
            <a:ext cx="7920037" cy="16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8501122" cy="50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150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496441369"/>
              </p:ext>
            </p:extLst>
          </p:nvPr>
        </p:nvGraphicFramePr>
        <p:xfrm>
          <a:off x="520948" y="1268211"/>
          <a:ext cx="8102104" cy="5327904"/>
        </p:xfrm>
        <a:graphic>
          <a:graphicData uri="http://schemas.openxmlformats.org/drawingml/2006/table">
            <a:tbl>
              <a:tblPr/>
              <a:tblGrid>
                <a:gridCol w="497341"/>
                <a:gridCol w="3553710"/>
                <a:gridCol w="1527457"/>
                <a:gridCol w="1328223"/>
                <a:gridCol w="1195373"/>
              </a:tblGrid>
              <a:tr h="790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Полное название образовательного учреждения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(класс)  обучения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0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«Средняя общеобразовательная школа № 37 с углубленным изучением отдельных предметов»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русский язык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90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«Средняя общеобразовательная школа № 37 с углубленным изучением отдельных предметов»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</a:tr>
              <a:tr h="519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«Гимназия №11»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</a:tr>
              <a:tr h="519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«Гимназия №11»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</a:tr>
              <a:tr h="519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«Средняя общеобразовательная школа  г. Светогорска»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9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«Гимназия №11»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Китайский язык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</a:tr>
              <a:tr h="519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«Гимназия №11»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63687" y="395260"/>
            <a:ext cx="59966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Заключительный этап </a:t>
            </a:r>
            <a:b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Всероссийской олимпиады школьников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31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6" t="11233" r="12865" b="14795"/>
          <a:stretch/>
        </p:blipFill>
        <p:spPr bwMode="auto">
          <a:xfrm>
            <a:off x="7092280" y="518592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9703" y="1628800"/>
            <a:ext cx="71247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/>
              <a:t>Разработать критерии эффективности современного урока.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/>
              <a:t>Выявить и транслировать лучший педагогический опыт через профессиональное конкурсное движение.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/>
              <a:t>Систематизировать деятельность по организации работы с одаренными детьми на школьном и муниципальном уровнях.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/>
              <a:t> Отрабатывать различные модели КПК: профессиональной стажировки, дистанционное обучение, практические семинары, используя все доступные ресурсы</a:t>
            </a:r>
            <a:r>
              <a:rPr lang="ru-RU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692697"/>
            <a:ext cx="7548115" cy="1008112"/>
          </a:xfrm>
        </p:spPr>
        <p:txBody>
          <a:bodyPr/>
          <a:lstStyle/>
          <a:p>
            <a:pPr marL="182880" lvl="0" indent="0" algn="ctr">
              <a:buNone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 ММС на 2018 - 2019 уч. год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200" b="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52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Организация  проведения открытых  уроков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2895268"/>
              </p:ext>
            </p:extLst>
          </p:nvPr>
        </p:nvGraphicFramePr>
        <p:xfrm>
          <a:off x="297354" y="1196752"/>
          <a:ext cx="8713788" cy="3586174"/>
        </p:xfrm>
        <a:graphic>
          <a:graphicData uri="http://schemas.openxmlformats.org/drawingml/2006/table">
            <a:tbl>
              <a:tblPr firstRow="1" firstCol="1" bandRow="1"/>
              <a:tblGrid>
                <a:gridCol w="486173"/>
                <a:gridCol w="5322413"/>
                <a:gridCol w="2905202"/>
              </a:tblGrid>
              <a:tr h="4318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Образовательное учреждение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</a:tr>
              <a:tr h="7010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«Первомайский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ЦО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биология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</a:tr>
              <a:tr h="7008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«Кирилловская СОШ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математика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</a:tr>
              <a:tr h="7010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«Лесогорская СОШ»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математика, английский язык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</a:tr>
              <a:tr h="700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МБОУ «Рощинская СОШ»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история, обществознание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</a:tr>
              <a:tr h="350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МБОУ «Каменская СОШ»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русский язык, математика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16" marR="4621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5362" name="Picture 2" descr="\\172.16.14.53\методисты\Гельд\ПУБЛИЧНЫЕ ОТЧЕТЫ\17-18\фоны\1_c5bd_587ba0e0c4e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49" y="5229200"/>
            <a:ext cx="2236734" cy="15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831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Фестиваль педагогического мастерства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13864684"/>
              </p:ext>
            </p:extLst>
          </p:nvPr>
        </p:nvGraphicFramePr>
        <p:xfrm>
          <a:off x="1146839" y="978987"/>
          <a:ext cx="7529617" cy="525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59" y="5157192"/>
            <a:ext cx="223678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794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ны\shkolnyiy-universalnyiy-prevyu-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45" b="9865"/>
          <a:stretch/>
        </p:blipFill>
        <p:spPr bwMode="auto">
          <a:xfrm>
            <a:off x="450560" y="332656"/>
            <a:ext cx="819349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\Рабочий стол\фоны\FH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6" t="11233" r="12865" b="14795"/>
          <a:stretch/>
        </p:blipFill>
        <p:spPr bwMode="auto">
          <a:xfrm>
            <a:off x="755576" y="5085184"/>
            <a:ext cx="1336075" cy="1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019" y="332656"/>
            <a:ext cx="6365317" cy="143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76742"/>
            <a:ext cx="7888478" cy="397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340768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образовательной выставке  «Слагаемые успеха» </a:t>
            </a:r>
            <a:endParaRPr lang="ru-RU" alt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представлено 75 продуктов из 35 образовательных учреждений; </a:t>
            </a:r>
            <a:endParaRPr lang="ru-RU" alt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приняло 100 педагогов </a:t>
            </a:r>
            <a:endParaRPr lang="ru-RU" alt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35 образовательных учреждений.  </a:t>
            </a:r>
          </a:p>
        </p:txBody>
      </p:sp>
    </p:spTree>
    <p:extLst>
      <p:ext uri="{BB962C8B-B14F-4D97-AF65-F5344CB8AC3E}">
        <p14:creationId xmlns:p14="http://schemas.microsoft.com/office/powerpoint/2010/main" xmlns="" val="420606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ны\shkolnyiy-universalnyiy-prevyu-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45" b="9865"/>
          <a:stretch/>
        </p:blipFill>
        <p:spPr bwMode="auto">
          <a:xfrm>
            <a:off x="341530" y="320961"/>
            <a:ext cx="8460940" cy="618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Admin\Рабочий стол\фоны\plan_zatrat_na_marketing_plan_zatrat_na_marke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8236" y="5054639"/>
            <a:ext cx="2412268" cy="160817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20961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Предметная олимпиада </a:t>
            </a:r>
            <a:r>
              <a:rPr lang="ru-RU" alt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alt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учителей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0103" y="166526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химии, английского языка, истории,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которой  приняли участие 82 педагога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 образовательных учреждений Выборга и Выборгского района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883" y="2996952"/>
            <a:ext cx="7321578" cy="350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849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ны\shkolnyiy-universalnyiy-prevyu-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45" b="9865"/>
          <a:stretch/>
        </p:blipFill>
        <p:spPr bwMode="auto">
          <a:xfrm>
            <a:off x="396007" y="297083"/>
            <a:ext cx="8352457" cy="623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6007" y="297083"/>
            <a:ext cx="81307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Звание «победитель» предметной олимпиады педагогов присвоено </a:t>
            </a:r>
            <a:r>
              <a:rPr lang="ru-RU" altLang="ru-RU" sz="3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alt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двум учителям химии муниципального бюджетного общеобразовательного учреждения «СОШ № 10»; </a:t>
            </a:r>
            <a:b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учителю химии муниципального бюджетного общеобразовательного учреждения «Возрожденская СОШ»; </a:t>
            </a:r>
            <a:b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учителю химии муниципального бюджетного общеобразовательного учреждения «Рощинская СОШ»; </a:t>
            </a:r>
            <a:endParaRPr lang="ru-RU" altLang="ru-RU" sz="2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ru-RU" altLang="ru-RU" sz="2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учителю 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химии муниципального бюджетного общеобразовательного учреждения «Рощинская СОШ»; </a:t>
            </a:r>
          </a:p>
          <a:p>
            <a:pPr algn="ctr">
              <a:buFont typeface="Arial" charset="0"/>
              <a:buChar char="•"/>
            </a:pPr>
            <a:endParaRPr lang="ru-RU" alt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26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2509"/>
            <a:ext cx="8352927" cy="605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endParaRPr lang="ru-RU" altLang="ru-RU" dirty="0"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8680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учителю 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английского языка муниципального бюджетного общеобразовательного учреждения «Гимназия № 11»;</a:t>
            </a:r>
          </a:p>
          <a:p>
            <a:pPr algn="ctr">
              <a:defRPr/>
            </a:pPr>
            <a:endParaRPr lang="ru-RU" alt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учителю истории муниципального бюджетного общеобразовательного учреждения «Бородинская СОШ».</a:t>
            </a:r>
          </a:p>
          <a:p>
            <a:pPr algn="ctr">
              <a:defRPr/>
            </a:pPr>
            <a:endParaRPr lang="ru-RU" alt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Звание «призёр» предметной олимпиады педагогов было присвоено 6 учителям.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5027" y="5114371"/>
            <a:ext cx="215741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445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349</TotalTime>
  <Words>1093</Words>
  <Application>Microsoft Office PowerPoint</Application>
  <PresentationFormat>Экран (4:3)</PresentationFormat>
  <Paragraphs>314</Paragraphs>
  <Slides>38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Воздушный поток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Педагогические чтения работников образовательных организаций В этом году на чтения были представлены 10 работ из 10 образовательных организаций.</vt:lpstr>
      <vt:lpstr>Слайд 11</vt:lpstr>
      <vt:lpstr>Победители муниципальных  профессиональных конкурсов -2018</vt:lpstr>
      <vt:lpstr>Слайд 13</vt:lpstr>
      <vt:lpstr>Слайд 14</vt:lpstr>
      <vt:lpstr>Слайд 15</vt:lpstr>
      <vt:lpstr>Слайд 16</vt:lpstr>
      <vt:lpstr>Слайд 17</vt:lpstr>
      <vt:lpstr>Слайд 18</vt:lpstr>
      <vt:lpstr>Поставщики курсовой подготовки</vt:lpstr>
      <vt:lpstr>Обучение слушателей по возрастам</vt:lpstr>
      <vt:lpstr>Динамика обучения педагогических работников</vt:lpstr>
      <vt:lpstr>Работа с  издательствами </vt:lpstr>
      <vt:lpstr>Слайд 23</vt:lpstr>
      <vt:lpstr>Результативность выступления учащихся ОУ во Всероссийской олимпиаде школьников   ( кол-во победителей и призеров)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Задачи ММС на 2018 - 2019 уч. год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56</cp:revision>
  <dcterms:modified xsi:type="dcterms:W3CDTF">2018-08-27T13:48:30Z</dcterms:modified>
</cp:coreProperties>
</file>