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7" r:id="rId4"/>
    <p:sldId id="284" r:id="rId5"/>
    <p:sldId id="278" r:id="rId6"/>
    <p:sldId id="282" r:id="rId7"/>
    <p:sldId id="280" r:id="rId8"/>
    <p:sldId id="281" r:id="rId9"/>
    <p:sldId id="263" r:id="rId10"/>
    <p:sldId id="259" r:id="rId11"/>
    <p:sldId id="275" r:id="rId12"/>
    <p:sldId id="276" r:id="rId13"/>
    <p:sldId id="260" r:id="rId14"/>
    <p:sldId id="262" r:id="rId15"/>
    <p:sldId id="266" r:id="rId16"/>
    <p:sldId id="264" r:id="rId17"/>
    <p:sldId id="265" r:id="rId18"/>
    <p:sldId id="267" r:id="rId19"/>
    <p:sldId id="283" r:id="rId20"/>
    <p:sldId id="269" r:id="rId21"/>
    <p:sldId id="270" r:id="rId22"/>
    <p:sldId id="25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00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39" autoAdjust="0"/>
    <p:restoredTop sz="94660"/>
  </p:normalViewPr>
  <p:slideViewPr>
    <p:cSldViewPr>
      <p:cViewPr varScale="1">
        <p:scale>
          <a:sx n="69" d="100"/>
          <a:sy n="69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21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87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27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981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4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64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50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92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200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297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679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A7898-8920-4F83-A3A5-C7ED23362817}" type="datetimeFigureOut">
              <a:rPr lang="ru-RU" smtClean="0"/>
              <a:pPr/>
              <a:t>27.06.2016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53C-C0E2-4DC5-81D0-CB41BC117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93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704856" cy="295232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«Детский сад № 32 г. Выборга»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«Профилактика </a:t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дисграфии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и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дислексии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Подготовили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учителя – логопеды:      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Маричева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Р.А.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Бердник М.А.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1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319" y="-31422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 ребенка имеются нарушения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хотя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бы в одной из этих функций: </a:t>
            </a:r>
            <a:r>
              <a:rPr lang="ru-RU" sz="28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слуховой дифференциации звуков,                               - правильного их произношения, </a:t>
            </a:r>
            <a:b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звуковом анализе и синтезе, </a:t>
            </a:r>
            <a:b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лексико-грамматической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стороне речи,            </a:t>
            </a:r>
            <a:b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зрительном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анализе и синтезе,                                                    - пространственных представлениях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может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возникнуть нарушение процесса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овладения чтением и письмом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—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</a:t>
            </a:r>
            <a:r>
              <a:rPr lang="ru-RU" sz="28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дислекия</a:t>
            </a:r>
            <a:r>
              <a:rPr lang="ru-RU" sz="28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дисграфия</a:t>
            </a:r>
            <a:r>
              <a:rPr lang="ru-RU" sz="28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6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-171400"/>
            <a:ext cx="9356851" cy="712879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9384297"/>
              </p:ext>
            </p:extLst>
          </p:nvPr>
        </p:nvGraphicFramePr>
        <p:xfrm>
          <a:off x="457200" y="404665"/>
          <a:ext cx="8229600" cy="604995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0"/>
                <a:gridCol w="4114800"/>
              </a:tblGrid>
              <a:tr h="47211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Дисграфия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Дислексия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557656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1.Артикуляторно-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акустическая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2.Акустическая 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3.Обусловленная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нарушением языкового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анализа и синтеза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4.Оптическая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5.Аграмматическая </a:t>
                      </a:r>
                    </a:p>
                    <a:p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Нет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Фонематическая 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00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(звукопроизношение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норме, а читает с заменами)</a:t>
                      </a:r>
                    </a:p>
                    <a:p>
                      <a:pPr marL="0" indent="0">
                        <a:buNone/>
                      </a:pPr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2.Фонематическая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(обусловлена нарушением 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слогового анализа, ошибки 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более грубые, темп  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медленный)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 Оптическая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 </a:t>
                      </a:r>
                      <a:r>
                        <a:rPr lang="ru-RU" sz="2000" dirty="0" err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Аграмматическая</a:t>
                      </a:r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 Семантическая (читает, но не понимает прочитанное)</a:t>
                      </a:r>
                    </a:p>
                    <a:p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01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934" y="2636912"/>
            <a:ext cx="3659066" cy="1143000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Чтобы написать слово ребёнку необходимо: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определить его звуковую структуру,   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последовательность и место каждого звука;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соотнести выделенный звук с определённым  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образом буквы;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воспроизвести с помощью движений руки  </a:t>
            </a:r>
            <a:b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буквы.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8784"/>
            <a:ext cx="4464382" cy="6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2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Артикуляторно</a:t>
            </a: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-акустическая форма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дисграфии</a:t>
            </a: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Причиной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возникновения этого 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вида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является 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нарушение связи между </a:t>
            </a:r>
            <a:r>
              <a:rPr lang="ru-RU" sz="3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речедвигательной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функциональной системой и речеслуховой.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1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319" y="-99392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Акустическая форма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дисграфии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Причиной возникновения этого вида является нарушение </a:t>
            </a: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дифференциации фонем, </a:t>
            </a:r>
            <a:r>
              <a:rPr lang="ru-RU" alt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распознавания </a:t>
            </a: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акустически близких </a:t>
            </a:r>
            <a:r>
              <a:rPr lang="ru-RU" alt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звуков </a:t>
            </a: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речи</a:t>
            </a:r>
            <a:b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(нарушено фонематическое восприятие). </a:t>
            </a:r>
            <a:r>
              <a:rPr lang="ru-RU" altLang="ru-RU" sz="2800" b="1" dirty="0">
                <a:solidFill>
                  <a:schemeClr val="bg1"/>
                </a:solidFill>
              </a:rPr>
              <a:t/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 smtClean="0">
                <a:solidFill>
                  <a:schemeClr val="bg1"/>
                </a:solidFill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</a:rPr>
            </a:br>
            <a:r>
              <a:rPr lang="ru-RU" altLang="ru-RU" sz="2800" b="1" u="sng" dirty="0" smtClean="0">
                <a:solidFill>
                  <a:schemeClr val="bg1"/>
                </a:solidFill>
              </a:rPr>
              <a:t>* </a:t>
            </a:r>
            <a:r>
              <a:rPr lang="ru-RU" altLang="ru-RU" sz="2800" u="sng" dirty="0" smtClean="0">
                <a:solidFill>
                  <a:schemeClr val="bg1"/>
                </a:solidFill>
              </a:rPr>
              <a:t>наблюдаются замены, что и в </a:t>
            </a:r>
            <a:r>
              <a:rPr lang="en-US" altLang="ru-RU" sz="2800" u="sng" dirty="0" smtClean="0">
                <a:solidFill>
                  <a:schemeClr val="bg1"/>
                </a:solidFill>
              </a:rPr>
              <a:t>I</a:t>
            </a:r>
            <a:r>
              <a:rPr lang="ru-RU" altLang="ru-RU" sz="2800" u="sng" dirty="0" smtClean="0">
                <a:solidFill>
                  <a:schemeClr val="bg1"/>
                </a:solidFill>
              </a:rPr>
              <a:t> виде, при этом  ребёнок говорит правильно.</a:t>
            </a:r>
            <a:endParaRPr lang="ru-RU" sz="28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1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83" y="-196092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612" y="1916832"/>
            <a:ext cx="7869560" cy="504056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  <a:defRPr/>
            </a:pPr>
            <a: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</a:t>
            </a:r>
            <a:b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b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40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b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Формы работы</a:t>
            </a:r>
            <a:br>
              <a:rPr lang="ru-RU" sz="40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ru-RU" sz="27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Игры на развитие слухового внимания:</a:t>
            </a:r>
            <a:br>
              <a:rPr lang="ru-RU" sz="27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«Где позвонили?», «Солнышко и дождик», «Угадай, что делать?», «Близко или далеко», «У кого колокольчик?», «Кто идёт?», «Угадай на чём играю?», «Послушай (посмотри) и повтори», «Доскажи словечко», «</a:t>
            </a:r>
            <a:r>
              <a:rPr lang="ru-RU" sz="27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Рифмочки-рифмушки</a:t>
            </a: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;</a:t>
            </a:r>
            <a:b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Игры на дифференциацию звуков:</a:t>
            </a:r>
            <a:br>
              <a:rPr lang="ru-RU" sz="27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«Весёлые шары», «Поймай звук», «Собери слова», «Запомни, повтори», «Будь внимательным», «Эхо», «Подари картинки», «Угадай, чьё слово (картинка)», «Пропал звук (начало, конец слова</a:t>
            </a:r>
            <a:r>
              <a:rPr lang="ru-RU" sz="27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)», «Скажи наоборот», </a:t>
            </a: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«Замени звук», «Что лишнее (4-й лишний)? </a:t>
            </a:r>
            <a:r>
              <a:rPr lang="ru-RU" sz="27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sz="27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наличию звука в </a:t>
            </a:r>
            <a:r>
              <a:rPr lang="ru-RU" sz="27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слове» </a:t>
            </a:r>
            <a:br>
              <a:rPr lang="ru-RU" sz="27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60" y="168008"/>
            <a:ext cx="460851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909" y="188640"/>
            <a:ext cx="4387288" cy="3290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60" y="3299468"/>
            <a:ext cx="4451713" cy="3338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5707" y="3347787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Дисграфия</a:t>
            </a: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почве нарушения языкового анализа и синтеза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Причиной возникновения этого вида является нарушение структуры слов и предложений.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72" y="435303"/>
            <a:ext cx="8195456" cy="761449"/>
          </a:xfrm>
        </p:spPr>
        <p:txBody>
          <a:bodyPr>
            <a:norm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ru-RU" sz="31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</a:t>
            </a:r>
            <a:r>
              <a:rPr lang="ru-RU" sz="3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Формы работы</a:t>
            </a:r>
            <a:endParaRPr lang="ru-RU" sz="3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91" y="236428"/>
            <a:ext cx="4764021" cy="357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7902" y="215631"/>
            <a:ext cx="4502392" cy="3376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5241" y="3628277"/>
            <a:ext cx="3760355" cy="2820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31" y="189981"/>
            <a:ext cx="8344748" cy="6258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06" y="236426"/>
            <a:ext cx="8664188" cy="6498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93" y="320695"/>
            <a:ext cx="8386154" cy="62896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561" y="196438"/>
            <a:ext cx="8664167" cy="6498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427" y="2581546"/>
            <a:ext cx="5336411" cy="4002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55418" y="249654"/>
            <a:ext cx="4234928" cy="31771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49" y="204102"/>
            <a:ext cx="5364088" cy="40230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005" y="2765491"/>
            <a:ext cx="5292080" cy="3969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5427" y="485770"/>
            <a:ext cx="4659982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2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877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Аграмматическая</a:t>
            </a: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дисграфия</a:t>
            </a: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Причиной возникновения является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недоразвитие грамматического строя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речи. Это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выражается в неправильном написании окончаний слов, в неумении согласовать слова между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собой.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ru-RU" sz="2800" i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i="1" u="sng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Аграмматическая</a:t>
            </a:r>
            <a:r>
              <a:rPr lang="ru-RU" sz="2000" i="1" u="sng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i="1" u="sng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дисграфия</a:t>
            </a:r>
            <a:r>
              <a:rPr lang="ru-RU" sz="2000" i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обычно проявляется с </a:t>
            </a:r>
            <a:r>
              <a:rPr lang="ru-RU" sz="2000" i="1" u="sng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3-го </a:t>
            </a:r>
            <a:r>
              <a:rPr lang="ru-RU" sz="2000" i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класса, когда школьник, уже овладевший грамотой, "вплотную" приступает к изучению грамматических правил. И здесь вдруг обнаруживается, что он никак не может овладеть правилами изменения слов по падежам, числам, родам. </a:t>
            </a:r>
            <a:r>
              <a:rPr lang="ru-RU" sz="28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i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9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00" y="1340768"/>
            <a:ext cx="8229600" cy="468052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Формы работы</a:t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Игры на обогащение словаря: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«Подбери предмет(предмет, признак, действие)», «Живой- не живой», «Летает – не летает», «Кто больше?», «Скажи наоборот»…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Игры на словоизменение: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«У кого что?», «У меня и у нас», «Один –много», «Чего не стало?», «Один-одно-одна-одни», «Жадина», «Закончи предложение», «Весёлый счёт»…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Игры на словообразование: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«Назови ласково», «Маленький, большой, огромный», «Добавь слово», «Похожие слова», «Назови общую часть»….</a:t>
            </a: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7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70-80-</a:t>
            </a:r>
            <a:r>
              <a:rPr lang="ru-RU" sz="24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ru-RU" sz="32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годы ХХ века:</a:t>
            </a:r>
            <a:br>
              <a:rPr lang="ru-RU" sz="32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11% детей с </a:t>
            </a:r>
            <a:r>
              <a:rPr lang="ru-RU" sz="3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дислексией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3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дисграфией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</a:t>
            </a:r>
            <a:r>
              <a:rPr lang="ru-RU" sz="32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дни:</a:t>
            </a:r>
            <a:br>
              <a:rPr lang="ru-RU" sz="32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более 30% детей с           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нарушениями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57" y="2276872"/>
            <a:ext cx="37871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4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alt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Оптическая </a:t>
            </a:r>
            <a:r>
              <a:rPr lang="ru-RU" altLang="ru-RU" sz="3200" b="1" i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дисграфия</a:t>
            </a:r>
            <a:r>
              <a:rPr lang="ru-RU" alt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altLang="ru-RU" sz="32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Механизм оптической </a:t>
            </a:r>
            <a:r>
              <a:rPr lang="ru-RU" altLang="ru-RU" sz="28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дисграфии</a:t>
            </a: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заключается в нарушении оптико-пространственных представлений и оптической памяти (не </a:t>
            </a:r>
            <a:r>
              <a:rPr lang="ru-RU" altLang="ru-RU" sz="28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сформированность</a:t>
            </a: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зрительно-пространственных функций и графо-моторных навыков).</a:t>
            </a:r>
            <a:b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ru-RU" alt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400" i="1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наблюдается связи с устной речью и речевым слухом.</a:t>
            </a:r>
            <a:r>
              <a:rPr lang="ru-RU" altLang="ru-RU" sz="3200" b="1" i="1" u="sng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b="1" u="sng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3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7062" y="-199239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38" y="2791142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ru-RU" sz="3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Направления работы</a:t>
            </a:r>
            <a:br>
              <a:rPr lang="ru-RU" sz="3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6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6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1.дифференциация правой и левой частей </a:t>
            </a: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тела;</a:t>
            </a:r>
            <a:b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ориентировка в окружающем </a:t>
            </a: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пространстве;</a:t>
            </a:r>
            <a:b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ориентировка</a:t>
            </a:r>
            <a:r>
              <a:rPr lang="ru-RU" sz="3600" dirty="0" smtClean="0"/>
              <a:t>  </a:t>
            </a:r>
            <a:r>
              <a:rPr lang="ru-RU" sz="3600" dirty="0" smtClean="0">
                <a:solidFill>
                  <a:schemeClr val="bg1"/>
                </a:solidFill>
              </a:rPr>
              <a:t>на плоскости и на листе бумаги.</a:t>
            </a: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44" y="167419"/>
            <a:ext cx="6992905" cy="5244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53" y="474165"/>
            <a:ext cx="7252031" cy="5439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8360" y="1076513"/>
            <a:ext cx="7146032" cy="53595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1462" y="1047954"/>
            <a:ext cx="6209913" cy="46574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058" y="745242"/>
            <a:ext cx="4259799" cy="5679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069" y="896093"/>
            <a:ext cx="4033521" cy="5378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772" y="1055093"/>
            <a:ext cx="6578029" cy="49335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6509" y="420387"/>
            <a:ext cx="4489700" cy="59862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0571" y="229687"/>
            <a:ext cx="4636743" cy="34775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64" y="2635368"/>
            <a:ext cx="5307074" cy="3980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948" y="1556792"/>
            <a:ext cx="3755477" cy="5007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00" y="198006"/>
            <a:ext cx="5202827" cy="39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4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952327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внимание!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02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319" y="-17140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052736"/>
            <a:ext cx="8229600" cy="5098578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МБДОУ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«Детский сад № 32 г.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Выборга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Рабочая программа</a:t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дополнительного образования </a:t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 Предупреждение 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дислексии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3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дисграфии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дошкольников   5-7 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лет»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Разработали и составили учителя-логопеды:</a:t>
            </a:r>
            <a:b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Маричева</a:t>
            </a:r>
            <a: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Рафиля</a:t>
            </a:r>
            <a: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Альфитовна</a:t>
            </a:r>
            <a: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Бердник Марина Александровна</a:t>
            </a:r>
            <a:br>
              <a:rPr lang="ru-RU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8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319" y="-17140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052736"/>
            <a:ext cx="8229600" cy="5098578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Актуальность </a:t>
            </a:r>
            <a:r>
              <a:rPr lang="ru-RU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Необходимость работы по профилактике </a:t>
            </a:r>
            <a:r>
              <a:rPr lang="ru-RU" sz="31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дислексии</a:t>
            </a:r>
            <a:r>
              <a:rPr lang="ru-RU" sz="31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31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дисграфии</a:t>
            </a:r>
            <a:r>
              <a:rPr lang="ru-RU" sz="31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способствует </a:t>
            </a: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успешной адаптации ребёнка к новым условиям обучения в школе. От уровня </a:t>
            </a:r>
            <a:r>
              <a:rPr lang="ru-RU" sz="3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сформированности</a:t>
            </a: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навыков </a:t>
            </a:r>
            <a:r>
              <a:rPr lang="ru-RU" sz="31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зрительно-пространственного </a:t>
            </a: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восприятия, развития навыков языкового анализа, синтеза и </a:t>
            </a:r>
            <a:r>
              <a:rPr lang="ru-RU" sz="31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лексико</a:t>
            </a:r>
            <a:r>
              <a:rPr lang="ru-RU" sz="31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грамматической стороны речи  зависит успешность освоения программного материала по чтению и письму в школе.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9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Корнев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А.Н., Подготовка  к обучению грамоте детей с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нарушениями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речи – М.: «АЙРИС ПРЕСС», 2006</a:t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Сиротюк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А.Л. Нейропсихологическое и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психофизиологическое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сопровождение обучения. – М.: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ТЦ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«Сфера», 2003.</a:t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Ткаченко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Т.А. Развитие фонематического восприятия и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навыков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звукового анализа. – СПб.: «ДЕТСТВО-ПРЕСС»,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2000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Лопатина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Л.В. «Программа воспитания и обучения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дошкольников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ТНР» - С-Пб: ЦДК 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проф.Баряевой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Ельцова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О.Е. «Подготовка старших дошкольников к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обучению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грамоте» - Волгоград, издательство «Учитель»,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2009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ru-RU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Маханёва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М.Д. «Обучение грамоте детей 5 – 7 лет» -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.:ТЦ «Сфера», 2010</a:t>
            </a:r>
          </a:p>
        </p:txBody>
      </p:sp>
    </p:spTree>
    <p:extLst>
      <p:ext uri="{BB962C8B-B14F-4D97-AF65-F5344CB8AC3E}">
        <p14:creationId xmlns:p14="http://schemas.microsoft.com/office/powerpoint/2010/main" xmlns="" val="36543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44" y="274638"/>
            <a:ext cx="7180539" cy="5385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393" y="474112"/>
            <a:ext cx="7237776" cy="5428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44" y="630307"/>
            <a:ext cx="7136645" cy="5352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158" y="846138"/>
            <a:ext cx="6948007" cy="5211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116" y="1029438"/>
            <a:ext cx="6831086" cy="5123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105" y="1202898"/>
            <a:ext cx="6844206" cy="5133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3871" y="1344607"/>
            <a:ext cx="6685289" cy="5013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6398" y="1495491"/>
            <a:ext cx="6720528" cy="50403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771" y="1664914"/>
            <a:ext cx="6465305" cy="48489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1980" y="324190"/>
            <a:ext cx="4638292" cy="61843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7110" y="300072"/>
            <a:ext cx="4656381" cy="62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1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00" y="404664"/>
            <a:ext cx="8229600" cy="56746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Ожидаемые результаты</a:t>
            </a:r>
            <a:b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к </a:t>
            </a: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концу 1-го года обучения</a:t>
            </a:r>
            <a:b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(</a:t>
            </a: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старшая группа):</a:t>
            </a:r>
            <a:b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Самостоятельно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 звуковой анализ слов типа </a:t>
            </a:r>
            <a:r>
              <a:rPr lang="ru-RU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мак, дом, кит, луна, лиса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использованием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фишек на столах.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Выделяют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слух из слова  гласный звук,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согласный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твёрдый и мягкий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Делят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слова на слоги.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Умеют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составлять предложения из 2 - 5 слов.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-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Дети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делят предложения на слова, называют их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по </a:t>
            </a:r>
            <a: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порядку: первое, второе и т.д., переставляют, добавляют или заменяют слова в предложении.</a:t>
            </a:r>
            <a:br>
              <a:rPr lang="ru-RU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7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225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00" y="-1000"/>
            <a:ext cx="8229600" cy="712879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Ожидаемые </a:t>
            </a: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</a:t>
            </a: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к </a:t>
            </a: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концу 2-го года обучения</a:t>
            </a:r>
            <a:b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подготовительная к школе группа</a:t>
            </a:r>
            <a: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  <a:br>
              <a:rPr lang="ru-RU" sz="28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Самостоятельно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 звуковой анализ слов типа миска, кошка, мячик.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Определяют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последовательность звуков в слове.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Выделяют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слух гласные.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Дифференцируют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согласные по твёрдости – мягкости,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звонкости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глухости.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Выделяют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ударный слог в слове.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Знают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буквы русского алфавита.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Сопоставляют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сравнивают схожие по написанию буквы, осознанно печатают элементы букв и сами буквы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Владеют слоговым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слитным способами чтения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Работают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предложениями разной конструкции.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Дифференцируют 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понятия «звук – буква», «слог – слово», «слово – предложение», «предложение – текст».</a:t>
            </a:r>
            <a:b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1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118" y="-196120"/>
            <a:ext cx="9408637" cy="71535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00" y="-774848"/>
            <a:ext cx="8229600" cy="7632848"/>
          </a:xfrm>
        </p:spPr>
        <p:txBody>
          <a:bodyPr>
            <a:normAutofit/>
          </a:bodyPr>
          <a:lstStyle/>
          <a:p>
            <a:pPr algn="l"/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Чтение и 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исьмо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—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это 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сложная форма речевой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деятельности</a:t>
            </a:r>
            <a:r>
              <a:rPr lang="ru-RU" sz="2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многоуровневый процесс</a:t>
            </a: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</a:t>
            </a:r>
            <a:b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них принимают участие 4 анализатора: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речеслуховой,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4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речедвигательный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зрительный,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24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общедвигательный</a:t>
            </a: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В процессе чтения и письма между ними                         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устанавливается связь.</a:t>
            </a:r>
            <a:b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endParaRPr lang="ru-RU" sz="2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9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140</Words>
  <Application>Microsoft Office PowerPoint</Application>
  <PresentationFormat>Экран (4:3)</PresentationFormat>
  <Paragraphs>51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Муниципальное бюджетное дошкольное образовательное учреждение  «Детский сад № 32 г. Выборга»   «Профилактика           дисграфии и дислексии»                                                              Подготовили учителя – логопеды:                                                    Маричева Р.А.,  Бердник М.А. </vt:lpstr>
      <vt:lpstr>70-80-е годы ХХ века: 11% детей с дислексией и дисграфией.                                                      Наши дни:                          более 30% детей с                                      нарушениями    </vt:lpstr>
      <vt:lpstr>МБДОУ  «Детский сад № 32 г. Выборга»   Рабочая программа дополнительного образования  « Предупреждение  дислексии и дисграфии  у дошкольников   5-7 лет»  Разработали и составили учителя-логопеды: Маричева Рафиля Альфитовна Бердник Марина Александровна   </vt:lpstr>
      <vt:lpstr>Актуальность   Необходимость работы по профилактике дислексии и дисграфии способствует успешной адаптации ребёнка к новым условиям обучения в школе. От уровня сформированности навыков зрительно-пространственного восприятия, развития навыков языкового анализа, синтеза и лексико – грамматической стороны речи  зависит успешность освоения программного материала по чтению и письму в школе.   </vt:lpstr>
      <vt:lpstr>• Корнев А.Н., Подготовка  к обучению грамоте детей с        нарушениями речи – М.: «АЙРИС ПРЕСС», 2006 • Сиротюк А.Л. Нейропсихологическое и      психофизиологическое сопровождение обучения. – М.:      ТЦ «Сфера», 2003. • Ткаченко Т.А. Развитие фонематического восприятия и       навыков звукового анализа. – СПб.: «ДЕТСТВО-ПРЕСС»,      2000  • Лопатина Л.В. «Программа воспитания и обучения     дошкольников с ТНР» - С-Пб: ЦДК проф.Баряевой, 2009 • Ельцова О.Е. «Подготовка старших дошкольников к    обучению грамоте» - Волгоград, издательство «Учитель»,      2009 • Маханёва М.Д. «Обучение грамоте детей 5 – 7 лет» -     М.:ТЦ «Сфера», 2010</vt:lpstr>
      <vt:lpstr>Слайд 6</vt:lpstr>
      <vt:lpstr>          Ожидаемые результаты         к концу 1-го года обучения                (старшая группа): - Самостоятельно проводят звуковой анализ слов типа мак, дом, кит, луна, лиса с использованием фишек на столах.  - Выделяют на слух из слова  гласный звук,   согласный твёрдый и мягкий. - Делят слова на слоги.  - Умеют составлять предложения из 2 - 5 слов. - -- Дети делят предложения на слова, называют их   по порядку: первое, второе и т.д., переставляют, добавляют или заменяют слова в предложении. </vt:lpstr>
      <vt:lpstr>          Ожидаемые результаты         к концу 2-го года обучения  (подготовительная к школе группа):  - Самостоятельно проводят звуковой анализ слов типа миска, кошка, мячик.  - Определяют последовательность звуков в слове.  - Выделяют на слух гласные.  - Дифференцируют согласные по твёрдости – мягкости, звонкости – глухости.  - Выделяют ударный слог в слове.  - Знают все буквы русского алфавита.  - Сопоставляют, сравнивают схожие по написанию буквы, осознанно печатают элементы букв и сами буквы. - Владеют слоговым и слитным способами чтения. - Работают с предложениями разной конструкции.  - Дифференцируют понятия «звук – буква», «слог – слово», «слово – предложение», «предложение – текст». </vt:lpstr>
      <vt:lpstr>                Чтение и письмо —           это сложная форма речевой         деятельности, многоуровневый процесс.                В них принимают участие 4 анализатора: - речеслуховой,  - речедвигательный,  - зрительный,  - общедвигательный.         В процессе чтения и письма между ними                                            устанавливается связь.     </vt:lpstr>
      <vt:lpstr>    Если у ребенка имеются нарушения         хотя бы в одной из этих функций:   - слуховой дифференциации звуков,                               - правильного их произношения,  - звуковом анализе и синтезе,  - лексико-грамматической стороне речи,             - зрительном анализе и синтезе,                                                    - пространственных представлениях,    может возникнуть нарушение процесса        овладения чтением и письмом —                  дислекия и дисграфия </vt:lpstr>
      <vt:lpstr>Слайд 11</vt:lpstr>
      <vt:lpstr>Чтобы написать слово ребёнку необходимо: - определить его звуковую структуру,      последовательность и место каждого звука; - соотнести выделенный звук с определённым     образом буквы; - воспроизвести с помощью движений руки     буквы.</vt:lpstr>
      <vt:lpstr>1. Артикуляторно-акустическая форма дисграфии.   Причиной возникновения этого вида является нарушение связи между речедвигательной функциональной системой и речеслуховой.  </vt:lpstr>
      <vt:lpstr>2. Акустическая форма дисграфии.  Причиной возникновения этого вида является нарушение дифференциации фонем, распознавания акустически близких звуков речи  (нарушено фонематическое восприятие).   * наблюдаются замены, что и в I виде, при этом  ребёнок говорит правильно.</vt:lpstr>
      <vt:lpstr>                                                                                               Формы работы 1 . Игры на развитие слухового внимания: «Где позвонили?», «Солнышко и дождик», «Угадай, что делать?», «Близко или далеко», «У кого колокольчик?», «Кто идёт?», «Угадай на чём играю?», «Послушай (посмотри) и повтори», «Доскажи словечко», «Рифмочки-рифмушки» ;  2. Игры на дифференциацию звуков: «Весёлые шары», «Поймай звук», «Собери слова», «Запомни, повтори», «Будь внимательным», «Эхо», «Подари картинки», «Угадай, чьё слово (картинка)», «Пропал звук (начало, конец слова)», «Скажи наоборот», «Замени звук», «Что лишнее (4-й лишний)? по наличию звука в слове»  </vt:lpstr>
      <vt:lpstr>3. Дисграфия на почве нарушения языкового анализа и синтеза.  Причиной возникновения этого вида является нарушение структуры слов и предложений.   </vt:lpstr>
      <vt:lpstr>                Формы работы</vt:lpstr>
      <vt:lpstr>4. Аграмматическая дисграфия.    Причиной возникновения является недоразвитие грамматического строя речи. Это выражается в неправильном написании окончаний слов, в неумении согласовать слова между собой.  *  Аграмматическая дисграфия обычно проявляется с  3-го класса, когда школьник, уже овладевший грамотой, "вплотную" приступает к изучению грамматических правил. И здесь вдруг обнаруживается, что он никак не может овладеть правилами изменения слов по падежам, числам, родам.   </vt:lpstr>
      <vt:lpstr>               Формы работы   1. Игры на обогащение словаря: «Подбери предмет(предмет, признак, действие)», «Живой- не живой», «Летает – не летает», «Кто больше?», «Скажи наоборот»… 2. Игры на словоизменение: «У кого что?», «У меня и у нас», «Один –много», «Чего не стало?», «Один-одно-одна-одни», «Жадина», «Закончи предложение», «Весёлый счёт»… 3. Игры на словообразование: «Назови ласково», «Маленький, большой, огромный», «Добавь слово», «Похожие слова», «Назови общую часть»….   </vt:lpstr>
      <vt:lpstr>5. Оптическая дисграфия.  Механизм оптической дисграфии заключается в нарушении оптико-пространственных представлений и оптической памяти (не сформированность зрительно-пространственных функций и графо-моторных навыков).  * не наблюдается связи с устной речью и речевым слухом. </vt:lpstr>
      <vt:lpstr>         Направления работы  1.дифференциация правой и левой частей тела; 2. ориентировка в окружающем пространстве; 3. ориентировка  на плоскости и на листе бумаги.  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 32 г. Выборга»  «Профилактика дисграфии»</dc:title>
  <dc:creator>Марина</dc:creator>
  <cp:lastModifiedBy>1</cp:lastModifiedBy>
  <cp:revision>93</cp:revision>
  <dcterms:created xsi:type="dcterms:W3CDTF">2016-01-20T17:44:26Z</dcterms:created>
  <dcterms:modified xsi:type="dcterms:W3CDTF">2016-06-27T05:26:46Z</dcterms:modified>
</cp:coreProperties>
</file>