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89" r:id="rId2"/>
    <p:sldId id="262" r:id="rId3"/>
    <p:sldId id="264" r:id="rId4"/>
    <p:sldId id="287" r:id="rId5"/>
    <p:sldId id="285" r:id="rId6"/>
    <p:sldId id="281" r:id="rId7"/>
    <p:sldId id="286" r:id="rId8"/>
    <p:sldId id="278" r:id="rId9"/>
    <p:sldId id="279" r:id="rId10"/>
    <p:sldId id="280" r:id="rId11"/>
    <p:sldId id="282" r:id="rId12"/>
    <p:sldId id="275" r:id="rId13"/>
    <p:sldId id="276" r:id="rId14"/>
    <p:sldId id="277" r:id="rId15"/>
    <p:sldId id="284" r:id="rId16"/>
    <p:sldId id="257" r:id="rId17"/>
    <p:sldId id="263" r:id="rId18"/>
    <p:sldId id="256" r:id="rId19"/>
    <p:sldId id="259" r:id="rId20"/>
    <p:sldId id="260" r:id="rId21"/>
    <p:sldId id="261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9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96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85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1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1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8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0799-6E10-4B04-A5D0-87E0E033B5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29A554-1CDD-4BF6-8292-0EAB7F82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oco.ru/pis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ioco.ru/oec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pisa/tes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enteroko.ru/pisa18/pisa2018_res.html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oko.ru/pisa18/pisa2018_re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oco.ru/pi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nteroko.ru/pisa18/pisa2018_res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393" y="6426660"/>
            <a:ext cx="348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fioco.ru/pisa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92" y="1253491"/>
            <a:ext cx="6271504" cy="454412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3827" y="248572"/>
            <a:ext cx="11646130" cy="100491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(Международная программа по оценке образовательных достижений учащихся)</a:t>
            </a:r>
          </a:p>
          <a:p>
            <a:pPr algn="ctr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456" y="1253491"/>
            <a:ext cx="4771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по оценке образовательных достижений учащихся PISA (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 for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 Assessment) – это международное сопоставительное исследование качества образования, в рамках которого оцениваются знания и навыки учащихся школ в возрасте 15 лет. Проводится под эгидой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Организации экономического сотрудничества и развития (ОЭСР)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центром проведения исследования PISA в Российской Федерации является ФГБУ «Федеральный институт оценки качества образования».</a:t>
            </a:r>
            <a:endParaRPr lang="ru-RU" sz="20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8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1680" y="378691"/>
            <a:ext cx="878522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содержания.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PISA-2012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856210" y="1662863"/>
            <a:ext cx="9659389" cy="2668068"/>
          </a:xfrm>
        </p:spPr>
        <p:txBody>
          <a:bodyPr/>
          <a:lstStyle/>
          <a:p>
            <a:pPr lvl="3">
              <a:buClr>
                <a:srgbClr val="A53010"/>
              </a:buClr>
            </a:pPr>
            <a:r>
              <a:rPr lang="ru-RU" altLang="ru-RU" sz="28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зависимости (</a:t>
            </a:r>
            <a:r>
              <a:rPr lang="ru-RU" altLang="ru-RU" sz="2800" dirty="0" smtClean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алгебра)</a:t>
            </a:r>
          </a:p>
          <a:p>
            <a:pPr lvl="3">
              <a:buClr>
                <a:srgbClr val="A53010"/>
              </a:buClr>
            </a:pPr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 форма (геометрия)</a:t>
            </a:r>
          </a:p>
          <a:p>
            <a:pPr lvl="3">
              <a:buClr>
                <a:srgbClr val="A53010"/>
              </a:buClr>
            </a:pPr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 и данные (ТВ и статистика)</a:t>
            </a:r>
          </a:p>
          <a:p>
            <a:pPr lvl="3">
              <a:buClr>
                <a:srgbClr val="A53010"/>
              </a:buClr>
            </a:pPr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(арифметика)</a:t>
            </a:r>
          </a:p>
          <a:p>
            <a:endParaRPr lang="ru-RU" alt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51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39329" y="600560"/>
            <a:ext cx="10291156" cy="11164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исследования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PISA-2015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8237" y="33956"/>
            <a:ext cx="1687091" cy="51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95267" y="0"/>
            <a:ext cx="1678605" cy="516907"/>
          </a:xfrm>
          <a:prstGeom prst="rect">
            <a:avLst/>
          </a:prstGeom>
        </p:spPr>
      </p:pic>
      <p:grpSp>
        <p:nvGrpSpPr>
          <p:cNvPr id="3" name="Группа 18"/>
          <p:cNvGrpSpPr/>
          <p:nvPr/>
        </p:nvGrpSpPr>
        <p:grpSpPr>
          <a:xfrm>
            <a:off x="2856358" y="2808643"/>
            <a:ext cx="1271407" cy="493875"/>
            <a:chOff x="0" y="0"/>
            <a:chExt cx="1328208" cy="515939"/>
          </a:xfrm>
        </p:grpSpPr>
        <p:sp>
          <p:nvSpPr>
            <p:cNvPr id="23" name="Bent Arrow 6"/>
            <p:cNvSpPr/>
            <p:nvPr/>
          </p:nvSpPr>
          <p:spPr>
            <a:xfrm rot="5400000">
              <a:off x="406134" y="-406134"/>
              <a:ext cx="515939" cy="1328208"/>
            </a:xfrm>
            <a:custGeom>
              <a:avLst/>
              <a:gdLst>
                <a:gd name="connsiteX0" fmla="*/ 0 w 721782"/>
                <a:gd name="connsiteY0" fmla="*/ 1299634 h 1299634"/>
                <a:gd name="connsiteX1" fmla="*/ 0 w 721782"/>
                <a:gd name="connsiteY1" fmla="*/ 705621 h 1299634"/>
                <a:gd name="connsiteX2" fmla="*/ 605972 w 721782"/>
                <a:gd name="connsiteY2" fmla="*/ 99649 h 1299634"/>
                <a:gd name="connsiteX3" fmla="*/ 605972 w 721782"/>
                <a:gd name="connsiteY3" fmla="*/ 99649 h 1299634"/>
                <a:gd name="connsiteX4" fmla="*/ 605972 w 721782"/>
                <a:gd name="connsiteY4" fmla="*/ 0 h 1299634"/>
                <a:gd name="connsiteX5" fmla="*/ 721782 w 721782"/>
                <a:gd name="connsiteY5" fmla="*/ 99649 h 1299634"/>
                <a:gd name="connsiteX6" fmla="*/ 605972 w 721782"/>
                <a:gd name="connsiteY6" fmla="*/ 199298 h 1299634"/>
                <a:gd name="connsiteX7" fmla="*/ 605972 w 721782"/>
                <a:gd name="connsiteY7" fmla="*/ 99649 h 1299634"/>
                <a:gd name="connsiteX8" fmla="*/ 605972 w 721782"/>
                <a:gd name="connsiteY8" fmla="*/ 99649 h 1299634"/>
                <a:gd name="connsiteX9" fmla="*/ 0 w 721782"/>
                <a:gd name="connsiteY9" fmla="*/ 705621 h 1299634"/>
                <a:gd name="connsiteX10" fmla="*/ 0 w 721782"/>
                <a:gd name="connsiteY10" fmla="*/ 1299634 h 1299634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5972 w 721782"/>
                <a:gd name="connsiteY6" fmla="*/ 99649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8357 w 721782"/>
                <a:gd name="connsiteY6" fmla="*/ 2018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1199985">
                  <a:moveTo>
                    <a:pt x="0" y="1199985"/>
                  </a:moveTo>
                  <a:lnTo>
                    <a:pt x="0" y="605972"/>
                  </a:lnTo>
                  <a:cubicBezTo>
                    <a:pt x="0" y="271303"/>
                    <a:pt x="271303" y="0"/>
                    <a:pt x="605972" y="0"/>
                  </a:cubicBezTo>
                  <a:lnTo>
                    <a:pt x="605972" y="0"/>
                  </a:lnTo>
                  <a:lnTo>
                    <a:pt x="605972" y="363"/>
                  </a:lnTo>
                  <a:lnTo>
                    <a:pt x="721782" y="0"/>
                  </a:lnTo>
                  <a:lnTo>
                    <a:pt x="608357" y="2018"/>
                  </a:lnTo>
                  <a:lnTo>
                    <a:pt x="605972" y="0"/>
                  </a:lnTo>
                  <a:lnTo>
                    <a:pt x="605972" y="0"/>
                  </a:lnTo>
                  <a:cubicBezTo>
                    <a:pt x="271303" y="0"/>
                    <a:pt x="0" y="271303"/>
                    <a:pt x="0" y="605972"/>
                  </a:cubicBezTo>
                  <a:lnTo>
                    <a:pt x="0" y="119998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98063"/>
              <a:endParaRPr lang="en-GB" sz="1053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Группа 19"/>
          <p:cNvGrpSpPr/>
          <p:nvPr/>
        </p:nvGrpSpPr>
        <p:grpSpPr>
          <a:xfrm>
            <a:off x="5613501" y="3429000"/>
            <a:ext cx="4278968" cy="493875"/>
            <a:chOff x="0" y="0"/>
            <a:chExt cx="4470135" cy="515939"/>
          </a:xfrm>
        </p:grpSpPr>
        <p:sp>
          <p:nvSpPr>
            <p:cNvPr id="21" name="Bent Arrow 5"/>
            <p:cNvSpPr/>
            <p:nvPr/>
          </p:nvSpPr>
          <p:spPr>
            <a:xfrm rot="5400000">
              <a:off x="1996943" y="-1973130"/>
              <a:ext cx="500062" cy="4446323"/>
            </a:xfrm>
            <a:custGeom>
              <a:avLst/>
              <a:gdLst>
                <a:gd name="connsiteX0" fmla="*/ 0 w 721782"/>
                <a:gd name="connsiteY0" fmla="*/ 3668184 h 3668184"/>
                <a:gd name="connsiteX1" fmla="*/ 0 w 721782"/>
                <a:gd name="connsiteY1" fmla="*/ 705621 h 3668184"/>
                <a:gd name="connsiteX2" fmla="*/ 605972 w 721782"/>
                <a:gd name="connsiteY2" fmla="*/ 99649 h 3668184"/>
                <a:gd name="connsiteX3" fmla="*/ 605972 w 721782"/>
                <a:gd name="connsiteY3" fmla="*/ 99649 h 3668184"/>
                <a:gd name="connsiteX4" fmla="*/ 605972 w 721782"/>
                <a:gd name="connsiteY4" fmla="*/ 0 h 3668184"/>
                <a:gd name="connsiteX5" fmla="*/ 721782 w 721782"/>
                <a:gd name="connsiteY5" fmla="*/ 99649 h 3668184"/>
                <a:gd name="connsiteX6" fmla="*/ 605972 w 721782"/>
                <a:gd name="connsiteY6" fmla="*/ 199298 h 3668184"/>
                <a:gd name="connsiteX7" fmla="*/ 605972 w 721782"/>
                <a:gd name="connsiteY7" fmla="*/ 99649 h 3668184"/>
                <a:gd name="connsiteX8" fmla="*/ 605972 w 721782"/>
                <a:gd name="connsiteY8" fmla="*/ 99649 h 3668184"/>
                <a:gd name="connsiteX9" fmla="*/ 0 w 721782"/>
                <a:gd name="connsiteY9" fmla="*/ 705621 h 3668184"/>
                <a:gd name="connsiteX10" fmla="*/ 0 w 721782"/>
                <a:gd name="connsiteY10" fmla="*/ 3668184 h 3668184"/>
                <a:gd name="connsiteX0" fmla="*/ 0 w 721782"/>
                <a:gd name="connsiteY0" fmla="*/ 3668184 h 3668184"/>
                <a:gd name="connsiteX1" fmla="*/ 0 w 721782"/>
                <a:gd name="connsiteY1" fmla="*/ 705621 h 3668184"/>
                <a:gd name="connsiteX2" fmla="*/ 605972 w 721782"/>
                <a:gd name="connsiteY2" fmla="*/ 99649 h 3668184"/>
                <a:gd name="connsiteX3" fmla="*/ 605972 w 721782"/>
                <a:gd name="connsiteY3" fmla="*/ 99649 h 3668184"/>
                <a:gd name="connsiteX4" fmla="*/ 605972 w 721782"/>
                <a:gd name="connsiteY4" fmla="*/ 0 h 3668184"/>
                <a:gd name="connsiteX5" fmla="*/ 721782 w 721782"/>
                <a:gd name="connsiteY5" fmla="*/ 99649 h 3668184"/>
                <a:gd name="connsiteX6" fmla="*/ 603591 w 721782"/>
                <a:gd name="connsiteY6" fmla="*/ 101667 h 3668184"/>
                <a:gd name="connsiteX7" fmla="*/ 605972 w 721782"/>
                <a:gd name="connsiteY7" fmla="*/ 99649 h 3668184"/>
                <a:gd name="connsiteX8" fmla="*/ 605972 w 721782"/>
                <a:gd name="connsiteY8" fmla="*/ 99649 h 3668184"/>
                <a:gd name="connsiteX9" fmla="*/ 0 w 721782"/>
                <a:gd name="connsiteY9" fmla="*/ 705621 h 3668184"/>
                <a:gd name="connsiteX10" fmla="*/ 0 w 721782"/>
                <a:gd name="connsiteY10" fmla="*/ 3668184 h 3668184"/>
                <a:gd name="connsiteX0" fmla="*/ 0 w 721782"/>
                <a:gd name="connsiteY0" fmla="*/ 3570552 h 3570552"/>
                <a:gd name="connsiteX1" fmla="*/ 0 w 721782"/>
                <a:gd name="connsiteY1" fmla="*/ 607989 h 3570552"/>
                <a:gd name="connsiteX2" fmla="*/ 605972 w 721782"/>
                <a:gd name="connsiteY2" fmla="*/ 2017 h 3570552"/>
                <a:gd name="connsiteX3" fmla="*/ 605972 w 721782"/>
                <a:gd name="connsiteY3" fmla="*/ 2017 h 3570552"/>
                <a:gd name="connsiteX4" fmla="*/ 603591 w 721782"/>
                <a:gd name="connsiteY4" fmla="*/ 0 h 3570552"/>
                <a:gd name="connsiteX5" fmla="*/ 721782 w 721782"/>
                <a:gd name="connsiteY5" fmla="*/ 2017 h 3570552"/>
                <a:gd name="connsiteX6" fmla="*/ 603591 w 721782"/>
                <a:gd name="connsiteY6" fmla="*/ 4035 h 3570552"/>
                <a:gd name="connsiteX7" fmla="*/ 605972 w 721782"/>
                <a:gd name="connsiteY7" fmla="*/ 2017 h 3570552"/>
                <a:gd name="connsiteX8" fmla="*/ 605972 w 721782"/>
                <a:gd name="connsiteY8" fmla="*/ 2017 h 3570552"/>
                <a:gd name="connsiteX9" fmla="*/ 0 w 721782"/>
                <a:gd name="connsiteY9" fmla="*/ 607989 h 3570552"/>
                <a:gd name="connsiteX10" fmla="*/ 0 w 721782"/>
                <a:gd name="connsiteY10" fmla="*/ 3570552 h 35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3570552">
                  <a:moveTo>
                    <a:pt x="0" y="3570552"/>
                  </a:moveTo>
                  <a:lnTo>
                    <a:pt x="0" y="607989"/>
                  </a:lnTo>
                  <a:cubicBezTo>
                    <a:pt x="0" y="273320"/>
                    <a:pt x="271303" y="2017"/>
                    <a:pt x="605972" y="2017"/>
                  </a:cubicBezTo>
                  <a:lnTo>
                    <a:pt x="605972" y="2017"/>
                  </a:lnTo>
                  <a:lnTo>
                    <a:pt x="603591" y="0"/>
                  </a:lnTo>
                  <a:lnTo>
                    <a:pt x="721782" y="2017"/>
                  </a:lnTo>
                  <a:lnTo>
                    <a:pt x="603591" y="4035"/>
                  </a:lnTo>
                  <a:lnTo>
                    <a:pt x="605972" y="2017"/>
                  </a:lnTo>
                  <a:lnTo>
                    <a:pt x="605972" y="2017"/>
                  </a:lnTo>
                  <a:cubicBezTo>
                    <a:pt x="271303" y="2017"/>
                    <a:pt x="0" y="273320"/>
                    <a:pt x="0" y="607989"/>
                  </a:cubicBezTo>
                  <a:lnTo>
                    <a:pt x="0" y="357055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98063"/>
              <a:endParaRPr lang="en-GB" sz="105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Bent Arrow 6"/>
            <p:cNvSpPr/>
            <p:nvPr/>
          </p:nvSpPr>
          <p:spPr>
            <a:xfrm rot="5400000">
              <a:off x="406134" y="-406134"/>
              <a:ext cx="515939" cy="1328208"/>
            </a:xfrm>
            <a:custGeom>
              <a:avLst/>
              <a:gdLst>
                <a:gd name="connsiteX0" fmla="*/ 0 w 721782"/>
                <a:gd name="connsiteY0" fmla="*/ 1299634 h 1299634"/>
                <a:gd name="connsiteX1" fmla="*/ 0 w 721782"/>
                <a:gd name="connsiteY1" fmla="*/ 705621 h 1299634"/>
                <a:gd name="connsiteX2" fmla="*/ 605972 w 721782"/>
                <a:gd name="connsiteY2" fmla="*/ 99649 h 1299634"/>
                <a:gd name="connsiteX3" fmla="*/ 605972 w 721782"/>
                <a:gd name="connsiteY3" fmla="*/ 99649 h 1299634"/>
                <a:gd name="connsiteX4" fmla="*/ 605972 w 721782"/>
                <a:gd name="connsiteY4" fmla="*/ 0 h 1299634"/>
                <a:gd name="connsiteX5" fmla="*/ 721782 w 721782"/>
                <a:gd name="connsiteY5" fmla="*/ 99649 h 1299634"/>
                <a:gd name="connsiteX6" fmla="*/ 605972 w 721782"/>
                <a:gd name="connsiteY6" fmla="*/ 199298 h 1299634"/>
                <a:gd name="connsiteX7" fmla="*/ 605972 w 721782"/>
                <a:gd name="connsiteY7" fmla="*/ 99649 h 1299634"/>
                <a:gd name="connsiteX8" fmla="*/ 605972 w 721782"/>
                <a:gd name="connsiteY8" fmla="*/ 99649 h 1299634"/>
                <a:gd name="connsiteX9" fmla="*/ 0 w 721782"/>
                <a:gd name="connsiteY9" fmla="*/ 705621 h 1299634"/>
                <a:gd name="connsiteX10" fmla="*/ 0 w 721782"/>
                <a:gd name="connsiteY10" fmla="*/ 1299634 h 1299634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5972 w 721782"/>
                <a:gd name="connsiteY6" fmla="*/ 99649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8357 w 721782"/>
                <a:gd name="connsiteY6" fmla="*/ 2018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1199985">
                  <a:moveTo>
                    <a:pt x="0" y="1199985"/>
                  </a:moveTo>
                  <a:lnTo>
                    <a:pt x="0" y="605972"/>
                  </a:lnTo>
                  <a:cubicBezTo>
                    <a:pt x="0" y="271303"/>
                    <a:pt x="271303" y="0"/>
                    <a:pt x="605972" y="0"/>
                  </a:cubicBezTo>
                  <a:lnTo>
                    <a:pt x="605972" y="0"/>
                  </a:lnTo>
                  <a:lnTo>
                    <a:pt x="605972" y="363"/>
                  </a:lnTo>
                  <a:lnTo>
                    <a:pt x="721782" y="0"/>
                  </a:lnTo>
                  <a:lnTo>
                    <a:pt x="608357" y="2018"/>
                  </a:lnTo>
                  <a:lnTo>
                    <a:pt x="605972" y="0"/>
                  </a:lnTo>
                  <a:lnTo>
                    <a:pt x="605972" y="0"/>
                  </a:lnTo>
                  <a:cubicBezTo>
                    <a:pt x="271303" y="0"/>
                    <a:pt x="0" y="271303"/>
                    <a:pt x="0" y="605972"/>
                  </a:cubicBezTo>
                  <a:lnTo>
                    <a:pt x="0" y="119998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98063"/>
              <a:endParaRPr lang="en-GB" sz="1053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306317" y="2070514"/>
            <a:ext cx="10477140" cy="4342499"/>
            <a:chOff x="1215" y="1635"/>
            <a:chExt cx="9855" cy="4140"/>
          </a:xfrm>
        </p:grpSpPr>
        <p:sp>
          <p:nvSpPr>
            <p:cNvPr id="27661" name="AutoShape 13"/>
            <p:cNvSpPr>
              <a:spLocks noChangeArrowheads="1"/>
            </p:cNvSpPr>
            <p:nvPr/>
          </p:nvSpPr>
          <p:spPr bwMode="auto">
            <a:xfrm>
              <a:off x="1215" y="1635"/>
              <a:ext cx="9855" cy="414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3137"/>
              </a:srgbClr>
            </a:solidFill>
            <a:ln w="9525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87530" tIns="43765" rIns="87530" bIns="43765" numCol="1" anchor="t" anchorCtr="0" compatLnSpc="1">
              <a:prstTxWarp prst="textNoShape">
                <a:avLst/>
              </a:prstTxWarp>
            </a:bodyPr>
            <a:lstStyle/>
            <a:p>
              <a:pPr defTabSz="998063"/>
              <a:endParaRPr lang="ru-RU" sz="201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1302" y="1701"/>
              <a:ext cx="9573" cy="3940"/>
              <a:chOff x="1302" y="792"/>
              <a:chExt cx="9573" cy="3940"/>
            </a:xfrm>
          </p:grpSpPr>
          <p:sp>
            <p:nvSpPr>
              <p:cNvPr id="27651" name="AutoShape 3"/>
              <p:cNvSpPr>
                <a:spLocks noChangeArrowheads="1"/>
              </p:cNvSpPr>
              <p:nvPr/>
            </p:nvSpPr>
            <p:spPr bwMode="auto">
              <a:xfrm>
                <a:off x="1302" y="1267"/>
                <a:ext cx="1853" cy="2052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en-US" sz="2297" b="1" dirty="0" err="1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Контексты</a:t>
                </a:r>
                <a:endParaRPr lang="ru-RU" sz="229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2" name="AutoShape 4"/>
              <p:cNvSpPr>
                <a:spLocks noChangeArrowheads="1"/>
              </p:cNvSpPr>
              <p:nvPr/>
            </p:nvSpPr>
            <p:spPr bwMode="auto">
              <a:xfrm>
                <a:off x="1379" y="1798"/>
                <a:ext cx="1731" cy="1421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Личные, местные/национальные и глобальные проблемы, как современные, так и исторические, которые требуют понимания вопросов науки и технологий.</a:t>
                </a:r>
                <a:endParaRPr lang="ru-RU" sz="1532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3" name="AutoShape 5"/>
              <p:cNvSpPr>
                <a:spLocks noChangeArrowheads="1"/>
              </p:cNvSpPr>
              <p:nvPr/>
            </p:nvSpPr>
            <p:spPr bwMode="auto">
              <a:xfrm>
                <a:off x="3298" y="1738"/>
                <a:ext cx="2426" cy="197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en-US" sz="2297" b="1" dirty="0" err="1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Ко</a:t>
                </a:r>
                <a:r>
                  <a:rPr lang="ru-RU" sz="2297" b="1" dirty="0" err="1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мпетенции</a:t>
                </a:r>
                <a:endParaRPr lang="ru-RU" sz="229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3391" y="2285"/>
                <a:ext cx="2277" cy="1332"/>
              </a:xfrm>
              <a:prstGeom prst="roundRect">
                <a:avLst>
                  <a:gd name="adj" fmla="val 16667"/>
                </a:avLst>
              </a:prstGeom>
              <a:solidFill>
                <a:srgbClr val="4E6128"/>
              </a:solidFill>
              <a:ln w="9525">
                <a:solidFill>
                  <a:srgbClr val="4E6128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dirty="0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Способность научно объяснять явления, применять методы естественнонаучного исследования, интерпретировать данные и использовать научные доказательства для получения выводов.</a:t>
                </a:r>
                <a:endParaRPr lang="ru-RU" sz="1532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5" name="AutoShape 7"/>
              <p:cNvSpPr>
                <a:spLocks noChangeArrowheads="1"/>
              </p:cNvSpPr>
              <p:nvPr/>
            </p:nvSpPr>
            <p:spPr bwMode="auto">
              <a:xfrm>
                <a:off x="5814" y="2467"/>
                <a:ext cx="2304" cy="2187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2297" b="1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Отношение</a:t>
                </a:r>
                <a:endParaRPr lang="ru-RU" sz="229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6" name="AutoShape 8"/>
              <p:cNvSpPr>
                <a:spLocks noChangeArrowheads="1"/>
              </p:cNvSpPr>
              <p:nvPr/>
            </p:nvSpPr>
            <p:spPr bwMode="auto">
              <a:xfrm>
                <a:off x="5871" y="2958"/>
                <a:ext cx="2190" cy="1628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484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Отношение к науке, которое характеризуется интересом к науке и технологиям, пониманием ценности научного изучения вопросов</a:t>
                </a:r>
                <a:r>
                  <a:rPr lang="ru-RU" sz="1484" dirty="0">
                    <a:solidFill>
                      <a:prstClr val="black"/>
                    </a:solidFill>
                    <a:latin typeface="Times New Roman" pitchFamily="18" charset="0"/>
                    <a:cs typeface="Arial" pitchFamily="34" charset="0"/>
                  </a:rPr>
                  <a:t>,</a:t>
                </a:r>
                <a:r>
                  <a:rPr lang="ru-RU" sz="1484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 там, где это необходимо, и осведомленностью о проблемах окружающей среды, а также осознанием важности их решения.</a:t>
                </a:r>
                <a:endParaRPr lang="ru-RU" sz="14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7" name="AutoShape 9"/>
              <p:cNvSpPr>
                <a:spLocks noChangeArrowheads="1"/>
              </p:cNvSpPr>
              <p:nvPr/>
            </p:nvSpPr>
            <p:spPr bwMode="auto">
              <a:xfrm>
                <a:off x="8291" y="2456"/>
                <a:ext cx="2584" cy="2276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2297" b="1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Знания</a:t>
                </a:r>
                <a:endParaRPr lang="ru-RU" sz="229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8" name="AutoShape 10"/>
              <p:cNvSpPr>
                <a:spLocks noChangeArrowheads="1"/>
              </p:cNvSpPr>
              <p:nvPr/>
            </p:nvSpPr>
            <p:spPr bwMode="auto">
              <a:xfrm>
                <a:off x="8351" y="2947"/>
                <a:ext cx="2456" cy="1707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484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Понимание основных фактов, идей и теорий, образующих фундамент научного знания. Такое знание включает в себя знание о природе и технологиях (знание содержания), знание о методах получения научных знаний (знание процедур), понимание обоснованности этих процедур и их использования (методологическое знание).</a:t>
                </a:r>
                <a:endParaRPr lang="ru-RU" sz="14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>
                <a:off x="3030" y="792"/>
                <a:ext cx="3129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b="1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От учащихся требуется продемонстрировать компетенции в определенном контексте</a:t>
                </a:r>
                <a:endParaRPr lang="ru-RU" sz="1532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>
                <a:off x="6207" y="1383"/>
                <a:ext cx="2739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b="1" dirty="0">
                    <a:solidFill>
                      <a:prstClr val="black"/>
                    </a:solidFill>
                    <a:latin typeface="Calibri" pitchFamily="34" charset="0"/>
                    <a:cs typeface="Arial" pitchFamily="34" charset="0"/>
                  </a:rPr>
                  <a:t>Знания и отношение определяют результаты учащихся</a:t>
                </a:r>
                <a:endParaRPr lang="ru-RU" sz="1532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4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9666" y="150284"/>
            <a:ext cx="10424160" cy="1171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</a:t>
            </a:r>
            <a:r>
              <a:rPr lang="en-US" sz="31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PISA-2018</a:t>
            </a:r>
            <a:r>
              <a:rPr lang="ru-RU" sz="31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по содержательным областям</a:t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2047038"/>
              </p:ext>
            </p:extLst>
          </p:nvPr>
        </p:nvGraphicFramePr>
        <p:xfrm>
          <a:off x="709527" y="1454726"/>
          <a:ext cx="10839796" cy="500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898">
                  <a:extLst>
                    <a:ext uri="{9D8B030D-6E8A-4147-A177-3AD203B41FA5}">
                      <a16:colId xmlns:a16="http://schemas.microsoft.com/office/drawing/2014/main" val="2153248490"/>
                    </a:ext>
                  </a:extLst>
                </a:gridCol>
                <a:gridCol w="5419898">
                  <a:extLst>
                    <a:ext uri="{9D8B030D-6E8A-4147-A177-3AD203B41FA5}">
                      <a16:colId xmlns:a16="http://schemas.microsoft.com/office/drawing/2014/main" val="1929961542"/>
                    </a:ext>
                  </a:extLst>
                </a:gridCol>
              </a:tblGrid>
              <a:tr h="8296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область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блока (комплексного задания) / количество заданий в блоке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18360"/>
                  </a:ext>
                </a:extLst>
              </a:tr>
              <a:tr h="857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межкультурные отношения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«Единственный сюжет» / (4 задания)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73968"/>
                  </a:ext>
                </a:extLst>
              </a:tr>
              <a:tr h="8296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Институты, конфликты, права человека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«Олимпийская команда беженцев» / (5 заданий)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1480"/>
                  </a:ext>
                </a:extLst>
              </a:tr>
              <a:tr h="8296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межкультурные отношения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«Языковая политика» / (4 задания)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40674"/>
                  </a:ext>
                </a:extLst>
              </a:tr>
              <a:tr h="8296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 развитие и взаимозависимость. Экологическая устойчивость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уровня моря» / (5 заданий)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25503"/>
                  </a:ext>
                </a:extLst>
              </a:tr>
              <a:tr h="8296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 устойчивость. Социально-экономическое развитие и взаимозависимость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«Этичная одежда» / (4 задания)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79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283288"/>
            <a:ext cx="10487891" cy="12808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заданиях международного теста PISA-2018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1476893"/>
            <a:ext cx="11139054" cy="4541521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по содержательным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по направлениям и когнитивным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открытых заданий международного теста PISA-2018 по когнитивным умениям и содержательным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задания международного теста по глобальным компетенциям PISA-2018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сайте: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://www.oecd.org/pisa/test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2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PISA-2018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48054965"/>
              </p:ext>
            </p:extLst>
          </p:nvPr>
        </p:nvGraphicFramePr>
        <p:xfrm>
          <a:off x="1537854" y="1734878"/>
          <a:ext cx="9817332" cy="400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444">
                  <a:extLst>
                    <a:ext uri="{9D8B030D-6E8A-4147-A177-3AD203B41FA5}">
                      <a16:colId xmlns:a16="http://schemas.microsoft.com/office/drawing/2014/main" val="3403878024"/>
                    </a:ext>
                  </a:extLst>
                </a:gridCol>
                <a:gridCol w="3272444">
                  <a:extLst>
                    <a:ext uri="{9D8B030D-6E8A-4147-A177-3AD203B41FA5}">
                      <a16:colId xmlns:a16="http://schemas.microsoft.com/office/drawing/2014/main" val="752716361"/>
                    </a:ext>
                  </a:extLst>
                </a:gridCol>
                <a:gridCol w="3272444">
                  <a:extLst>
                    <a:ext uri="{9D8B030D-6E8A-4147-A177-3AD203B41FA5}">
                      <a16:colId xmlns:a16="http://schemas.microsoft.com/office/drawing/2014/main" val="1084757956"/>
                    </a:ext>
                  </a:extLst>
                </a:gridCol>
              </a:tblGrid>
              <a:tr h="8001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Познавательная деятельность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4857"/>
                  </a:ext>
                </a:extLst>
              </a:tr>
              <a:tr h="8001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и операции с ними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финансовой информации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и работа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33125"/>
                  </a:ext>
                </a:extLst>
              </a:tr>
              <a:tr h="8001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управление финансами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 в финансовом контексте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и семья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902600"/>
                  </a:ext>
                </a:extLst>
              </a:tr>
              <a:tr h="8001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и вознаграждения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финансовых проблем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траты, досуг и отдых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58985"/>
                  </a:ext>
                </a:extLst>
              </a:tr>
              <a:tr h="8001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среда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финансовых знаний и понимания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и гражданин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33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8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4" y="765290"/>
            <a:ext cx="9856124" cy="5544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40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074" y="25835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исследования- обучающиеся из 10 ОУ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(29-30 марта 2021)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667" y="1539240"/>
            <a:ext cx="10220700" cy="4753495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№7»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№8»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№11»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«СОШ №14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№37»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«Возрожденская СОШ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«Бородинская СОШ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«Первомайский ЦО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«Кондратьевская СОШ»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5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17" y="798368"/>
            <a:ext cx="101727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3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0621" y="265372"/>
            <a:ext cx="7275022" cy="9399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flipH="1">
            <a:off x="365760" y="1205345"/>
            <a:ext cx="2745872" cy="2666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Математическая грамотность </a:t>
            </a:r>
            <a:r>
              <a:rPr lang="ru-RU" sz="1400" b="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– это способность индивидуума формулировать, применять и интерпретировать математику в разнообразных контекстах… </a:t>
            </a:r>
            <a:endParaRPr lang="ru-RU" sz="1400" i="1" dirty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139" y="1223393"/>
            <a:ext cx="2861555" cy="26483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75" y="1203688"/>
            <a:ext cx="2840378" cy="26287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566" y="3851736"/>
            <a:ext cx="2862519" cy="26492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11" y="3992875"/>
            <a:ext cx="2908455" cy="26917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16" y="1224678"/>
            <a:ext cx="2762675" cy="255680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487619" y="1344562"/>
            <a:ext cx="21636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45857" y="1441971"/>
            <a:ext cx="24302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 </a:t>
            </a:r>
            <a:r>
              <a:rPr lang="ru-RU" sz="1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естественнонаучными идеями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37666" y="4347556"/>
            <a:ext cx="24439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</a:t>
            </a:r>
            <a:r>
              <a:rPr lang="ru-RU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- критически рассматривать с различных точек зрения проблемы глобального характера и межкультурного взаимодействия; - осознавать как культурные, религиозные, политические, расовые и иные различия могут оказывать влияние на восприятие, суждения и взгляды – наши собственные и других людей</a:t>
            </a:r>
            <a:r>
              <a:rPr lang="ru-RU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29630" y="4347556"/>
            <a:ext cx="24106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инансовая грамотность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ru-RU" sz="11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понимание финансовых концепций и рисков, навыки, мотивация и уверенность в применении подобных знаний и понимания в принятии эффективных решений в разных финансовых контекстах с целью улучшения финансового благополучия человека и общества в целом, а также участия в экономике”.</a:t>
            </a:r>
            <a:endParaRPr lang="ru-RU" sz="11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29043" y="1534304"/>
            <a:ext cx="26629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</a:t>
            </a:r>
            <a:r>
              <a:rPr lang="ru-RU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продуктивно участвовать в процессе выработки, оценки и совершенствования идей, направленных на получение инновационных и эффективных решений, и/или нового знания, и/или эффектного выражение воображения.</a:t>
            </a:r>
            <a:endParaRPr lang="ru-RU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324060"/>
              </p:ext>
            </p:extLst>
          </p:nvPr>
        </p:nvGraphicFramePr>
        <p:xfrm>
          <a:off x="731517" y="2133600"/>
          <a:ext cx="111390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  <a:endParaRPr kumimoji="0" lang="ru-RU" sz="14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№14»</a:t>
            </a:r>
          </a:p>
        </p:txBody>
      </p:sp>
    </p:spTree>
    <p:extLst>
      <p:ext uri="{BB962C8B-B14F-4D97-AF65-F5344CB8AC3E}">
        <p14:creationId xmlns:p14="http://schemas.microsoft.com/office/powerpoint/2010/main" val="151658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-2988141"/>
            <a:ext cx="8589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808" y="1072876"/>
            <a:ext cx="9326880" cy="89084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 результаты исследования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PISA-2018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centeroko.ru/pisa18/pisa2018_res.html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44014653"/>
              </p:ext>
            </p:extLst>
          </p:nvPr>
        </p:nvGraphicFramePr>
        <p:xfrm>
          <a:off x="629256" y="2191588"/>
          <a:ext cx="1087304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120">
                  <a:extLst>
                    <a:ext uri="{9D8B030D-6E8A-4147-A177-3AD203B41FA5}">
                      <a16:colId xmlns:a16="http://schemas.microsoft.com/office/drawing/2014/main" val="82476501"/>
                    </a:ext>
                  </a:extLst>
                </a:gridCol>
                <a:gridCol w="5425927">
                  <a:extLst>
                    <a:ext uri="{9D8B030D-6E8A-4147-A177-3AD203B41FA5}">
                      <a16:colId xmlns:a16="http://schemas.microsoft.com/office/drawing/2014/main" val="2382923704"/>
                    </a:ext>
                  </a:extLst>
                </a:gridCol>
              </a:tblGrid>
              <a:tr h="1756467"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1.Китай (4 провинции)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2.Сингапур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3.Макао (Китай)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4.Гонконг (Китай)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5.Эстония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ctr"/>
                      <a:r>
                        <a:rPr lang="ru-RU" sz="1400" i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26-36. РФ</a:t>
                      </a:r>
                      <a:endParaRPr lang="ru-RU" sz="1400" i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Китай (4 провинции)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Сингапур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3-4. Макао (Китай)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3-4. Гонконг (Китай)1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5-7. Тайвань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5-8. Япония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27-35. РФ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36744"/>
                  </a:ext>
                </a:extLst>
              </a:tr>
              <a:tr h="177863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1.Китай (4 провинции)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Сингапур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3.Макао (Китай)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4-5.Эстония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4-6.Япония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5-9.Финляндия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30-37. РФ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1.Эстония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2-3.Финляндия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2-3. Канада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4.Польша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5-6.Австралия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9-11. РФ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714493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25" y="464011"/>
            <a:ext cx="35306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8624" tIns="19044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Российской Федерации</a:t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ФГБНУ «Институт стратегии развития образования</a:t>
            </a:r>
            <a:b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академии образования»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25" y="84501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8624" tIns="1904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 оценки качества образования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ИСРО РА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" y="31230"/>
            <a:ext cx="5048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«Возрожденская СОШ»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528453"/>
              </p:ext>
            </p:extLst>
          </p:nvPr>
        </p:nvGraphicFramePr>
        <p:xfrm>
          <a:off x="931020" y="2133600"/>
          <a:ext cx="10906306" cy="281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718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17718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60239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775195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17718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17718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78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«Бородинская СОШ»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394002"/>
              </p:ext>
            </p:extLst>
          </p:nvPr>
        </p:nvGraphicFramePr>
        <p:xfrm>
          <a:off x="590205" y="2133600"/>
          <a:ext cx="1119724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207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66207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66207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66207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66207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66207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  <a:endParaRPr kumimoji="0" lang="en-US" sz="14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  <a:endParaRPr kumimoji="0" lang="ru-RU" sz="14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08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01766"/>
              </p:ext>
            </p:extLst>
          </p:nvPr>
        </p:nvGraphicFramePr>
        <p:xfrm>
          <a:off x="731517" y="2133600"/>
          <a:ext cx="111390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9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092123"/>
              </p:ext>
            </p:extLst>
          </p:nvPr>
        </p:nvGraphicFramePr>
        <p:xfrm>
          <a:off x="731517" y="2133600"/>
          <a:ext cx="11139060" cy="281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Первомайский ЦО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7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424164"/>
              </p:ext>
            </p:extLst>
          </p:nvPr>
        </p:nvGraphicFramePr>
        <p:xfrm>
          <a:off x="731517" y="2133600"/>
          <a:ext cx="11139060" cy="281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2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395316"/>
              </p:ext>
            </p:extLst>
          </p:nvPr>
        </p:nvGraphicFramePr>
        <p:xfrm>
          <a:off x="731517" y="2133600"/>
          <a:ext cx="11139060" cy="281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19368"/>
              </p:ext>
            </p:extLst>
          </p:nvPr>
        </p:nvGraphicFramePr>
        <p:xfrm>
          <a:off x="731517" y="2133600"/>
          <a:ext cx="11139060" cy="281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№11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8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61140"/>
              </p:ext>
            </p:extLst>
          </p:nvPr>
        </p:nvGraphicFramePr>
        <p:xfrm>
          <a:off x="731517" y="2133600"/>
          <a:ext cx="11139060" cy="281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«Кондратьевская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7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4437" y="624110"/>
            <a:ext cx="9260176" cy="7474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70652"/>
              </p:ext>
            </p:extLst>
          </p:nvPr>
        </p:nvGraphicFramePr>
        <p:xfrm>
          <a:off x="731517" y="2133600"/>
          <a:ext cx="11139060" cy="281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10">
                  <a:extLst>
                    <a:ext uri="{9D8B030D-6E8A-4147-A177-3AD203B41FA5}">
                      <a16:colId xmlns:a16="http://schemas.microsoft.com/office/drawing/2014/main" val="683288581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2448620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14568907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85894274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402774479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3954960651"/>
                    </a:ext>
                  </a:extLst>
                </a:gridCol>
              </a:tblGrid>
              <a:tr h="6189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Математическая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21710682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  <a:p>
                      <a:pPr algn="ctr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(?)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4179735184"/>
                  </a:ext>
                </a:extLst>
              </a:tr>
              <a:tr h="618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</a:t>
                      </a:r>
                      <a:endParaRPr lang="ru-RU" sz="24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75" marR="71175"/>
                </a:tc>
                <a:extLst>
                  <a:ext uri="{0D108BD9-81ED-4DB2-BD59-A6C34878D82A}">
                    <a16:rowId xmlns:a16="http://schemas.microsoft.com/office/drawing/2014/main" val="97025878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44436" y="704349"/>
            <a:ext cx="529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92" y="624110"/>
            <a:ext cx="9582150" cy="505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897" y="6182330"/>
            <a:ext cx="95790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http://centeroko.ru/pisa18/pisa2018_res.html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3463" y="5812998"/>
            <a:ext cx="31261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fioco.ru/pisa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8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405" y="1525831"/>
            <a:ext cx="974251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результат российских обучающихся 15-летнего возраста за период с 2000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2018 годы: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повысился по читательской и математической грамотности;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практически не изменился по естественнонаучной грамотности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относится к группе стран (двенадцати из семидесяти девяти),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изменения в двух образовательных областях.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позитивного тренда за все циклы исследования в период с 2015 по 2018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наметилось снижение среднего результата российских обучающихся по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результатах российских обучающихся по математической и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не являются значимыми и находятся в пределах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00" dirty="0">
                <a:solidFill>
                  <a:srgbClr val="A5301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 </a:t>
            </a:r>
            <a:endParaRPr lang="en-US" sz="2900" dirty="0" smtClean="0">
              <a:solidFill>
                <a:srgbClr val="A5301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hlinkClick r:id="rId2"/>
            </a:endParaRPr>
          </a:p>
          <a:p>
            <a:r>
              <a:rPr lang="en-US" sz="2900" dirty="0" smtClean="0">
                <a:solidFill>
                  <a:srgbClr val="A5301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900" dirty="0">
                <a:solidFill>
                  <a:srgbClr val="A5301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://centeroko.ru/pisa18/pisa2018_res.html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92" y="58847"/>
            <a:ext cx="4200508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8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63" t="1849" r="3163" b="9215"/>
          <a:stretch/>
        </p:blipFill>
        <p:spPr>
          <a:xfrm>
            <a:off x="-410096" y="0"/>
            <a:ext cx="12602096" cy="6866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447"/>
            <a:ext cx="11330247" cy="628442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4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использовались материалы ФГБНУ «Институт стратегии развития образования Российской академии образования», ФГБУ «Федеральный институт оценки </a:t>
            </a:r>
            <a:r>
              <a:rPr lang="ru-RU" sz="22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образования»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Гельд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Л.С., заместитель директора МБУ «ВРИМЦ»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2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03" y="1173827"/>
            <a:ext cx="9803965" cy="43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204912"/>
            <a:ext cx="8639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19251" y="320502"/>
            <a:ext cx="87852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«Пицца».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PISA-2012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1338350" y="1646238"/>
            <a:ext cx="9892146" cy="4525962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пиццерии продаются два вида круглой пиццы, имеющих одинаковую толщину и разные размеры.  Диаметр меньшей пиццы равен 30 см,  и она стоит 30 </a:t>
            </a:r>
            <a:r>
              <a:rPr lang="ru-RU" alt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зедов</a:t>
            </a:r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Диаметр большей пиццы равен 40 см, и она стоит 40 </a:t>
            </a:r>
            <a:r>
              <a:rPr lang="ru-RU" alt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зедов</a:t>
            </a:r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пиццы выгоднее продавать хозяину пиццерии? Приведите ваши рассуждения.»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328737"/>
            <a:ext cx="66865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3216275" y="1123950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3216275" y="1123951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60" name="Line 5"/>
          <p:cNvSpPr>
            <a:spLocks noChangeShapeType="1"/>
          </p:cNvSpPr>
          <p:nvPr/>
        </p:nvSpPr>
        <p:spPr bwMode="auto">
          <a:xfrm>
            <a:off x="8975725" y="1123951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424113" y="1484313"/>
            <a:ext cx="1439862" cy="830262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текст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7751763" y="1484313"/>
            <a:ext cx="2303462" cy="120015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внетекстовое знание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7961314" y="3240088"/>
            <a:ext cx="2009775" cy="12001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3.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осмыслить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 оценить </a:t>
            </a:r>
          </a:p>
        </p:txBody>
      </p:sp>
      <p:sp>
        <p:nvSpPr>
          <p:cNvPr id="70664" name="Line 9"/>
          <p:cNvSpPr>
            <a:spLocks noChangeShapeType="1"/>
          </p:cNvSpPr>
          <p:nvPr/>
        </p:nvSpPr>
        <p:spPr bwMode="auto">
          <a:xfrm>
            <a:off x="8975725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6888164" y="5373688"/>
            <a:ext cx="1711325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содержание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9264650" y="5445125"/>
            <a:ext cx="1066800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форму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7" name="Line 12"/>
          <p:cNvSpPr>
            <a:spLocks noChangeShapeType="1"/>
          </p:cNvSpPr>
          <p:nvPr/>
        </p:nvSpPr>
        <p:spPr bwMode="auto">
          <a:xfrm>
            <a:off x="8975725" y="4508501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68" name="Line 13"/>
          <p:cNvSpPr>
            <a:spLocks noChangeShapeType="1"/>
          </p:cNvSpPr>
          <p:nvPr/>
        </p:nvSpPr>
        <p:spPr bwMode="auto">
          <a:xfrm>
            <a:off x="7535863" y="5013325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69" name="Line 14"/>
          <p:cNvSpPr>
            <a:spLocks noChangeShapeType="1"/>
          </p:cNvSpPr>
          <p:nvPr/>
        </p:nvSpPr>
        <p:spPr bwMode="auto">
          <a:xfrm>
            <a:off x="7535863" y="5013326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70" name="Line 15"/>
          <p:cNvSpPr>
            <a:spLocks noChangeShapeType="1"/>
          </p:cNvSpPr>
          <p:nvPr/>
        </p:nvSpPr>
        <p:spPr bwMode="auto">
          <a:xfrm flipH="1">
            <a:off x="10272713" y="50133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71" name="Line 16"/>
          <p:cNvSpPr>
            <a:spLocks noChangeShapeType="1"/>
          </p:cNvSpPr>
          <p:nvPr/>
        </p:nvSpPr>
        <p:spPr bwMode="auto">
          <a:xfrm>
            <a:off x="3216275" y="22764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72" name="Line 17"/>
          <p:cNvSpPr>
            <a:spLocks noChangeShapeType="1"/>
          </p:cNvSpPr>
          <p:nvPr/>
        </p:nvSpPr>
        <p:spPr bwMode="auto">
          <a:xfrm>
            <a:off x="2566988" y="278130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73" name="Line 18"/>
          <p:cNvSpPr>
            <a:spLocks noChangeShapeType="1"/>
          </p:cNvSpPr>
          <p:nvPr/>
        </p:nvSpPr>
        <p:spPr bwMode="auto">
          <a:xfrm>
            <a:off x="256698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74" name="Line 19"/>
          <p:cNvSpPr>
            <a:spLocks noChangeShapeType="1"/>
          </p:cNvSpPr>
          <p:nvPr/>
        </p:nvSpPr>
        <p:spPr bwMode="auto">
          <a:xfrm>
            <a:off x="530383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0675" name="Rectangle 20"/>
          <p:cNvSpPr>
            <a:spLocks noChangeArrowheads="1"/>
          </p:cNvSpPr>
          <p:nvPr/>
        </p:nvSpPr>
        <p:spPr bwMode="auto">
          <a:xfrm>
            <a:off x="1631951" y="3236914"/>
            <a:ext cx="2519363" cy="1754187"/>
          </a:xfrm>
          <a:prstGeom prst="rect">
            <a:avLst/>
          </a:prstGeom>
          <a:solidFill>
            <a:srgbClr val="FFC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1.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найти и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извлечь </a:t>
            </a:r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</a:rPr>
              <a:t>(информацию</a:t>
            </a:r>
            <a:r>
              <a:rPr lang="ru-RU" altLang="ru-RU" i="1" dirty="0">
                <a:solidFill>
                  <a:srgbClr val="002060"/>
                </a:solidFill>
              </a:rPr>
              <a:t>)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76" name="Rectangle 21"/>
          <p:cNvSpPr>
            <a:spLocks noChangeArrowheads="1"/>
          </p:cNvSpPr>
          <p:nvPr/>
        </p:nvSpPr>
        <p:spPr bwMode="auto">
          <a:xfrm>
            <a:off x="4295775" y="3041650"/>
            <a:ext cx="3168650" cy="19383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2.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интегрировать 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интерпретировать </a:t>
            </a: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solidFill>
                  <a:srgbClr val="002060"/>
                </a:solidFill>
              </a:rPr>
              <a:t>(сообщения текста)</a:t>
            </a:r>
            <a:r>
              <a:rPr lang="ru-RU" altLang="ru-RU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0677" name="Picture 23" descr="книга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5229226"/>
            <a:ext cx="1871662" cy="1401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8" name="Прямоугольник 22"/>
          <p:cNvSpPr>
            <a:spLocks noChangeArrowheads="1"/>
          </p:cNvSpPr>
          <p:nvPr/>
        </p:nvSpPr>
        <p:spPr bwMode="auto">
          <a:xfrm>
            <a:off x="2206625" y="120651"/>
            <a:ext cx="7969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000099"/>
                </a:solidFill>
              </a:rPr>
              <a:t>Читательские умения </a:t>
            </a:r>
            <a:r>
              <a:rPr lang="en-US" altLang="ru-RU" sz="3200" dirty="0">
                <a:solidFill>
                  <a:srgbClr val="000099"/>
                </a:solidFill>
              </a:rPr>
              <a:t>(PISA)</a:t>
            </a:r>
            <a:endParaRPr lang="ru-RU" altLang="ru-RU" sz="3200" dirty="0">
              <a:solidFill>
                <a:prstClr val="white"/>
              </a:solidFill>
            </a:endParaRPr>
          </a:p>
        </p:txBody>
      </p:sp>
      <p:pic>
        <p:nvPicPr>
          <p:cNvPr id="23" name="Рисунок 22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20337" y="31941"/>
            <a:ext cx="1552925" cy="516907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1" y="1"/>
            <a:ext cx="1356465" cy="5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31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37360" y="324196"/>
            <a:ext cx="9966960" cy="954925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математической грамотности.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Содержимое 4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054" y="1279121"/>
            <a:ext cx="9335193" cy="5152679"/>
          </a:xfrm>
        </p:spPr>
      </p:pic>
    </p:spTree>
    <p:extLst>
      <p:ext uri="{BB962C8B-B14F-4D97-AF65-F5344CB8AC3E}">
        <p14:creationId xmlns:p14="http://schemas.microsoft.com/office/powerpoint/2010/main" val="12666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787</TotalTime>
  <Words>1579</Words>
  <Application>Microsoft Office PowerPoint</Application>
  <PresentationFormat>Широкоэкранный</PresentationFormat>
  <Paragraphs>467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Corbel</vt:lpstr>
      <vt:lpstr>Times New Roman</vt:lpstr>
      <vt:lpstr>Wingdings 3</vt:lpstr>
      <vt:lpstr>Легкий дым</vt:lpstr>
      <vt:lpstr>Презентация PowerPoint</vt:lpstr>
      <vt:lpstr>Краткие результаты исследования PISA-2018 http://centeroko.ru/pisa18/pisa2018_res.html </vt:lpstr>
      <vt:lpstr>Презентация PowerPoint</vt:lpstr>
      <vt:lpstr>Презентация PowerPoint</vt:lpstr>
      <vt:lpstr>Презентация PowerPoint</vt:lpstr>
      <vt:lpstr>«Пицца». PISA-2012</vt:lpstr>
      <vt:lpstr>Презентация PowerPoint</vt:lpstr>
      <vt:lpstr>Презентация PowerPoint</vt:lpstr>
      <vt:lpstr>Модель математической грамотности. PISA</vt:lpstr>
      <vt:lpstr>Области содержания. PISA-2012</vt:lpstr>
      <vt:lpstr>Модель естественнонаучной грамотности исследования PISA-2015</vt:lpstr>
      <vt:lpstr>Глобальные компетенции PISA-2018 Распределение заданий по содержательным областям </vt:lpstr>
      <vt:lpstr>Информация о заданиях международного теста PISA-2018 </vt:lpstr>
      <vt:lpstr>Финансовая грамотность PISA-2018 </vt:lpstr>
      <vt:lpstr>Презентация PowerPoint</vt:lpstr>
      <vt:lpstr>Участники исследования- обучающиеся из 10 ОУ  (29-30 марта 2021)</vt:lpstr>
      <vt:lpstr>Презентация PowerPoint</vt:lpstr>
      <vt:lpstr>Функциональная грамотность</vt:lpstr>
      <vt:lpstr> </vt:lpstr>
      <vt:lpstr>МБОУ «Возрожденская СОШ»  </vt:lpstr>
      <vt:lpstr>МБОУ «Бородинская СОШ» 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                                                                 Спасибо за внимание!            В презентации использовались материалы ФГБНУ «Институт стратегии развития образования Российской академии образования», ФГБУ «Федеральный институт оценки качества образования»  исп. Гельд Л.С., заместитель директора МБУ «ВРИМЦ»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Admin</dc:creator>
  <cp:lastModifiedBy>Admin</cp:lastModifiedBy>
  <cp:revision>50</cp:revision>
  <dcterms:created xsi:type="dcterms:W3CDTF">2021-09-21T12:45:25Z</dcterms:created>
  <dcterms:modified xsi:type="dcterms:W3CDTF">2021-09-23T10:52:41Z</dcterms:modified>
</cp:coreProperties>
</file>