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1" r:id="rId7"/>
    <p:sldId id="264" r:id="rId8"/>
    <p:sldId id="265" r:id="rId9"/>
    <p:sldId id="267" r:id="rId10"/>
    <p:sldId id="266" r:id="rId11"/>
    <p:sldId id="269" r:id="rId12"/>
    <p:sldId id="270" r:id="rId13"/>
    <p:sldId id="274" r:id="rId14"/>
    <p:sldId id="275" r:id="rId15"/>
    <p:sldId id="276" r:id="rId16"/>
    <p:sldId id="272" r:id="rId17"/>
    <p:sldId id="273"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DAA89D1-DB56-436D-ABAF-DB1BD774DA04}" type="datetimeFigureOut">
              <a:rPr lang="ru-RU" smtClean="0"/>
              <a:t>29.03.2019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203A38F-E5C9-4EBE-B1AF-01F920BE447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AA89D1-DB56-436D-ABAF-DB1BD774DA04}" type="datetimeFigureOut">
              <a:rPr lang="ru-RU" smtClean="0"/>
              <a:t>29.03.2019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03A38F-E5C9-4EBE-B1AF-01F920BE447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AA89D1-DB56-436D-ABAF-DB1BD774DA04}" type="datetimeFigureOut">
              <a:rPr lang="ru-RU" smtClean="0"/>
              <a:t>29.03.2019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03A38F-E5C9-4EBE-B1AF-01F920BE447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DAA89D1-DB56-436D-ABAF-DB1BD774DA04}" type="datetimeFigureOut">
              <a:rPr lang="ru-RU" smtClean="0"/>
              <a:t>29.03.2019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203A38F-E5C9-4EBE-B1AF-01F920BE447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DAA89D1-DB56-436D-ABAF-DB1BD774DA04}" type="datetimeFigureOut">
              <a:rPr lang="ru-RU" smtClean="0"/>
              <a:t>29.03.2019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203A38F-E5C9-4EBE-B1AF-01F920BE4477}"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DAA89D1-DB56-436D-ABAF-DB1BD774DA04}" type="datetimeFigureOut">
              <a:rPr lang="ru-RU" smtClean="0"/>
              <a:t>29.03.2019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203A38F-E5C9-4EBE-B1AF-01F920BE447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DAA89D1-DB56-436D-ABAF-DB1BD774DA04}" type="datetimeFigureOut">
              <a:rPr lang="ru-RU" smtClean="0"/>
              <a:t>29.03.2019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203A38F-E5C9-4EBE-B1AF-01F920BE4477}"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DAA89D1-DB56-436D-ABAF-DB1BD774DA04}" type="datetimeFigureOut">
              <a:rPr lang="ru-RU" smtClean="0"/>
              <a:t>29.03.2019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03A38F-E5C9-4EBE-B1AF-01F920BE447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DAA89D1-DB56-436D-ABAF-DB1BD774DA04}" type="datetimeFigureOut">
              <a:rPr lang="ru-RU" smtClean="0"/>
              <a:t>29.03.2019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03A38F-E5C9-4EBE-B1AF-01F920BE447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DAA89D1-DB56-436D-ABAF-DB1BD774DA04}" type="datetimeFigureOut">
              <a:rPr lang="ru-RU" smtClean="0"/>
              <a:t>29.03.2019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03A38F-E5C9-4EBE-B1AF-01F920BE447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DAA89D1-DB56-436D-ABAF-DB1BD774DA04}" type="datetimeFigureOut">
              <a:rPr lang="ru-RU" smtClean="0"/>
              <a:t>29.03.2019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203A38F-E5C9-4EBE-B1AF-01F920BE4477}"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DAA89D1-DB56-436D-ABAF-DB1BD774DA04}" type="datetimeFigureOut">
              <a:rPr lang="ru-RU" smtClean="0"/>
              <a:t>29.03.2019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203A38F-E5C9-4EBE-B1AF-01F920BE4477}"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0.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ЛОСКУТНОГО ШИТЬЯ</a:t>
            </a:r>
            <a:endParaRPr lang="ru-RU" dirty="0"/>
          </a:p>
        </p:txBody>
      </p:sp>
      <p:sp>
        <p:nvSpPr>
          <p:cNvPr id="3" name="Подзаголовок 2"/>
          <p:cNvSpPr>
            <a:spLocks noGrp="1"/>
          </p:cNvSpPr>
          <p:nvPr>
            <p:ph type="subTitle" idx="1"/>
          </p:nvPr>
        </p:nvSpPr>
        <p:spPr/>
        <p:txBody>
          <a:bodyPr/>
          <a:lstStyle/>
          <a:p>
            <a:r>
              <a:rPr lang="ru-RU" dirty="0" smtClean="0"/>
              <a:t>Изготовление изделий в технике </a:t>
            </a:r>
            <a:endParaRPr lang="ru-RU" dirty="0"/>
          </a:p>
        </p:txBody>
      </p:sp>
      <p:pic>
        <p:nvPicPr>
          <p:cNvPr id="7" name="Рисунок 6" descr="1349990502_1shitje.jpeg"/>
          <p:cNvPicPr>
            <a:picLocks noChangeAspect="1"/>
          </p:cNvPicPr>
          <p:nvPr/>
        </p:nvPicPr>
        <p:blipFill>
          <a:blip r:embed="rId2" cstate="print"/>
          <a:stretch>
            <a:fillRect/>
          </a:stretch>
        </p:blipFill>
        <p:spPr>
          <a:xfrm>
            <a:off x="3815408" y="404664"/>
            <a:ext cx="4896544" cy="367240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Разновидности техник лоскутного шитья</a:t>
            </a:r>
            <a:endParaRPr lang="ru-RU" sz="2800" dirty="0"/>
          </a:p>
        </p:txBody>
      </p:sp>
      <p:sp>
        <p:nvSpPr>
          <p:cNvPr id="3" name="Содержимое 2"/>
          <p:cNvSpPr>
            <a:spLocks noGrp="1"/>
          </p:cNvSpPr>
          <p:nvPr>
            <p:ph sz="half" idx="1"/>
          </p:nvPr>
        </p:nvSpPr>
        <p:spPr>
          <a:xfrm>
            <a:off x="323528" y="1268760"/>
            <a:ext cx="4172272" cy="5055840"/>
          </a:xfrm>
        </p:spPr>
        <p:txBody>
          <a:bodyPr/>
          <a:lstStyle/>
          <a:p>
            <a:r>
              <a:rPr lang="ru-RU" dirty="0" smtClean="0"/>
              <a:t>Техника «ромб»</a:t>
            </a:r>
            <a:endParaRPr lang="ru-RU" dirty="0"/>
          </a:p>
        </p:txBody>
      </p:sp>
      <p:sp>
        <p:nvSpPr>
          <p:cNvPr id="4" name="Содержимое 3"/>
          <p:cNvSpPr>
            <a:spLocks noGrp="1"/>
          </p:cNvSpPr>
          <p:nvPr>
            <p:ph sz="half" idx="2"/>
          </p:nvPr>
        </p:nvSpPr>
        <p:spPr>
          <a:xfrm>
            <a:off x="4572000" y="1268760"/>
            <a:ext cx="4419600" cy="5055840"/>
          </a:xfrm>
        </p:spPr>
        <p:txBody>
          <a:bodyPr/>
          <a:lstStyle/>
          <a:p>
            <a:r>
              <a:rPr lang="ru-RU" dirty="0" smtClean="0"/>
              <a:t>Техника «соты»</a:t>
            </a:r>
            <a:endParaRPr lang="ru-RU" dirty="0"/>
          </a:p>
        </p:txBody>
      </p:sp>
      <p:pic>
        <p:nvPicPr>
          <p:cNvPr id="5" name="Рисунок 4" descr="wpid-R4PTIpXn81s.jpg"/>
          <p:cNvPicPr>
            <a:picLocks noChangeAspect="1"/>
          </p:cNvPicPr>
          <p:nvPr/>
        </p:nvPicPr>
        <p:blipFill>
          <a:blip r:embed="rId2" cstate="print"/>
          <a:stretch>
            <a:fillRect/>
          </a:stretch>
        </p:blipFill>
        <p:spPr>
          <a:xfrm>
            <a:off x="179512" y="1772816"/>
            <a:ext cx="2997538" cy="2194197"/>
          </a:xfrm>
          <a:prstGeom prst="rect">
            <a:avLst/>
          </a:prstGeom>
          <a:ln>
            <a:noFill/>
          </a:ln>
          <a:effectLst>
            <a:softEdge rad="112500"/>
          </a:effectLst>
        </p:spPr>
      </p:pic>
      <p:pic>
        <p:nvPicPr>
          <p:cNvPr id="7" name="Рисунок 6" descr="store_apendix_big3057_4081.jpg"/>
          <p:cNvPicPr>
            <a:picLocks noChangeAspect="1"/>
          </p:cNvPicPr>
          <p:nvPr/>
        </p:nvPicPr>
        <p:blipFill>
          <a:blip r:embed="rId3" cstate="print"/>
          <a:stretch>
            <a:fillRect/>
          </a:stretch>
        </p:blipFill>
        <p:spPr>
          <a:xfrm>
            <a:off x="899592" y="3784476"/>
            <a:ext cx="3073524" cy="3073524"/>
          </a:xfrm>
          <a:prstGeom prst="rect">
            <a:avLst/>
          </a:prstGeom>
          <a:ln>
            <a:noFill/>
          </a:ln>
          <a:effectLst>
            <a:softEdge rad="112500"/>
          </a:effectLst>
        </p:spPr>
      </p:pic>
      <p:pic>
        <p:nvPicPr>
          <p:cNvPr id="8" name="Рисунок 7" descr="450px-Hexagon_quilt_in_progress.jpg"/>
          <p:cNvPicPr>
            <a:picLocks noChangeAspect="1"/>
          </p:cNvPicPr>
          <p:nvPr/>
        </p:nvPicPr>
        <p:blipFill>
          <a:blip r:embed="rId4" cstate="print"/>
          <a:stretch>
            <a:fillRect/>
          </a:stretch>
        </p:blipFill>
        <p:spPr>
          <a:xfrm>
            <a:off x="4932040" y="1844824"/>
            <a:ext cx="3399842" cy="453312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4077072"/>
            <a:ext cx="5996880" cy="720080"/>
          </a:xfrm>
        </p:spPr>
        <p:txBody>
          <a:bodyPr>
            <a:normAutofit/>
          </a:bodyPr>
          <a:lstStyle/>
          <a:p>
            <a:r>
              <a:rPr lang="ru-RU" sz="2800" dirty="0" smtClean="0"/>
              <a:t>Свободная техника</a:t>
            </a:r>
            <a:endParaRPr lang="ru-RU" sz="2800" dirty="0"/>
          </a:p>
        </p:txBody>
      </p:sp>
      <p:sp>
        <p:nvSpPr>
          <p:cNvPr id="4" name="Текст 3"/>
          <p:cNvSpPr>
            <a:spLocks noGrp="1"/>
          </p:cNvSpPr>
          <p:nvPr>
            <p:ph type="body" sz="half" idx="2"/>
          </p:nvPr>
        </p:nvSpPr>
        <p:spPr>
          <a:xfrm>
            <a:off x="251520" y="4725144"/>
            <a:ext cx="5996880" cy="1576424"/>
          </a:xfrm>
        </p:spPr>
        <p:txBody>
          <a:bodyPr/>
          <a:lstStyle/>
          <a:p>
            <a:r>
              <a:rPr lang="ru-RU" sz="1600" b="1" dirty="0" smtClean="0"/>
              <a:t>На основу из хлопчатобумажной ткани нашивают по спирали лоскутки, при этом каждый последующий лоскуток накладывается на предыдущие.</a:t>
            </a:r>
            <a:endParaRPr lang="ru-RU" sz="1600" dirty="0" smtClean="0"/>
          </a:p>
          <a:p>
            <a:r>
              <a:rPr lang="ru-RU" sz="1600" b="1" dirty="0" smtClean="0"/>
              <a:t>Центральный лоскуток – «зрачок», или «глаз» - отличается от остальных более насыщенным цветом.</a:t>
            </a:r>
            <a:endParaRPr lang="ru-RU" sz="1600" dirty="0" smtClean="0"/>
          </a:p>
          <a:p>
            <a:endParaRPr lang="ru-RU" dirty="0"/>
          </a:p>
        </p:txBody>
      </p:sp>
      <p:pic>
        <p:nvPicPr>
          <p:cNvPr id="5" name="Рисунок 4" descr="abb9ezdx.jpg"/>
          <p:cNvPicPr>
            <a:picLocks noGrp="1" noChangeAspect="1"/>
          </p:cNvPicPr>
          <p:nvPr>
            <p:ph type="pic" idx="1"/>
          </p:nvPr>
        </p:nvPicPr>
        <p:blipFill>
          <a:blip r:embed="rId2" cstate="print"/>
          <a:srcRect t="20909" b="20909"/>
          <a:stretch>
            <a:fillRect/>
          </a:stretch>
        </p:blipFill>
        <p:spPr>
          <a:xfrm>
            <a:off x="4114800" y="476672"/>
            <a:ext cx="5029200" cy="3657600"/>
          </a:xfrm>
          <a:prstGeom prst="rect">
            <a:avLst/>
          </a:prstGeom>
          <a:ln>
            <a:noFill/>
          </a:ln>
          <a:effectLst>
            <a:softEdge rad="112500"/>
          </a:effectLst>
        </p:spPr>
      </p:pic>
      <p:pic>
        <p:nvPicPr>
          <p:cNvPr id="6" name="Рисунок 5" descr="454_large.jpg"/>
          <p:cNvPicPr>
            <a:picLocks noChangeAspect="1"/>
          </p:cNvPicPr>
          <p:nvPr/>
        </p:nvPicPr>
        <p:blipFill>
          <a:blip r:embed="rId3" cstate="print"/>
          <a:stretch>
            <a:fillRect/>
          </a:stretch>
        </p:blipFill>
        <p:spPr>
          <a:xfrm>
            <a:off x="-108520" y="620688"/>
            <a:ext cx="4416491" cy="3312368"/>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Разновидности техники «полоска»</a:t>
            </a:r>
            <a:endParaRPr lang="ru-RU" dirty="0"/>
          </a:p>
        </p:txBody>
      </p:sp>
      <p:sp>
        <p:nvSpPr>
          <p:cNvPr id="3" name="Текст 2"/>
          <p:cNvSpPr>
            <a:spLocks noGrp="1"/>
          </p:cNvSpPr>
          <p:nvPr>
            <p:ph type="body" idx="1"/>
          </p:nvPr>
        </p:nvSpPr>
        <p:spPr>
          <a:xfrm>
            <a:off x="281444" y="332656"/>
            <a:ext cx="4290556" cy="720080"/>
          </a:xfrm>
        </p:spPr>
        <p:txBody>
          <a:bodyPr>
            <a:normAutofit/>
          </a:bodyPr>
          <a:lstStyle/>
          <a:p>
            <a:pPr algn="ctr"/>
            <a:r>
              <a:rPr lang="ru-RU" sz="2400" dirty="0" smtClean="0"/>
              <a:t>«Изба», или «колодец»</a:t>
            </a:r>
            <a:endParaRPr lang="ru-RU" sz="2400" dirty="0"/>
          </a:p>
        </p:txBody>
      </p:sp>
      <p:sp>
        <p:nvSpPr>
          <p:cNvPr id="4" name="Текст 3"/>
          <p:cNvSpPr>
            <a:spLocks noGrp="1"/>
          </p:cNvSpPr>
          <p:nvPr>
            <p:ph type="body" sz="half" idx="3"/>
          </p:nvPr>
        </p:nvSpPr>
        <p:spPr>
          <a:xfrm>
            <a:off x="4644009" y="332656"/>
            <a:ext cx="4293258" cy="648072"/>
          </a:xfrm>
        </p:spPr>
        <p:txBody>
          <a:bodyPr>
            <a:normAutofit/>
          </a:bodyPr>
          <a:lstStyle/>
          <a:p>
            <a:pPr algn="ctr"/>
            <a:r>
              <a:rPr lang="ru-RU" sz="2400" dirty="0" smtClean="0"/>
              <a:t>«паркет»</a:t>
            </a:r>
            <a:endParaRPr lang="ru-RU" sz="2400" dirty="0"/>
          </a:p>
        </p:txBody>
      </p:sp>
      <p:pic>
        <p:nvPicPr>
          <p:cNvPr id="7" name="Содержимое 6" descr="0_2fb57_eaa43ada_XL.jpg"/>
          <p:cNvPicPr>
            <a:picLocks noGrp="1" noChangeAspect="1"/>
          </p:cNvPicPr>
          <p:nvPr>
            <p:ph sz="quarter" idx="2"/>
          </p:nvPr>
        </p:nvPicPr>
        <p:blipFill>
          <a:blip r:embed="rId2" cstate="print"/>
          <a:stretch>
            <a:fillRect/>
          </a:stretch>
        </p:blipFill>
        <p:spPr>
          <a:xfrm>
            <a:off x="179512" y="908720"/>
            <a:ext cx="2999182" cy="2283641"/>
          </a:xfrm>
        </p:spPr>
      </p:pic>
      <p:pic>
        <p:nvPicPr>
          <p:cNvPr id="8" name="Содержимое 7" descr="76383501_large_3980535573_e59f76f602_z.jpg"/>
          <p:cNvPicPr>
            <a:picLocks noGrp="1" noChangeAspect="1"/>
          </p:cNvPicPr>
          <p:nvPr>
            <p:ph sz="quarter" idx="4"/>
          </p:nvPr>
        </p:nvPicPr>
        <p:blipFill>
          <a:blip r:embed="rId3" cstate="print"/>
          <a:stretch>
            <a:fillRect/>
          </a:stretch>
        </p:blipFill>
        <p:spPr>
          <a:xfrm>
            <a:off x="1619672" y="2330878"/>
            <a:ext cx="2681247" cy="2010935"/>
          </a:xfrm>
        </p:spPr>
      </p:pic>
      <p:pic>
        <p:nvPicPr>
          <p:cNvPr id="9" name="Рисунок 8" descr="i.jpg"/>
          <p:cNvPicPr>
            <a:picLocks noChangeAspect="1"/>
          </p:cNvPicPr>
          <p:nvPr/>
        </p:nvPicPr>
        <p:blipFill>
          <a:blip r:embed="rId4" cstate="print"/>
          <a:stretch>
            <a:fillRect/>
          </a:stretch>
        </p:blipFill>
        <p:spPr>
          <a:xfrm>
            <a:off x="251519" y="4221088"/>
            <a:ext cx="3491297" cy="1152128"/>
          </a:xfrm>
          <a:prstGeom prst="rect">
            <a:avLst/>
          </a:prstGeom>
        </p:spPr>
      </p:pic>
      <p:pic>
        <p:nvPicPr>
          <p:cNvPr id="10" name="Рисунок 9" descr="2011-05-30-14.30.28.jpg"/>
          <p:cNvPicPr>
            <a:picLocks noChangeAspect="1"/>
          </p:cNvPicPr>
          <p:nvPr/>
        </p:nvPicPr>
        <p:blipFill>
          <a:blip r:embed="rId5" cstate="print"/>
          <a:stretch>
            <a:fillRect/>
          </a:stretch>
        </p:blipFill>
        <p:spPr>
          <a:xfrm>
            <a:off x="4355975" y="907876"/>
            <a:ext cx="4726101" cy="31691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прихватки</a:t>
            </a:r>
            <a:endParaRPr lang="ru-RU" dirty="0"/>
          </a:p>
        </p:txBody>
      </p:sp>
      <p:pic>
        <p:nvPicPr>
          <p:cNvPr id="3" name="Рисунок 2" descr="img-103263.jpeg"/>
          <p:cNvPicPr>
            <a:picLocks noChangeAspect="1"/>
          </p:cNvPicPr>
          <p:nvPr/>
        </p:nvPicPr>
        <p:blipFill>
          <a:blip r:embed="rId2" cstate="print"/>
          <a:stretch>
            <a:fillRect/>
          </a:stretch>
        </p:blipFill>
        <p:spPr>
          <a:xfrm>
            <a:off x="179512" y="1196752"/>
            <a:ext cx="3059832" cy="2294874"/>
          </a:xfrm>
          <a:prstGeom prst="rect">
            <a:avLst/>
          </a:prstGeom>
          <a:ln>
            <a:noFill/>
          </a:ln>
          <a:effectLst>
            <a:softEdge rad="112500"/>
          </a:effectLst>
        </p:spPr>
      </p:pic>
      <p:pic>
        <p:nvPicPr>
          <p:cNvPr id="4" name="Рисунок 3" descr="loskutnoe-shite-prihvatki.jpg"/>
          <p:cNvPicPr>
            <a:picLocks noChangeAspect="1"/>
          </p:cNvPicPr>
          <p:nvPr/>
        </p:nvPicPr>
        <p:blipFill>
          <a:blip r:embed="rId3" cstate="print"/>
          <a:stretch>
            <a:fillRect/>
          </a:stretch>
        </p:blipFill>
        <p:spPr>
          <a:xfrm>
            <a:off x="2915816" y="1268760"/>
            <a:ext cx="3502070" cy="2577524"/>
          </a:xfrm>
          <a:prstGeom prst="rect">
            <a:avLst/>
          </a:prstGeom>
          <a:ln>
            <a:noFill/>
          </a:ln>
          <a:effectLst>
            <a:softEdge rad="112500"/>
          </a:effectLst>
        </p:spPr>
      </p:pic>
      <p:pic>
        <p:nvPicPr>
          <p:cNvPr id="5" name="Рисунок 4" descr="quilt_1.jpg"/>
          <p:cNvPicPr>
            <a:picLocks noChangeAspect="1"/>
          </p:cNvPicPr>
          <p:nvPr/>
        </p:nvPicPr>
        <p:blipFill>
          <a:blip r:embed="rId4" cstate="print"/>
          <a:stretch>
            <a:fillRect/>
          </a:stretch>
        </p:blipFill>
        <p:spPr>
          <a:xfrm>
            <a:off x="6516216" y="1196752"/>
            <a:ext cx="2504527" cy="2569350"/>
          </a:xfrm>
          <a:prstGeom prst="rect">
            <a:avLst/>
          </a:prstGeom>
          <a:ln>
            <a:noFill/>
          </a:ln>
          <a:effectLst>
            <a:softEdge rad="112500"/>
          </a:effectLst>
        </p:spPr>
      </p:pic>
      <p:pic>
        <p:nvPicPr>
          <p:cNvPr id="6" name="Рисунок 5" descr="454_large.jpg"/>
          <p:cNvPicPr>
            <a:picLocks noChangeAspect="1"/>
          </p:cNvPicPr>
          <p:nvPr/>
        </p:nvPicPr>
        <p:blipFill>
          <a:blip r:embed="rId5" cstate="print"/>
          <a:stretch>
            <a:fillRect/>
          </a:stretch>
        </p:blipFill>
        <p:spPr>
          <a:xfrm>
            <a:off x="-108520" y="3977680"/>
            <a:ext cx="3840426" cy="2880320"/>
          </a:xfrm>
          <a:prstGeom prst="rect">
            <a:avLst/>
          </a:prstGeom>
          <a:ln>
            <a:noFill/>
          </a:ln>
          <a:effectLst>
            <a:softEdge rad="112500"/>
          </a:effectLst>
        </p:spPr>
      </p:pic>
      <p:pic>
        <p:nvPicPr>
          <p:cNvPr id="7" name="Рисунок 6" descr="2821472kcx.jpg"/>
          <p:cNvPicPr>
            <a:picLocks noChangeAspect="1"/>
          </p:cNvPicPr>
          <p:nvPr/>
        </p:nvPicPr>
        <p:blipFill>
          <a:blip r:embed="rId6" cstate="print"/>
          <a:stretch>
            <a:fillRect/>
          </a:stretch>
        </p:blipFill>
        <p:spPr>
          <a:xfrm>
            <a:off x="6876256" y="3714671"/>
            <a:ext cx="2003296" cy="3037785"/>
          </a:xfrm>
          <a:prstGeom prst="rect">
            <a:avLst/>
          </a:prstGeom>
          <a:ln>
            <a:noFill/>
          </a:ln>
          <a:effectLst>
            <a:softEdge rad="112500"/>
          </a:effectLst>
        </p:spPr>
      </p:pic>
      <p:pic>
        <p:nvPicPr>
          <p:cNvPr id="8" name="Рисунок 7" descr="0_5c80f_75d7756_XL.jpg"/>
          <p:cNvPicPr>
            <a:picLocks noChangeAspect="1"/>
          </p:cNvPicPr>
          <p:nvPr/>
        </p:nvPicPr>
        <p:blipFill>
          <a:blip r:embed="rId7" cstate="print"/>
          <a:stretch>
            <a:fillRect/>
          </a:stretch>
        </p:blipFill>
        <p:spPr>
          <a:xfrm>
            <a:off x="3635895" y="4149080"/>
            <a:ext cx="3360373" cy="252028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подушечки</a:t>
            </a:r>
            <a:endParaRPr lang="ru-RU" dirty="0"/>
          </a:p>
        </p:txBody>
      </p:sp>
      <p:pic>
        <p:nvPicPr>
          <p:cNvPr id="4" name="Рисунок 3" descr="101497517_IMG_8616.jpg"/>
          <p:cNvPicPr>
            <a:picLocks noChangeAspect="1"/>
          </p:cNvPicPr>
          <p:nvPr/>
        </p:nvPicPr>
        <p:blipFill>
          <a:blip r:embed="rId2" cstate="print"/>
          <a:stretch>
            <a:fillRect/>
          </a:stretch>
        </p:blipFill>
        <p:spPr>
          <a:xfrm>
            <a:off x="251520" y="1196752"/>
            <a:ext cx="3570502" cy="3233373"/>
          </a:xfrm>
          <a:prstGeom prst="rect">
            <a:avLst/>
          </a:prstGeom>
          <a:ln>
            <a:noFill/>
          </a:ln>
          <a:effectLst>
            <a:softEdge rad="112500"/>
          </a:effectLst>
        </p:spPr>
      </p:pic>
      <p:pic>
        <p:nvPicPr>
          <p:cNvPr id="5" name="Рисунок 4" descr="0_2fb57_eaa43ada_XL.jpg"/>
          <p:cNvPicPr>
            <a:picLocks noChangeAspect="1"/>
          </p:cNvPicPr>
          <p:nvPr/>
        </p:nvPicPr>
        <p:blipFill>
          <a:blip r:embed="rId3" cstate="print"/>
          <a:stretch>
            <a:fillRect/>
          </a:stretch>
        </p:blipFill>
        <p:spPr>
          <a:xfrm>
            <a:off x="4716016" y="1124744"/>
            <a:ext cx="4256906" cy="3241299"/>
          </a:xfrm>
          <a:prstGeom prst="rect">
            <a:avLst/>
          </a:prstGeom>
          <a:ln>
            <a:noFill/>
          </a:ln>
          <a:effectLst>
            <a:softEdge rad="112500"/>
          </a:effectLst>
        </p:spPr>
      </p:pic>
      <p:pic>
        <p:nvPicPr>
          <p:cNvPr id="6" name="Рисунок 5" descr="cb21398522-dlya-doma-interera-podushki-dekorativnye-n4643.jpg"/>
          <p:cNvPicPr>
            <a:picLocks noChangeAspect="1"/>
          </p:cNvPicPr>
          <p:nvPr/>
        </p:nvPicPr>
        <p:blipFill>
          <a:blip r:embed="rId4" cstate="print"/>
          <a:stretch>
            <a:fillRect/>
          </a:stretch>
        </p:blipFill>
        <p:spPr>
          <a:xfrm>
            <a:off x="2123728" y="4221088"/>
            <a:ext cx="4499819" cy="2512399"/>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Сумочки, чехлы, кармашки</a:t>
            </a:r>
            <a:endParaRPr lang="ru-RU" dirty="0"/>
          </a:p>
        </p:txBody>
      </p:sp>
      <p:pic>
        <p:nvPicPr>
          <p:cNvPr id="3" name="Рисунок 2" descr="42.jpg"/>
          <p:cNvPicPr>
            <a:picLocks noChangeAspect="1"/>
          </p:cNvPicPr>
          <p:nvPr/>
        </p:nvPicPr>
        <p:blipFill>
          <a:blip r:embed="rId2" cstate="print"/>
          <a:stretch>
            <a:fillRect/>
          </a:stretch>
        </p:blipFill>
        <p:spPr>
          <a:xfrm>
            <a:off x="251520" y="1196752"/>
            <a:ext cx="2237234" cy="2237234"/>
          </a:xfrm>
          <a:prstGeom prst="rect">
            <a:avLst/>
          </a:prstGeom>
          <a:ln>
            <a:noFill/>
          </a:ln>
          <a:effectLst>
            <a:softEdge rad="112500"/>
          </a:effectLst>
        </p:spPr>
      </p:pic>
      <p:pic>
        <p:nvPicPr>
          <p:cNvPr id="4" name="Рисунок 3" descr="478_large.jpg"/>
          <p:cNvPicPr>
            <a:picLocks noChangeAspect="1"/>
          </p:cNvPicPr>
          <p:nvPr/>
        </p:nvPicPr>
        <p:blipFill>
          <a:blip r:embed="rId3" cstate="print"/>
          <a:stretch>
            <a:fillRect/>
          </a:stretch>
        </p:blipFill>
        <p:spPr>
          <a:xfrm>
            <a:off x="2555776" y="1268760"/>
            <a:ext cx="2963821" cy="2222866"/>
          </a:xfrm>
          <a:prstGeom prst="rect">
            <a:avLst/>
          </a:prstGeom>
          <a:ln>
            <a:noFill/>
          </a:ln>
          <a:effectLst>
            <a:softEdge rad="112500"/>
          </a:effectLst>
        </p:spPr>
      </p:pic>
      <p:pic>
        <p:nvPicPr>
          <p:cNvPr id="5" name="Рисунок 4" descr="475_large.jpg"/>
          <p:cNvPicPr>
            <a:picLocks noChangeAspect="1"/>
          </p:cNvPicPr>
          <p:nvPr/>
        </p:nvPicPr>
        <p:blipFill>
          <a:blip r:embed="rId4" cstate="print"/>
          <a:stretch>
            <a:fillRect/>
          </a:stretch>
        </p:blipFill>
        <p:spPr>
          <a:xfrm>
            <a:off x="5580112" y="1196752"/>
            <a:ext cx="3275855" cy="2456891"/>
          </a:xfrm>
          <a:prstGeom prst="rect">
            <a:avLst/>
          </a:prstGeom>
          <a:ln>
            <a:noFill/>
          </a:ln>
          <a:effectLst>
            <a:softEdge rad="112500"/>
          </a:effectLst>
        </p:spPr>
      </p:pic>
      <p:pic>
        <p:nvPicPr>
          <p:cNvPr id="6" name="Рисунок 5" descr="3ca309a23f52t.jpg"/>
          <p:cNvPicPr>
            <a:picLocks noChangeAspect="1"/>
          </p:cNvPicPr>
          <p:nvPr/>
        </p:nvPicPr>
        <p:blipFill>
          <a:blip r:embed="rId5" cstate="print"/>
          <a:stretch>
            <a:fillRect/>
          </a:stretch>
        </p:blipFill>
        <p:spPr>
          <a:xfrm>
            <a:off x="179512" y="3284984"/>
            <a:ext cx="2693161" cy="3573016"/>
          </a:xfrm>
          <a:prstGeom prst="rect">
            <a:avLst/>
          </a:prstGeom>
          <a:ln>
            <a:noFill/>
          </a:ln>
          <a:effectLst>
            <a:softEdge rad="112500"/>
          </a:effectLst>
        </p:spPr>
      </p:pic>
      <p:pic>
        <p:nvPicPr>
          <p:cNvPr id="7" name="Рисунок 6" descr="148747-f66bf-40865033-m750x740-u21f94.jpg"/>
          <p:cNvPicPr>
            <a:picLocks noChangeAspect="1"/>
          </p:cNvPicPr>
          <p:nvPr/>
        </p:nvPicPr>
        <p:blipFill>
          <a:blip r:embed="rId6" cstate="print"/>
          <a:stretch>
            <a:fillRect/>
          </a:stretch>
        </p:blipFill>
        <p:spPr>
          <a:xfrm>
            <a:off x="2699792" y="3356992"/>
            <a:ext cx="2128991" cy="3501008"/>
          </a:xfrm>
          <a:prstGeom prst="rect">
            <a:avLst/>
          </a:prstGeom>
          <a:ln>
            <a:noFill/>
          </a:ln>
          <a:effectLst>
            <a:softEdge rad="112500"/>
          </a:effectLst>
        </p:spPr>
      </p:pic>
      <p:pic>
        <p:nvPicPr>
          <p:cNvPr id="8" name="Рисунок 7" descr="75314228_large_21.jpg"/>
          <p:cNvPicPr>
            <a:picLocks noChangeAspect="1"/>
          </p:cNvPicPr>
          <p:nvPr/>
        </p:nvPicPr>
        <p:blipFill>
          <a:blip r:embed="rId7" cstate="print"/>
          <a:stretch>
            <a:fillRect/>
          </a:stretch>
        </p:blipFill>
        <p:spPr>
          <a:xfrm>
            <a:off x="4810378" y="3645024"/>
            <a:ext cx="4333622" cy="2952328"/>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Инструкционная карта №1</a:t>
            </a:r>
            <a:r>
              <a:rPr lang="ru-RU" dirty="0" smtClean="0"/>
              <a:t/>
            </a:r>
            <a:br>
              <a:rPr lang="ru-RU" dirty="0" smtClean="0"/>
            </a:br>
            <a:r>
              <a:rPr lang="ru-RU" dirty="0" smtClean="0"/>
              <a:t/>
            </a:r>
            <a:br>
              <a:rPr lang="ru-RU" dirty="0" smtClean="0"/>
            </a:br>
            <a:r>
              <a:rPr lang="ru-RU" sz="2000" b="1" i="1" u="sng" dirty="0" smtClean="0"/>
              <a:t>Инструменты, материалы и оборудование:</a:t>
            </a:r>
            <a:r>
              <a:rPr lang="ru-RU" sz="2000" b="1" i="1" dirty="0" smtClean="0"/>
              <a:t> линейка, ножницы, булавки, портновский мел, карандаш, шаблоны прихваток в форме круга, квадрата, овала, ткани различных цветов, нитки швейные, швейная машина, гладильная доска, утюг. </a:t>
            </a:r>
            <a:r>
              <a:rPr lang="ru-RU" sz="2000" dirty="0" smtClean="0"/>
              <a:t/>
            </a:r>
            <a:br>
              <a:rPr lang="ru-RU" sz="2000" dirty="0" smtClean="0"/>
            </a:br>
            <a:r>
              <a:rPr lang="ru-RU" sz="2000" b="1" i="1" dirty="0" smtClean="0"/>
              <a:t>1. Изготовить из хлопчатобумажной ткани основу прихватки.</a:t>
            </a:r>
            <a:r>
              <a:rPr lang="ru-RU" sz="2000" dirty="0" smtClean="0"/>
              <a:t/>
            </a:r>
            <a:br>
              <a:rPr lang="ru-RU" sz="2000" dirty="0" smtClean="0"/>
            </a:br>
            <a:r>
              <a:rPr lang="ru-RU" sz="2000" b="1" i="1" dirty="0" smtClean="0"/>
              <a:t>2. В центре основы булавкой приколоть центральный лоскуток – «зрачок», или «глаз» - отличающийся от остальных более насыщенным цветом.</a:t>
            </a:r>
            <a:r>
              <a:rPr lang="ru-RU" sz="2000" dirty="0" smtClean="0"/>
              <a:t/>
            </a:r>
            <a:br>
              <a:rPr lang="ru-RU" sz="2000" dirty="0" smtClean="0"/>
            </a:br>
            <a:r>
              <a:rPr lang="ru-RU" sz="2000" b="1" i="1" dirty="0" smtClean="0"/>
              <a:t>3.Второй лоскуток пришить лицевой стороной внутрь таким образом, чтоб машинная строчка притачала его к первому лоскутку, после чего отутюжить пришитый лоскуток на лицевую сторону.</a:t>
            </a:r>
            <a:r>
              <a:rPr lang="ru-RU" sz="2000" dirty="0" smtClean="0"/>
              <a:t/>
            </a:r>
            <a:br>
              <a:rPr lang="ru-RU" sz="2000" dirty="0" smtClean="0"/>
            </a:br>
            <a:r>
              <a:rPr lang="ru-RU" sz="2000" b="1" i="1" dirty="0" smtClean="0"/>
              <a:t>4.Следующий лоскуток нужно притачать лицевой стороной внутрь так, чтоб он накладывался на два предыдущих лоскутка. Таким образом, двигаясь по часовой стрелке, вся основа заполняется лоскутками. После стачивания каждый шов разутюживать.</a:t>
            </a:r>
            <a:r>
              <a:rPr lang="ru-RU" sz="2000" dirty="0" smtClean="0"/>
              <a:t/>
            </a:r>
            <a:br>
              <a:rPr lang="ru-RU" sz="2000" dirty="0" smtClean="0"/>
            </a:br>
            <a:r>
              <a:rPr lang="ru-RU" sz="2000" b="1" i="1" dirty="0" smtClean="0"/>
              <a:t>5. Разутюжить полученный блок.</a:t>
            </a:r>
            <a:r>
              <a:rPr lang="ru-RU" sz="2000" dirty="0" smtClean="0"/>
              <a:t/>
            </a:r>
            <a:br>
              <a:rPr lang="ru-RU" sz="2000" dirty="0" smtClean="0"/>
            </a:br>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Инструкционная карта №2</a:t>
            </a:r>
            <a:br>
              <a:rPr lang="ru-RU" b="1" i="1" dirty="0" smtClean="0"/>
            </a:br>
            <a:r>
              <a:rPr lang="ru-RU" b="1" i="1" dirty="0" smtClean="0"/>
              <a:t/>
            </a:r>
            <a:br>
              <a:rPr lang="ru-RU" b="1" i="1" dirty="0" smtClean="0"/>
            </a:br>
            <a:r>
              <a:rPr lang="ru-RU" sz="2000" b="1" i="1" u="sng" dirty="0" smtClean="0"/>
              <a:t>Инструменты, материалы и оборудование:</a:t>
            </a:r>
            <a:r>
              <a:rPr lang="ru-RU" sz="2000" b="1" i="1" dirty="0" smtClean="0"/>
              <a:t> линейка, ножницы, портновский мел, шаблоны прихваток в форме круга, квадрата, овала, карандаш, ткани различных цветов, нитки швейные, швейная машина, гладильная доска, утюг </a:t>
            </a:r>
            <a:r>
              <a:rPr lang="ru-RU" sz="2000" dirty="0" smtClean="0"/>
              <a:t/>
            </a:r>
            <a:br>
              <a:rPr lang="ru-RU" sz="2000" dirty="0" smtClean="0"/>
            </a:br>
            <a:r>
              <a:rPr lang="ru-RU" sz="2000" b="1" i="1" dirty="0" smtClean="0"/>
              <a:t>1. Изготовить из хлопчатобумажной ткани основу прихватки, а также, пользуясь линейкой, полоски из ткани.</a:t>
            </a:r>
            <a:r>
              <a:rPr lang="ru-RU" sz="2000" dirty="0" smtClean="0"/>
              <a:t/>
            </a:r>
            <a:br>
              <a:rPr lang="ru-RU" sz="2000" dirty="0" smtClean="0"/>
            </a:br>
            <a:r>
              <a:rPr lang="ru-RU" sz="2000" b="1" i="1" dirty="0" smtClean="0"/>
              <a:t>3. Выбрать разновидность техники «полоска». Первый  элемент приколоть к основе булавками. К нему притачать лицевой стороной внутрь последующие элементы (полоски). Швы после притачивания разутюживать.</a:t>
            </a:r>
            <a:r>
              <a:rPr lang="ru-RU" dirty="0" smtClean="0"/>
              <a:t/>
            </a:r>
            <a:br>
              <a:rPr lang="ru-RU" dirty="0" smtClean="0"/>
            </a:b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Оценочная карточка.</a:t>
            </a:r>
            <a:br>
              <a:rPr lang="ru-RU" b="1" dirty="0" smtClean="0"/>
            </a:br>
            <a:endParaRPr lang="ru-RU" b="1" dirty="0"/>
          </a:p>
        </p:txBody>
      </p:sp>
      <p:graphicFrame>
        <p:nvGraphicFramePr>
          <p:cNvPr id="5" name="Таблица 4"/>
          <p:cNvGraphicFramePr>
            <a:graphicFrameLocks noGrp="1"/>
          </p:cNvGraphicFramePr>
          <p:nvPr/>
        </p:nvGraphicFramePr>
        <p:xfrm>
          <a:off x="683568" y="1412776"/>
          <a:ext cx="7920880" cy="4840310"/>
        </p:xfrm>
        <a:graphic>
          <a:graphicData uri="http://schemas.openxmlformats.org/drawingml/2006/table">
            <a:tbl>
              <a:tblPr firstRow="1" bandRow="1">
                <a:tableStyleId>{5C22544A-7EE6-4342-B048-85BDC9FD1C3A}</a:tableStyleId>
              </a:tblPr>
              <a:tblGrid>
                <a:gridCol w="576064"/>
                <a:gridCol w="1296144"/>
                <a:gridCol w="1008112"/>
                <a:gridCol w="936104"/>
                <a:gridCol w="1080120"/>
                <a:gridCol w="1512168"/>
                <a:gridCol w="826471"/>
                <a:gridCol w="685697"/>
              </a:tblGrid>
              <a:tr h="1553402">
                <a:tc>
                  <a:txBody>
                    <a:bodyPr/>
                    <a:lstStyle/>
                    <a:p>
                      <a:pPr algn="ctr">
                        <a:lnSpc>
                          <a:spcPts val="1800"/>
                        </a:lnSpc>
                        <a:spcAft>
                          <a:spcPts val="1800"/>
                        </a:spcAft>
                      </a:pPr>
                      <a:r>
                        <a:rPr lang="ru-RU" sz="1200" dirty="0">
                          <a:solidFill>
                            <a:srgbClr val="444444"/>
                          </a:solidFill>
                          <a:latin typeface="Helvetica"/>
                          <a:ea typeface="Times New Roman"/>
                          <a:cs typeface="Times New Roman"/>
                        </a:rPr>
                        <a:t>№</a:t>
                      </a:r>
                      <a:endParaRPr lang="ru-RU" sz="1100" dirty="0">
                        <a:latin typeface="Calibri"/>
                        <a:ea typeface="Times New Roman"/>
                        <a:cs typeface="Times New Roman"/>
                      </a:endParaRPr>
                    </a:p>
                  </a:txBody>
                  <a:tcPr marL="0" marR="0" marT="0" marB="0" anchor="ctr"/>
                </a:tc>
                <a:tc>
                  <a:txBody>
                    <a:bodyPr/>
                    <a:lstStyle/>
                    <a:p>
                      <a:pPr algn="ctr">
                        <a:lnSpc>
                          <a:spcPct val="115000"/>
                        </a:lnSpc>
                        <a:spcAft>
                          <a:spcPts val="0"/>
                        </a:spcAft>
                      </a:pPr>
                      <a:r>
                        <a:rPr lang="ru-RU" sz="1000" dirty="0">
                          <a:solidFill>
                            <a:srgbClr val="444444"/>
                          </a:solidFill>
                          <a:latin typeface="Helvetica"/>
                          <a:ea typeface="Times New Roman"/>
                          <a:cs typeface="Times New Roman"/>
                        </a:rPr>
                        <a:t>Ф.И. учащихся</a:t>
                      </a:r>
                      <a:endParaRPr lang="ru-RU" sz="1100" dirty="0">
                        <a:latin typeface="Calibri"/>
                        <a:ea typeface="Times New Roman"/>
                        <a:cs typeface="Times New Roman"/>
                      </a:endParaRPr>
                    </a:p>
                  </a:txBody>
                  <a:tcPr marL="0" marR="0" marT="0" marB="0" anchor="ctr"/>
                </a:tc>
                <a:tc>
                  <a:txBody>
                    <a:bodyPr/>
                    <a:lstStyle/>
                    <a:p>
                      <a:pPr algn="ctr">
                        <a:lnSpc>
                          <a:spcPct val="115000"/>
                        </a:lnSpc>
                        <a:spcAft>
                          <a:spcPts val="0"/>
                        </a:spcAft>
                      </a:pPr>
                      <a:r>
                        <a:rPr lang="ru-RU" sz="1000">
                          <a:solidFill>
                            <a:srgbClr val="444444"/>
                          </a:solidFill>
                          <a:latin typeface="Helvetica"/>
                          <a:ea typeface="Times New Roman"/>
                          <a:cs typeface="Times New Roman"/>
                        </a:rPr>
                        <a:t>Готовность к уроку</a:t>
                      </a:r>
                      <a:endParaRPr lang="ru-RU" sz="1100">
                        <a:latin typeface="Calibri"/>
                        <a:ea typeface="Times New Roman"/>
                        <a:cs typeface="Times New Roman"/>
                      </a:endParaRPr>
                    </a:p>
                  </a:txBody>
                  <a:tcPr marL="0" marR="0" marT="0" marB="0" anchor="ctr"/>
                </a:tc>
                <a:tc>
                  <a:txBody>
                    <a:bodyPr/>
                    <a:lstStyle/>
                    <a:p>
                      <a:pPr algn="ctr">
                        <a:lnSpc>
                          <a:spcPct val="115000"/>
                        </a:lnSpc>
                        <a:spcAft>
                          <a:spcPts val="0"/>
                        </a:spcAft>
                      </a:pPr>
                      <a:r>
                        <a:rPr lang="ru-RU" sz="1000">
                          <a:solidFill>
                            <a:srgbClr val="444444"/>
                          </a:solidFill>
                          <a:latin typeface="Helvetica"/>
                          <a:ea typeface="Times New Roman"/>
                          <a:cs typeface="Times New Roman"/>
                        </a:rPr>
                        <a:t>Правила техники безопасности</a:t>
                      </a:r>
                      <a:endParaRPr lang="ru-RU" sz="1100">
                        <a:latin typeface="Calibri"/>
                        <a:ea typeface="Times New Roman"/>
                        <a:cs typeface="Times New Roman"/>
                      </a:endParaRPr>
                    </a:p>
                  </a:txBody>
                  <a:tcPr marL="0" marR="0" marT="0" marB="0" anchor="ctr"/>
                </a:tc>
                <a:tc>
                  <a:txBody>
                    <a:bodyPr/>
                    <a:lstStyle/>
                    <a:p>
                      <a:pPr algn="ctr">
                        <a:lnSpc>
                          <a:spcPct val="115000"/>
                        </a:lnSpc>
                        <a:spcAft>
                          <a:spcPts val="0"/>
                        </a:spcAft>
                      </a:pPr>
                      <a:r>
                        <a:rPr lang="ru-RU" sz="1000">
                          <a:solidFill>
                            <a:srgbClr val="444444"/>
                          </a:solidFill>
                          <a:latin typeface="Helvetica"/>
                          <a:ea typeface="Times New Roman"/>
                          <a:cs typeface="Times New Roman"/>
                        </a:rPr>
                        <a:t>Культура труда</a:t>
                      </a:r>
                      <a:endParaRPr lang="ru-RU" sz="1100">
                        <a:latin typeface="Calibri"/>
                        <a:ea typeface="Times New Roman"/>
                        <a:cs typeface="Times New Roman"/>
                      </a:endParaRPr>
                    </a:p>
                  </a:txBody>
                  <a:tcPr marL="0" marR="0" marT="0" marB="0" anchor="ctr"/>
                </a:tc>
                <a:tc>
                  <a:txBody>
                    <a:bodyPr/>
                    <a:lstStyle/>
                    <a:p>
                      <a:pPr algn="ctr">
                        <a:lnSpc>
                          <a:spcPct val="115000"/>
                        </a:lnSpc>
                        <a:spcAft>
                          <a:spcPts val="0"/>
                        </a:spcAft>
                      </a:pPr>
                      <a:r>
                        <a:rPr lang="ru-RU" sz="1000">
                          <a:solidFill>
                            <a:srgbClr val="444444"/>
                          </a:solidFill>
                          <a:latin typeface="Helvetica"/>
                          <a:ea typeface="Times New Roman"/>
                          <a:cs typeface="Times New Roman"/>
                        </a:rPr>
                        <a:t>Практическая самостоятельная работа</a:t>
                      </a:r>
                      <a:endParaRPr lang="ru-RU" sz="1100">
                        <a:latin typeface="Calibri"/>
                        <a:ea typeface="Times New Roman"/>
                        <a:cs typeface="Times New Roman"/>
                      </a:endParaRPr>
                    </a:p>
                  </a:txBody>
                  <a:tcPr marL="0" marR="0" marT="0" marB="0" anchor="ctr"/>
                </a:tc>
                <a:tc>
                  <a:txBody>
                    <a:bodyPr/>
                    <a:lstStyle/>
                    <a:p>
                      <a:pPr algn="ctr">
                        <a:lnSpc>
                          <a:spcPct val="115000"/>
                        </a:lnSpc>
                        <a:spcAft>
                          <a:spcPts val="0"/>
                        </a:spcAft>
                      </a:pPr>
                      <a:r>
                        <a:rPr lang="ru-RU" sz="1000">
                          <a:solidFill>
                            <a:srgbClr val="444444"/>
                          </a:solidFill>
                          <a:latin typeface="Helvetica"/>
                          <a:ea typeface="Times New Roman"/>
                          <a:cs typeface="Times New Roman"/>
                        </a:rPr>
                        <a:t>Кол-во баллов</a:t>
                      </a:r>
                      <a:endParaRPr lang="ru-RU" sz="1100">
                        <a:latin typeface="Calibri"/>
                        <a:ea typeface="Times New Roman"/>
                        <a:cs typeface="Times New Roman"/>
                      </a:endParaRPr>
                    </a:p>
                  </a:txBody>
                  <a:tcPr marL="0" marR="0" marT="0" marB="0" anchor="ctr"/>
                </a:tc>
                <a:tc>
                  <a:txBody>
                    <a:bodyPr/>
                    <a:lstStyle/>
                    <a:p>
                      <a:pPr algn="ctr">
                        <a:lnSpc>
                          <a:spcPct val="115000"/>
                        </a:lnSpc>
                        <a:spcAft>
                          <a:spcPts val="0"/>
                        </a:spcAft>
                      </a:pPr>
                      <a:r>
                        <a:rPr lang="ru-RU" sz="1000">
                          <a:solidFill>
                            <a:srgbClr val="444444"/>
                          </a:solidFill>
                          <a:latin typeface="Helvetica"/>
                          <a:ea typeface="Times New Roman"/>
                          <a:cs typeface="Times New Roman"/>
                        </a:rPr>
                        <a:t>Оценка</a:t>
                      </a:r>
                      <a:endParaRPr lang="ru-RU" sz="1100">
                        <a:latin typeface="Calibri"/>
                        <a:ea typeface="Times New Roman"/>
                        <a:cs typeface="Times New Roman"/>
                      </a:endParaRPr>
                    </a:p>
                  </a:txBody>
                  <a:tcPr marL="0" marR="0" marT="0" marB="0" anchor="ctr"/>
                </a:tc>
              </a:tr>
              <a:tr h="821727">
                <a:tc>
                  <a:txBody>
                    <a:bodyPr/>
                    <a:lstStyle/>
                    <a:p>
                      <a:pPr algn="ctr">
                        <a:lnSpc>
                          <a:spcPts val="1800"/>
                        </a:lnSpc>
                        <a:spcAft>
                          <a:spcPts val="1800"/>
                        </a:spcAft>
                      </a:pPr>
                      <a:r>
                        <a:rPr lang="ru-RU" sz="1200">
                          <a:solidFill>
                            <a:srgbClr val="444444"/>
                          </a:solidFill>
                          <a:latin typeface="Helvetica"/>
                          <a:ea typeface="Times New Roman"/>
                          <a:cs typeface="Times New Roman"/>
                        </a:rPr>
                        <a:t>1</a:t>
                      </a:r>
                      <a:endParaRPr lang="ru-RU" sz="1100">
                        <a:latin typeface="Calibri"/>
                        <a:ea typeface="Times New Roman"/>
                        <a:cs typeface="Times New Roman"/>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r>
              <a:tr h="821727">
                <a:tc>
                  <a:txBody>
                    <a:bodyPr/>
                    <a:lstStyle/>
                    <a:p>
                      <a:pPr algn="ctr">
                        <a:lnSpc>
                          <a:spcPts val="1800"/>
                        </a:lnSpc>
                        <a:spcAft>
                          <a:spcPts val="1800"/>
                        </a:spcAft>
                      </a:pPr>
                      <a:r>
                        <a:rPr lang="ru-RU" sz="1200">
                          <a:solidFill>
                            <a:srgbClr val="444444"/>
                          </a:solidFill>
                          <a:latin typeface="Helvetica"/>
                          <a:ea typeface="Times New Roman"/>
                          <a:cs typeface="Times New Roman"/>
                        </a:rPr>
                        <a:t>2</a:t>
                      </a:r>
                      <a:endParaRPr lang="ru-RU" sz="1100">
                        <a:latin typeface="Calibri"/>
                        <a:ea typeface="Times New Roman"/>
                        <a:cs typeface="Times New Roman"/>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r>
              <a:tr h="821727">
                <a:tc>
                  <a:txBody>
                    <a:bodyPr/>
                    <a:lstStyle/>
                    <a:p>
                      <a:pPr algn="ctr">
                        <a:lnSpc>
                          <a:spcPts val="1800"/>
                        </a:lnSpc>
                        <a:spcAft>
                          <a:spcPts val="1800"/>
                        </a:spcAft>
                      </a:pPr>
                      <a:r>
                        <a:rPr lang="ru-RU" sz="1200">
                          <a:solidFill>
                            <a:srgbClr val="444444"/>
                          </a:solidFill>
                          <a:latin typeface="Helvetica"/>
                          <a:ea typeface="Times New Roman"/>
                          <a:cs typeface="Times New Roman"/>
                        </a:rPr>
                        <a:t>3</a:t>
                      </a:r>
                      <a:endParaRPr lang="ru-RU" sz="1100">
                        <a:latin typeface="Calibri"/>
                        <a:ea typeface="Times New Roman"/>
                        <a:cs typeface="Times New Roman"/>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r>
              <a:tr h="821727">
                <a:tc>
                  <a:txBody>
                    <a:bodyPr/>
                    <a:lstStyle/>
                    <a:p>
                      <a:pPr algn="ctr">
                        <a:lnSpc>
                          <a:spcPts val="1800"/>
                        </a:lnSpc>
                        <a:spcAft>
                          <a:spcPts val="1800"/>
                        </a:spcAft>
                      </a:pPr>
                      <a:r>
                        <a:rPr lang="ru-RU" sz="1200">
                          <a:solidFill>
                            <a:srgbClr val="444444"/>
                          </a:solidFill>
                          <a:latin typeface="Helvetica"/>
                          <a:ea typeface="Times New Roman"/>
                          <a:cs typeface="Times New Roman"/>
                        </a:rPr>
                        <a:t>4</a:t>
                      </a:r>
                      <a:endParaRPr lang="ru-RU" sz="1100">
                        <a:latin typeface="Calibri"/>
                        <a:ea typeface="Times New Roman"/>
                        <a:cs typeface="Times New Roman"/>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a:latin typeface="Calibri"/>
                      </a:endParaRPr>
                    </a:p>
                  </a:txBody>
                  <a:tcPr marL="0" marR="0" marT="0" marB="0" anchor="ctr"/>
                </a:tc>
                <a:tc>
                  <a:txBody>
                    <a:bodyPr/>
                    <a:lstStyle/>
                    <a:p>
                      <a:pPr algn="ctr">
                        <a:lnSpc>
                          <a:spcPct val="115000"/>
                        </a:lnSpc>
                      </a:pPr>
                      <a:endParaRPr lang="ru-RU" sz="1100" dirty="0">
                        <a:latin typeface="Calibri"/>
                      </a:endParaRPr>
                    </a:p>
                  </a:txBody>
                  <a:tcPr marL="0" marR="0" marT="0" marB="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Самым популярным лоскутным изделием было одеяло.</a:t>
            </a:r>
            <a:endParaRPr lang="ru-RU" dirty="0"/>
          </a:p>
        </p:txBody>
      </p:sp>
      <p:sp>
        <p:nvSpPr>
          <p:cNvPr id="3" name="Текст 2"/>
          <p:cNvSpPr>
            <a:spLocks noGrp="1"/>
          </p:cNvSpPr>
          <p:nvPr>
            <p:ph type="body" idx="2"/>
          </p:nvPr>
        </p:nvSpPr>
        <p:spPr/>
        <p:txBody>
          <a:bodyPr>
            <a:normAutofit/>
          </a:bodyPr>
          <a:lstStyle/>
          <a:p>
            <a:pPr algn="just"/>
            <a:r>
              <a:rPr lang="ru-RU" sz="1600" dirty="0" smtClean="0"/>
              <a:t>Лоскутное шитьё возникло тогда, когда появились ткани фабричного производства – во второй половине </a:t>
            </a:r>
            <a:r>
              <a:rPr lang="en-US" sz="1600" dirty="0" smtClean="0"/>
              <a:t>XVIII</a:t>
            </a:r>
            <a:r>
              <a:rPr lang="ru-RU" sz="1600" dirty="0" smtClean="0"/>
              <a:t> века. Зародилось и развивалось оно в крестьянской среде. </a:t>
            </a:r>
          </a:p>
          <a:p>
            <a:pPr algn="just"/>
            <a:endParaRPr lang="ru-RU" sz="1600" dirty="0" smtClean="0"/>
          </a:p>
          <a:p>
            <a:pPr algn="just"/>
            <a:r>
              <a:rPr lang="ru-RU" sz="1600" dirty="0" smtClean="0"/>
              <a:t>В 70-е годы XX века, когда в моду вошёл фольклорный стиль, вновь возник интерес к лоскутному шитью.</a:t>
            </a:r>
            <a:endParaRPr lang="ru-RU" sz="1600" dirty="0"/>
          </a:p>
        </p:txBody>
      </p:sp>
      <p:pic>
        <p:nvPicPr>
          <p:cNvPr id="5" name="Содержимое 4" descr="0_orig.jpg"/>
          <p:cNvPicPr>
            <a:picLocks noGrp="1" noChangeAspect="1"/>
          </p:cNvPicPr>
          <p:nvPr>
            <p:ph sz="half" idx="1"/>
          </p:nvPr>
        </p:nvPicPr>
        <p:blipFill>
          <a:blip r:embed="rId2" cstate="print"/>
          <a:stretch>
            <a:fillRect/>
          </a:stretch>
        </p:blipFill>
        <p:spPr>
          <a:xfrm>
            <a:off x="3575050" y="1007269"/>
            <a:ext cx="5340350" cy="400526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Лоскутное одеяло раньше было почти в каждой семье</a:t>
            </a:r>
            <a:endParaRPr lang="ru-RU" dirty="0"/>
          </a:p>
        </p:txBody>
      </p:sp>
      <p:sp>
        <p:nvSpPr>
          <p:cNvPr id="3" name="Текст 2"/>
          <p:cNvSpPr>
            <a:spLocks noGrp="1"/>
          </p:cNvSpPr>
          <p:nvPr>
            <p:ph type="body" idx="2"/>
          </p:nvPr>
        </p:nvSpPr>
        <p:spPr/>
        <p:txBody>
          <a:bodyPr>
            <a:normAutofit/>
          </a:bodyPr>
          <a:lstStyle/>
          <a:p>
            <a:r>
              <a:rPr lang="ru-RU" sz="1600" dirty="0" smtClean="0"/>
              <a:t>Лоскутное одеяло шили в приданое невесте. </a:t>
            </a:r>
          </a:p>
          <a:p>
            <a:r>
              <a:rPr lang="ru-RU" sz="1600" dirty="0" smtClean="0"/>
              <a:t>Существовала традиция шитья детского лоскутного одеяльца. </a:t>
            </a:r>
          </a:p>
          <a:p>
            <a:r>
              <a:rPr lang="ru-RU" sz="1600" dirty="0" smtClean="0"/>
              <a:t>В Америке до сих пор сохранилась традиция, когда мать шьёт ребёнку лоскутное одеяло на окончание школы – из его детских вещей; ребёнок будет учиться дальше, обычно вдали от дома, и взятое из дома одеяло будет напоминать ему о нём. </a:t>
            </a:r>
          </a:p>
          <a:p>
            <a:endParaRPr lang="ru-RU" sz="1600" dirty="0"/>
          </a:p>
        </p:txBody>
      </p:sp>
      <p:pic>
        <p:nvPicPr>
          <p:cNvPr id="5" name="Содержимое 4" descr="loskutnoe-shite-dlya-detej.jpg"/>
          <p:cNvPicPr>
            <a:picLocks noGrp="1" noChangeAspect="1"/>
          </p:cNvPicPr>
          <p:nvPr>
            <p:ph sz="half" idx="1"/>
          </p:nvPr>
        </p:nvPicPr>
        <p:blipFill>
          <a:blip r:embed="rId2" cstate="print"/>
          <a:stretch>
            <a:fillRect/>
          </a:stretch>
        </p:blipFill>
        <p:spPr>
          <a:xfrm>
            <a:off x="3911600" y="676275"/>
            <a:ext cx="4667250" cy="46672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традиция лоскутного шитья продолжает жить и в наши дни</a:t>
            </a:r>
            <a:endParaRPr lang="ru-RU" dirty="0"/>
          </a:p>
        </p:txBody>
      </p:sp>
      <p:pic>
        <p:nvPicPr>
          <p:cNvPr id="3" name="Рисунок 2" descr="7bd17e86a768.jpg"/>
          <p:cNvPicPr>
            <a:picLocks noChangeAspect="1"/>
          </p:cNvPicPr>
          <p:nvPr/>
        </p:nvPicPr>
        <p:blipFill>
          <a:blip r:embed="rId2" cstate="print"/>
          <a:stretch>
            <a:fillRect/>
          </a:stretch>
        </p:blipFill>
        <p:spPr>
          <a:xfrm>
            <a:off x="107504" y="1340768"/>
            <a:ext cx="2380654" cy="3140967"/>
          </a:xfrm>
          <a:prstGeom prst="rect">
            <a:avLst/>
          </a:prstGeom>
        </p:spPr>
      </p:pic>
      <p:pic>
        <p:nvPicPr>
          <p:cNvPr id="4" name="Рисунок 3" descr="42.jpg"/>
          <p:cNvPicPr>
            <a:picLocks noChangeAspect="1"/>
          </p:cNvPicPr>
          <p:nvPr/>
        </p:nvPicPr>
        <p:blipFill>
          <a:blip r:embed="rId3" cstate="print"/>
          <a:stretch>
            <a:fillRect/>
          </a:stretch>
        </p:blipFill>
        <p:spPr>
          <a:xfrm>
            <a:off x="107504" y="4077072"/>
            <a:ext cx="2636912" cy="2636912"/>
          </a:xfrm>
          <a:prstGeom prst="rect">
            <a:avLst/>
          </a:prstGeom>
        </p:spPr>
      </p:pic>
      <p:pic>
        <p:nvPicPr>
          <p:cNvPr id="6" name="Рисунок 5" descr="c924e0a7da82.jpg"/>
          <p:cNvPicPr>
            <a:picLocks noChangeAspect="1"/>
          </p:cNvPicPr>
          <p:nvPr/>
        </p:nvPicPr>
        <p:blipFill>
          <a:blip r:embed="rId4" cstate="print"/>
          <a:stretch>
            <a:fillRect/>
          </a:stretch>
        </p:blipFill>
        <p:spPr>
          <a:xfrm>
            <a:off x="5580112" y="1052736"/>
            <a:ext cx="3401541" cy="3696072"/>
          </a:xfrm>
          <a:prstGeom prst="rect">
            <a:avLst/>
          </a:prstGeom>
        </p:spPr>
      </p:pic>
      <p:pic>
        <p:nvPicPr>
          <p:cNvPr id="7" name="Рисунок 6" descr="f_derevenka_mojaeva_irina_1302797589.jpg"/>
          <p:cNvPicPr>
            <a:picLocks noChangeAspect="1"/>
          </p:cNvPicPr>
          <p:nvPr/>
        </p:nvPicPr>
        <p:blipFill>
          <a:blip r:embed="rId5" cstate="print"/>
          <a:stretch>
            <a:fillRect/>
          </a:stretch>
        </p:blipFill>
        <p:spPr>
          <a:xfrm>
            <a:off x="2483768" y="1340768"/>
            <a:ext cx="3089804" cy="3076730"/>
          </a:xfrm>
          <a:prstGeom prst="rect">
            <a:avLst/>
          </a:prstGeom>
        </p:spPr>
      </p:pic>
      <p:pic>
        <p:nvPicPr>
          <p:cNvPr id="8" name="Рисунок 7" descr="478_large.jpg"/>
          <p:cNvPicPr>
            <a:picLocks noChangeAspect="1"/>
          </p:cNvPicPr>
          <p:nvPr/>
        </p:nvPicPr>
        <p:blipFill>
          <a:blip r:embed="rId6" cstate="print"/>
          <a:stretch>
            <a:fillRect/>
          </a:stretch>
        </p:blipFill>
        <p:spPr>
          <a:xfrm>
            <a:off x="2699792" y="4437112"/>
            <a:ext cx="3035829" cy="2276872"/>
          </a:xfrm>
          <a:prstGeom prst="rect">
            <a:avLst/>
          </a:prstGeom>
        </p:spPr>
      </p:pic>
      <p:pic>
        <p:nvPicPr>
          <p:cNvPr id="10" name="Рисунок 9" descr="2368775_8ba1b402.jpg"/>
          <p:cNvPicPr>
            <a:picLocks noChangeAspect="1"/>
          </p:cNvPicPr>
          <p:nvPr/>
        </p:nvPicPr>
        <p:blipFill>
          <a:blip r:embed="rId7" cstate="print"/>
          <a:stretch>
            <a:fillRect/>
          </a:stretch>
        </p:blipFill>
        <p:spPr>
          <a:xfrm>
            <a:off x="5724128" y="4346510"/>
            <a:ext cx="3275856" cy="25114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Подготовка материала к работе</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1. Определение прочности окраски (уголок ткани проутюживают через мокрую ткань). Если на ней останется след, значит, краски линяют. Такой материал использовать можно после стирки. При необходимости можно закрепить краску, используя уксус.</a:t>
            </a:r>
            <a:endParaRPr lang="ru-RU" dirty="0" smtClean="0"/>
          </a:p>
          <a:p>
            <a:r>
              <a:rPr lang="ru-RU" b="1" dirty="0" smtClean="0"/>
              <a:t>2. Декатировка – это увлажнение ткани перед раскроем для усадки. Под действием горячей воды и пара все ткани, имеющие натуральные волокна, дают разную усадку. Лоскутные вещи состоят из многих различных тканей, и эта деформация может испортить всю работу.</a:t>
            </a:r>
            <a:endParaRPr lang="ru-RU" dirty="0" smtClean="0"/>
          </a:p>
          <a:p>
            <a:r>
              <a:rPr lang="ru-RU" b="1" dirty="0" smtClean="0"/>
              <a:t>3. Подбор тканей по цвету, фактуре и рисунку.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229200"/>
            <a:ext cx="8458200" cy="936104"/>
          </a:xfrm>
        </p:spPr>
        <p:txBody>
          <a:bodyPr>
            <a:normAutofit/>
          </a:bodyPr>
          <a:lstStyle/>
          <a:p>
            <a:pPr algn="ctr"/>
            <a:r>
              <a:rPr lang="ru-RU" sz="2400" dirty="0" smtClean="0"/>
              <a:t>Цветовой круг</a:t>
            </a:r>
            <a:endParaRPr lang="ru-RU" sz="2400" dirty="0"/>
          </a:p>
        </p:txBody>
      </p:sp>
      <p:sp>
        <p:nvSpPr>
          <p:cNvPr id="3" name="Текст 2"/>
          <p:cNvSpPr>
            <a:spLocks noGrp="1"/>
          </p:cNvSpPr>
          <p:nvPr>
            <p:ph type="body" idx="2"/>
          </p:nvPr>
        </p:nvSpPr>
        <p:spPr>
          <a:xfrm>
            <a:off x="251520" y="609600"/>
            <a:ext cx="3213993" cy="4835624"/>
          </a:xfrm>
        </p:spPr>
        <p:txBody>
          <a:bodyPr>
            <a:normAutofit fontScale="85000" lnSpcReduction="20000"/>
          </a:bodyPr>
          <a:lstStyle/>
          <a:p>
            <a:pPr algn="just"/>
            <a:r>
              <a:rPr lang="ru-RU" sz="1800" b="1" dirty="0" smtClean="0"/>
              <a:t>Цвета условно распределили на две группы: “тёплые” - красный, оранжевый, жёлтый – напоминают о солнце и тепле. “Холодные” - зелёный, голубой, синий и фиолетовый – напоминают о холоде. Существует нейтральная группа цветов – черный, белый и серый. Цвета секторов, расположенных напротив друг друга, считаются контрастными и при этом гармоничными: красный-зелёный, оранжевый - синий, жёлтый - фиолетовый. Более изысканным и сложным цветовым сочетанием принято считать цвета секторов, расположенных один от другого через сектор: красный – жёлтый – синий; зелёный – фиолетовый – оранжевый и т. д. </a:t>
            </a:r>
            <a:endParaRPr lang="ru-RU" sz="1800" dirty="0" smtClean="0"/>
          </a:p>
          <a:p>
            <a:endParaRPr lang="ru-RU" dirty="0"/>
          </a:p>
        </p:txBody>
      </p:sp>
      <p:pic>
        <p:nvPicPr>
          <p:cNvPr id="5" name="Содержимое 4" descr="gete_krug.jpg"/>
          <p:cNvPicPr>
            <a:picLocks noGrp="1" noChangeAspect="1"/>
          </p:cNvPicPr>
          <p:nvPr>
            <p:ph sz="half" idx="1"/>
          </p:nvPr>
        </p:nvPicPr>
        <p:blipFill>
          <a:blip r:embed="rId2" cstate="print"/>
          <a:stretch>
            <a:fillRect/>
          </a:stretch>
        </p:blipFill>
        <p:spPr>
          <a:xfrm>
            <a:off x="3601504" y="476672"/>
            <a:ext cx="5446406" cy="364909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t>Разновидности техник лоскутного шитья</a:t>
            </a:r>
            <a:endParaRPr lang="ru-RU" sz="2800" dirty="0"/>
          </a:p>
        </p:txBody>
      </p:sp>
      <p:sp>
        <p:nvSpPr>
          <p:cNvPr id="3" name="Содержимое 2"/>
          <p:cNvSpPr>
            <a:spLocks noGrp="1"/>
          </p:cNvSpPr>
          <p:nvPr>
            <p:ph sz="half" idx="1"/>
          </p:nvPr>
        </p:nvSpPr>
        <p:spPr/>
        <p:txBody>
          <a:bodyPr/>
          <a:lstStyle/>
          <a:p>
            <a:r>
              <a:rPr lang="ru-RU" sz="2400" dirty="0" smtClean="0"/>
              <a:t>Свободная техника              («спираль», «карусель», «</a:t>
            </a:r>
            <a:r>
              <a:rPr lang="ru-RU" sz="2400" dirty="0" err="1" smtClean="0"/>
              <a:t>крейзи</a:t>
            </a:r>
            <a:r>
              <a:rPr lang="ru-RU" sz="2400" dirty="0" smtClean="0"/>
              <a:t>», «роза»)</a:t>
            </a:r>
          </a:p>
          <a:p>
            <a:endParaRPr lang="ru-RU" dirty="0"/>
          </a:p>
        </p:txBody>
      </p:sp>
      <p:sp>
        <p:nvSpPr>
          <p:cNvPr id="4" name="Содержимое 3"/>
          <p:cNvSpPr>
            <a:spLocks noGrp="1"/>
          </p:cNvSpPr>
          <p:nvPr>
            <p:ph sz="half" idx="2"/>
          </p:nvPr>
        </p:nvSpPr>
        <p:spPr/>
        <p:txBody>
          <a:bodyPr>
            <a:normAutofit/>
          </a:bodyPr>
          <a:lstStyle/>
          <a:p>
            <a:r>
              <a:rPr lang="ru-RU" sz="2400" dirty="0" smtClean="0"/>
              <a:t>техника «полоска»</a:t>
            </a:r>
          </a:p>
          <a:p>
            <a:r>
              <a:rPr lang="ru-RU" sz="2400" dirty="0" smtClean="0"/>
              <a:t>(«диагональ», «паркет», «колодец»,«изба»)</a:t>
            </a:r>
            <a:endParaRPr lang="ru-RU" sz="2400" dirty="0"/>
          </a:p>
        </p:txBody>
      </p:sp>
      <p:pic>
        <p:nvPicPr>
          <p:cNvPr id="8" name="Рисунок 7" descr="image013_0.jpg"/>
          <p:cNvPicPr>
            <a:picLocks noChangeAspect="1"/>
          </p:cNvPicPr>
          <p:nvPr/>
        </p:nvPicPr>
        <p:blipFill>
          <a:blip r:embed="rId2" cstate="print"/>
          <a:stretch>
            <a:fillRect/>
          </a:stretch>
        </p:blipFill>
        <p:spPr>
          <a:xfrm>
            <a:off x="197514" y="2924943"/>
            <a:ext cx="3942438" cy="3604515"/>
          </a:xfrm>
          <a:prstGeom prst="rect">
            <a:avLst/>
          </a:prstGeom>
        </p:spPr>
      </p:pic>
      <p:pic>
        <p:nvPicPr>
          <p:cNvPr id="10" name="Рисунок 9" descr="12923_1363362073_1.jpg"/>
          <p:cNvPicPr>
            <a:picLocks noChangeAspect="1"/>
          </p:cNvPicPr>
          <p:nvPr/>
        </p:nvPicPr>
        <p:blipFill>
          <a:blip r:embed="rId3" cstate="print"/>
          <a:stretch>
            <a:fillRect/>
          </a:stretch>
        </p:blipFill>
        <p:spPr>
          <a:xfrm>
            <a:off x="4139952" y="3045076"/>
            <a:ext cx="4884215" cy="3264243"/>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t>Разновидности техник лоскутного шитья</a:t>
            </a:r>
            <a:endParaRPr lang="ru-RU" sz="2800" dirty="0"/>
          </a:p>
        </p:txBody>
      </p:sp>
      <p:sp>
        <p:nvSpPr>
          <p:cNvPr id="3" name="Содержимое 2"/>
          <p:cNvSpPr>
            <a:spLocks noGrp="1"/>
          </p:cNvSpPr>
          <p:nvPr>
            <p:ph sz="half" idx="1"/>
          </p:nvPr>
        </p:nvSpPr>
        <p:spPr>
          <a:xfrm>
            <a:off x="323528" y="1196752"/>
            <a:ext cx="4172272" cy="5127848"/>
          </a:xfrm>
        </p:spPr>
        <p:txBody>
          <a:bodyPr/>
          <a:lstStyle/>
          <a:p>
            <a:r>
              <a:rPr lang="ru-RU" dirty="0" smtClean="0"/>
              <a:t>Техника «квадрат»</a:t>
            </a:r>
            <a:endParaRPr lang="ru-RU" dirty="0"/>
          </a:p>
        </p:txBody>
      </p:sp>
      <p:sp>
        <p:nvSpPr>
          <p:cNvPr id="4" name="Содержимое 3"/>
          <p:cNvSpPr>
            <a:spLocks noGrp="1"/>
          </p:cNvSpPr>
          <p:nvPr>
            <p:ph sz="half" idx="2"/>
          </p:nvPr>
        </p:nvSpPr>
        <p:spPr>
          <a:xfrm>
            <a:off x="4572000" y="1124744"/>
            <a:ext cx="4419600" cy="5199856"/>
          </a:xfrm>
        </p:spPr>
        <p:txBody>
          <a:bodyPr/>
          <a:lstStyle/>
          <a:p>
            <a:r>
              <a:rPr lang="ru-RU" dirty="0" smtClean="0"/>
              <a:t>Техника «треугольник»</a:t>
            </a:r>
            <a:endParaRPr lang="ru-RU" dirty="0"/>
          </a:p>
        </p:txBody>
      </p:sp>
      <p:pic>
        <p:nvPicPr>
          <p:cNvPr id="5" name="Рисунок 4" descr="5ef24577633a99405d43f4b1158234b7.jpg"/>
          <p:cNvPicPr>
            <a:picLocks noChangeAspect="1"/>
          </p:cNvPicPr>
          <p:nvPr/>
        </p:nvPicPr>
        <p:blipFill>
          <a:blip r:embed="rId2" cstate="print"/>
          <a:stretch>
            <a:fillRect/>
          </a:stretch>
        </p:blipFill>
        <p:spPr>
          <a:xfrm>
            <a:off x="107504" y="1628800"/>
            <a:ext cx="3148955" cy="2364803"/>
          </a:xfrm>
          <a:prstGeom prst="rect">
            <a:avLst/>
          </a:prstGeom>
        </p:spPr>
      </p:pic>
      <p:pic>
        <p:nvPicPr>
          <p:cNvPr id="6" name="Рисунок 5" descr="121105190551.jpg"/>
          <p:cNvPicPr>
            <a:picLocks noChangeAspect="1"/>
          </p:cNvPicPr>
          <p:nvPr/>
        </p:nvPicPr>
        <p:blipFill>
          <a:blip r:embed="rId3" cstate="print"/>
          <a:stretch>
            <a:fillRect/>
          </a:stretch>
        </p:blipFill>
        <p:spPr>
          <a:xfrm>
            <a:off x="2411760" y="3641211"/>
            <a:ext cx="2448273" cy="3216789"/>
          </a:xfrm>
          <a:prstGeom prst="rect">
            <a:avLst/>
          </a:prstGeom>
        </p:spPr>
      </p:pic>
      <p:pic>
        <p:nvPicPr>
          <p:cNvPr id="7" name="Рисунок 6" descr="2303691.jpg"/>
          <p:cNvPicPr>
            <a:picLocks noChangeAspect="1"/>
          </p:cNvPicPr>
          <p:nvPr/>
        </p:nvPicPr>
        <p:blipFill>
          <a:blip r:embed="rId4" cstate="print"/>
          <a:stretch>
            <a:fillRect/>
          </a:stretch>
        </p:blipFill>
        <p:spPr>
          <a:xfrm>
            <a:off x="4499992" y="1556792"/>
            <a:ext cx="3240197" cy="2628610"/>
          </a:xfrm>
          <a:prstGeom prst="rect">
            <a:avLst/>
          </a:prstGeom>
        </p:spPr>
      </p:pic>
      <p:pic>
        <p:nvPicPr>
          <p:cNvPr id="8" name="Рисунок 7" descr="bfc3115de4677f563224ff8fbf78a214713b4049.jpg"/>
          <p:cNvPicPr>
            <a:picLocks noChangeAspect="1"/>
          </p:cNvPicPr>
          <p:nvPr/>
        </p:nvPicPr>
        <p:blipFill>
          <a:blip r:embed="rId5" cstate="print"/>
          <a:stretch>
            <a:fillRect/>
          </a:stretch>
        </p:blipFill>
        <p:spPr>
          <a:xfrm>
            <a:off x="5652120" y="4077072"/>
            <a:ext cx="3303265" cy="2672544"/>
          </a:xfrm>
          <a:prstGeom prst="rect">
            <a:avLst/>
          </a:prstGeom>
        </p:spPr>
      </p:pic>
      <p:pic>
        <p:nvPicPr>
          <p:cNvPr id="9" name="Рисунок 8" descr="101497517_IMG_8616.jpg"/>
          <p:cNvPicPr>
            <a:picLocks noChangeAspect="1"/>
          </p:cNvPicPr>
          <p:nvPr/>
        </p:nvPicPr>
        <p:blipFill>
          <a:blip r:embed="rId6" cstate="print"/>
          <a:stretch>
            <a:fillRect/>
          </a:stretch>
        </p:blipFill>
        <p:spPr>
          <a:xfrm>
            <a:off x="0" y="4149080"/>
            <a:ext cx="2544511" cy="23042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Существуют и другие техники…</a:t>
            </a:r>
            <a:endParaRPr lang="ru-RU" dirty="0"/>
          </a:p>
        </p:txBody>
      </p:sp>
      <p:pic>
        <p:nvPicPr>
          <p:cNvPr id="5" name="Рисунок 4" descr="85697670_large_bookloskutnoe_shitio_57.jpg"/>
          <p:cNvPicPr>
            <a:picLocks noChangeAspect="1"/>
          </p:cNvPicPr>
          <p:nvPr/>
        </p:nvPicPr>
        <p:blipFill>
          <a:blip r:embed="rId2" cstate="print"/>
          <a:stretch>
            <a:fillRect/>
          </a:stretch>
        </p:blipFill>
        <p:spPr>
          <a:xfrm>
            <a:off x="251520" y="1196752"/>
            <a:ext cx="2254424" cy="3189965"/>
          </a:xfrm>
          <a:prstGeom prst="rect">
            <a:avLst/>
          </a:prstGeom>
          <a:ln>
            <a:noFill/>
          </a:ln>
          <a:effectLst>
            <a:softEdge rad="112500"/>
          </a:effectLst>
        </p:spPr>
      </p:pic>
      <p:pic>
        <p:nvPicPr>
          <p:cNvPr id="6" name="Рисунок 5" descr="imgB (1).jpg"/>
          <p:cNvPicPr>
            <a:picLocks noChangeAspect="1"/>
          </p:cNvPicPr>
          <p:nvPr/>
        </p:nvPicPr>
        <p:blipFill>
          <a:blip r:embed="rId3" cstate="print"/>
          <a:stretch>
            <a:fillRect/>
          </a:stretch>
        </p:blipFill>
        <p:spPr>
          <a:xfrm>
            <a:off x="5940152" y="1196752"/>
            <a:ext cx="3009209" cy="2748136"/>
          </a:xfrm>
          <a:prstGeom prst="rect">
            <a:avLst/>
          </a:prstGeom>
          <a:ln>
            <a:noFill/>
          </a:ln>
          <a:effectLst>
            <a:softEdge rad="112500"/>
          </a:effectLst>
        </p:spPr>
      </p:pic>
      <p:pic>
        <p:nvPicPr>
          <p:cNvPr id="7" name="Рисунок 6" descr="i_135.jpg"/>
          <p:cNvPicPr>
            <a:picLocks noChangeAspect="1"/>
          </p:cNvPicPr>
          <p:nvPr/>
        </p:nvPicPr>
        <p:blipFill>
          <a:blip r:embed="rId4" cstate="print"/>
          <a:stretch>
            <a:fillRect/>
          </a:stretch>
        </p:blipFill>
        <p:spPr>
          <a:xfrm>
            <a:off x="2411760" y="1340768"/>
            <a:ext cx="3663304" cy="2661527"/>
          </a:xfrm>
          <a:prstGeom prst="rect">
            <a:avLst/>
          </a:prstGeom>
          <a:ln>
            <a:noFill/>
          </a:ln>
          <a:effectLst>
            <a:softEdge rad="112500"/>
          </a:effectLst>
        </p:spPr>
      </p:pic>
      <p:pic>
        <p:nvPicPr>
          <p:cNvPr id="8" name="Рисунок 7" descr="dscn5239.jpg"/>
          <p:cNvPicPr>
            <a:picLocks noChangeAspect="1"/>
          </p:cNvPicPr>
          <p:nvPr/>
        </p:nvPicPr>
        <p:blipFill>
          <a:blip r:embed="rId5" cstate="print"/>
          <a:stretch>
            <a:fillRect/>
          </a:stretch>
        </p:blipFill>
        <p:spPr>
          <a:xfrm>
            <a:off x="2339752" y="3933056"/>
            <a:ext cx="3628628" cy="2721471"/>
          </a:xfrm>
          <a:prstGeom prst="rect">
            <a:avLst/>
          </a:prstGeom>
          <a:ln>
            <a:noFill/>
          </a:ln>
          <a:effectLst>
            <a:softEdge rad="112500"/>
          </a:effectLst>
        </p:spPr>
      </p:pic>
      <p:pic>
        <p:nvPicPr>
          <p:cNvPr id="9" name="Рисунок 8" descr="2.jpg"/>
          <p:cNvPicPr>
            <a:picLocks noChangeAspect="1"/>
          </p:cNvPicPr>
          <p:nvPr/>
        </p:nvPicPr>
        <p:blipFill>
          <a:blip r:embed="rId6" cstate="print"/>
          <a:stretch>
            <a:fillRect/>
          </a:stretch>
        </p:blipFill>
        <p:spPr>
          <a:xfrm>
            <a:off x="5580112" y="3861048"/>
            <a:ext cx="3396125" cy="2553885"/>
          </a:xfrm>
          <a:prstGeom prst="rect">
            <a:avLst/>
          </a:prstGeom>
          <a:ln>
            <a:noFill/>
          </a:ln>
          <a:effectLst>
            <a:softEdge rad="112500"/>
          </a:effectLst>
        </p:spPr>
      </p:pic>
      <p:pic>
        <p:nvPicPr>
          <p:cNvPr id="11" name="Содержимое 10" descr="74406717_large_2.jpg"/>
          <p:cNvPicPr>
            <a:picLocks noGrp="1" noChangeAspect="1"/>
          </p:cNvPicPr>
          <p:nvPr>
            <p:ph idx="1"/>
          </p:nvPr>
        </p:nvPicPr>
        <p:blipFill>
          <a:blip r:embed="rId7" cstate="print"/>
          <a:stretch>
            <a:fillRect/>
          </a:stretch>
        </p:blipFill>
        <p:spPr>
          <a:xfrm>
            <a:off x="179512" y="4365104"/>
            <a:ext cx="2884244" cy="216024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124</TotalTime>
  <Words>439</Words>
  <Application>Microsoft Office PowerPoint</Application>
  <PresentationFormat>Экран (4:3)</PresentationFormat>
  <Paragraphs>52</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Calibri</vt:lpstr>
      <vt:lpstr>Franklin Gothic Book</vt:lpstr>
      <vt:lpstr>Franklin Gothic Medium</vt:lpstr>
      <vt:lpstr>Helvetica</vt:lpstr>
      <vt:lpstr>Times New Roman</vt:lpstr>
      <vt:lpstr>Wingdings 2</vt:lpstr>
      <vt:lpstr>Трек</vt:lpstr>
      <vt:lpstr>ЛОСКУТНОГО ШИТЬЯ</vt:lpstr>
      <vt:lpstr>Самым популярным лоскутным изделием было одеяло.</vt:lpstr>
      <vt:lpstr>Лоскутное одеяло раньше было почти в каждой семье</vt:lpstr>
      <vt:lpstr>традиция лоскутного шитья продолжает жить и в наши дни</vt:lpstr>
      <vt:lpstr>Подготовка материала к работе</vt:lpstr>
      <vt:lpstr>Цветовой круг</vt:lpstr>
      <vt:lpstr>Разновидности техник лоскутного шитья</vt:lpstr>
      <vt:lpstr>Разновидности техник лоскутного шитья</vt:lpstr>
      <vt:lpstr>Существуют и другие техники…</vt:lpstr>
      <vt:lpstr>Разновидности техник лоскутного шитья</vt:lpstr>
      <vt:lpstr>Свободная техника</vt:lpstr>
      <vt:lpstr>Разновидности техники «полоска»</vt:lpstr>
      <vt:lpstr>прихватки</vt:lpstr>
      <vt:lpstr>подушечки</vt:lpstr>
      <vt:lpstr>Сумочки, чехлы, кармашки</vt:lpstr>
      <vt:lpstr>          Инструкционная карта №1  Инструменты, материалы и оборудование: линейка, ножницы, булавки, портновский мел, карандаш, шаблоны прихваток в форме круга, квадрата, овала, ткани различных цветов, нитки швейные, швейная машина, гладильная доска, утюг.  1. Изготовить из хлопчатобумажной ткани основу прихватки. 2. В центре основы булавкой приколоть центральный лоскуток – «зрачок», или «глаз» - отличающийся от остальных более насыщенным цветом. 3.Второй лоскуток пришить лицевой стороной внутрь таким образом, чтоб машинная строчка притачала его к первому лоскутку, после чего отутюжить пришитый лоскуток на лицевую сторону. 4.Следующий лоскуток нужно притачать лицевой стороной внутрь так, чтоб он накладывался на два предыдущих лоскутка. Таким образом, двигаясь по часовой стрелке, вся основа заполняется лоскутками. После стачивания каждый шов разутюживать. 5. Разутюжить полученный блок. </vt:lpstr>
      <vt:lpstr>        Инструкционная карта №2  Инструменты, материалы и оборудование: линейка, ножницы, портновский мел, шаблоны прихваток в форме круга, квадрата, овала, карандаш, ткани различных цветов, нитки швейные, швейная машина, гладильная доска, утюг  1. Изготовить из хлопчатобумажной ткани основу прихватки, а также, пользуясь линейкой, полоски из ткани. 3. Выбрать разновидность техники «полоска». Первый  элемент приколоть к основе булавками. К нему притачать лицевой стороной внутрь последующие элементы (полоски). Швы после притачивания разутюживать. </vt:lpstr>
      <vt:lpstr>Оценочная карточка.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ЛОСКУТНОГО ШИТЬЯ</dc:title>
  <dc:creator>Александр</dc:creator>
  <cp:lastModifiedBy>Ad05n</cp:lastModifiedBy>
  <cp:revision>13</cp:revision>
  <dcterms:created xsi:type="dcterms:W3CDTF">2014-10-19T19:40:22Z</dcterms:created>
  <dcterms:modified xsi:type="dcterms:W3CDTF">2019-03-29T08:26:56Z</dcterms:modified>
</cp:coreProperties>
</file>