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84" r:id="rId5"/>
    <p:sldId id="275" r:id="rId6"/>
    <p:sldId id="278" r:id="rId7"/>
    <p:sldId id="306" r:id="rId8"/>
    <p:sldId id="285" r:id="rId9"/>
    <p:sldId id="287" r:id="rId10"/>
    <p:sldId id="291" r:id="rId11"/>
    <p:sldId id="294" r:id="rId12"/>
    <p:sldId id="304" r:id="rId13"/>
    <p:sldId id="296" r:id="rId14"/>
    <p:sldId id="300" r:id="rId15"/>
    <p:sldId id="264" r:id="rId16"/>
    <p:sldId id="266" r:id="rId17"/>
    <p:sldId id="272" r:id="rId18"/>
    <p:sldId id="265" r:id="rId19"/>
    <p:sldId id="268" r:id="rId20"/>
    <p:sldId id="260" r:id="rId21"/>
    <p:sldId id="273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9E40-2FBD-415B-B288-BAE873BC62D2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FFFF-3E48-41A1-8447-8FD9C8C8D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9E40-2FBD-415B-B288-BAE873BC62D2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FFFF-3E48-41A1-8447-8FD9C8C8D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9E40-2FBD-415B-B288-BAE873BC62D2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FFFF-3E48-41A1-8447-8FD9C8C8D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9E40-2FBD-415B-B288-BAE873BC62D2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FFFF-3E48-41A1-8447-8FD9C8C8D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9E40-2FBD-415B-B288-BAE873BC62D2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FFFF-3E48-41A1-8447-8FD9C8C8D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9E40-2FBD-415B-B288-BAE873BC62D2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FFFF-3E48-41A1-8447-8FD9C8C8D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9E40-2FBD-415B-B288-BAE873BC62D2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FFFF-3E48-41A1-8447-8FD9C8C8D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9E40-2FBD-415B-B288-BAE873BC62D2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FFFF-3E48-41A1-8447-8FD9C8C8D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9E40-2FBD-415B-B288-BAE873BC62D2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FFFF-3E48-41A1-8447-8FD9C8C8D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9E40-2FBD-415B-B288-BAE873BC62D2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FFFF-3E48-41A1-8447-8FD9C8C8D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9E40-2FBD-415B-B288-BAE873BC62D2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FFFF-3E48-41A1-8447-8FD9C8C8D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A9E40-2FBD-415B-B288-BAE873BC62D2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5FFFF-3E48-41A1-8447-8FD9C8C8D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zah-nadegda.narod.ru/image013.gif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zah-nadegda.narod.ru/image013.gi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history.rsuh.ru/historycd/history/graph/pictures/portrets/arhimed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history.rsuh.ru/historycd/history/graph/pictures/portrets/arhimed.jpg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http://hranenie.ucoz.ru/_ld/296/929139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8001026" cy="6286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5"/>
            <a:ext cx="4286280" cy="591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428860" y="1500174"/>
            <a:ext cx="714380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1214422"/>
            <a:ext cx="714380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71736" y="0"/>
            <a:ext cx="571504" cy="642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1714480" y="5072074"/>
            <a:ext cx="285752" cy="1428760"/>
          </a:xfrm>
          <a:prstGeom prst="downArrow">
            <a:avLst/>
          </a:prstGeom>
          <a:solidFill>
            <a:srgbClr val="FF0000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3571868" y="4857760"/>
            <a:ext cx="285752" cy="1428760"/>
          </a:xfrm>
          <a:prstGeom prst="downArrow">
            <a:avLst/>
          </a:prstGeom>
          <a:solidFill>
            <a:srgbClr val="FF0000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3571868" y="4071942"/>
            <a:ext cx="285752" cy="714380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072066" y="928670"/>
            <a:ext cx="35719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[</a:t>
            </a:r>
            <a:r>
              <a:rPr lang="en-US" sz="4800" b="1" dirty="0" err="1" smtClean="0"/>
              <a:t>F</a:t>
            </a:r>
            <a:r>
              <a:rPr lang="en-US" sz="4800" b="1" baseline="-25000" dirty="0" err="1" smtClean="0"/>
              <a:t>a</a:t>
            </a:r>
            <a:r>
              <a:rPr lang="en-US" sz="4800" b="1" dirty="0" smtClean="0"/>
              <a:t>]</a:t>
            </a:r>
            <a:r>
              <a:rPr lang="ru-RU" sz="4800" b="1" dirty="0" smtClean="0"/>
              <a:t>=Н</a:t>
            </a:r>
          </a:p>
          <a:p>
            <a:endParaRPr lang="ru-RU" sz="2800" b="1" dirty="0" smtClean="0"/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  </a:t>
            </a:r>
            <a:r>
              <a:rPr lang="ru-RU" sz="3200" b="1" dirty="0" smtClean="0"/>
              <a:t>направлена противоположно силе тяжести 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857752" y="3929066"/>
            <a:ext cx="3429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F</a:t>
            </a:r>
            <a:r>
              <a:rPr lang="ru-RU" sz="6000" b="1" dirty="0" err="1" smtClean="0"/>
              <a:t>а=Рв-Рж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Рисунок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357313"/>
            <a:ext cx="4003675" cy="5095875"/>
          </a:xfrm>
          <a:prstGeom prst="rect">
            <a:avLst/>
          </a:prstGeom>
          <a:noFill/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763713" y="5157788"/>
            <a:ext cx="863600" cy="57943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р</a:t>
            </a:r>
            <a:r>
              <a:rPr lang="ru-RU" sz="3200" b="1" baseline="-25000"/>
              <a:t>1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692275" y="3141663"/>
            <a:ext cx="863600" cy="57943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р</a:t>
            </a:r>
            <a:r>
              <a:rPr lang="ru-RU" sz="3200" b="1" baseline="-25000"/>
              <a:t>2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356100" y="3573463"/>
            <a:ext cx="792163" cy="57943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h</a:t>
            </a:r>
            <a:r>
              <a:rPr lang="en-US" sz="3200" b="1" baseline="-25000"/>
              <a:t>1</a:t>
            </a:r>
            <a:endParaRPr lang="ru-RU" sz="3200" b="1" baseline="-25000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419475" y="3068638"/>
            <a:ext cx="792163" cy="57943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h</a:t>
            </a:r>
            <a:r>
              <a:rPr lang="en-US" sz="3200" b="1" baseline="-25000"/>
              <a:t>2</a:t>
            </a:r>
            <a:endParaRPr lang="ru-RU" sz="3200" b="1" baseline="-25000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323850" y="260350"/>
            <a:ext cx="8066088" cy="57943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 возникает выталкивающая сила?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4140200" y="836613"/>
            <a:ext cx="2447925" cy="13112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/>
              <a:t> </a:t>
            </a:r>
            <a:r>
              <a:rPr lang="en-US" sz="3200" b="1"/>
              <a:t>p</a:t>
            </a:r>
            <a:r>
              <a:rPr lang="ru-RU" sz="3200" b="1" baseline="-25000"/>
              <a:t>1</a:t>
            </a:r>
            <a:r>
              <a:rPr lang="en-US" sz="3200" b="1"/>
              <a:t>=</a:t>
            </a:r>
            <a:r>
              <a:rPr lang="el-GR" sz="3200" b="1"/>
              <a:t>ρ•</a:t>
            </a:r>
            <a:r>
              <a:rPr lang="en-US" sz="3200" b="1"/>
              <a:t>g</a:t>
            </a:r>
            <a:r>
              <a:rPr lang="el-GR" sz="3200" b="1"/>
              <a:t>•</a:t>
            </a:r>
            <a:r>
              <a:rPr lang="en-US" sz="3200" b="1"/>
              <a:t>h</a:t>
            </a:r>
            <a:r>
              <a:rPr lang="ru-RU" sz="3200" b="1" baseline="-25000"/>
              <a:t>1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3200" b="1"/>
              <a:t> </a:t>
            </a:r>
            <a:r>
              <a:rPr lang="en-US" sz="3200" b="1"/>
              <a:t>p</a:t>
            </a:r>
            <a:r>
              <a:rPr lang="ru-RU" sz="3200" b="1" baseline="-25000"/>
              <a:t>2</a:t>
            </a:r>
            <a:r>
              <a:rPr lang="en-US" sz="3200" b="1"/>
              <a:t>=</a:t>
            </a:r>
            <a:r>
              <a:rPr lang="el-GR" sz="3200" b="1"/>
              <a:t>ρ•</a:t>
            </a:r>
            <a:r>
              <a:rPr lang="en-US" sz="3200" b="1"/>
              <a:t>g</a:t>
            </a:r>
            <a:r>
              <a:rPr lang="el-GR" sz="3200" b="1"/>
              <a:t>•</a:t>
            </a:r>
            <a:r>
              <a:rPr lang="en-US" sz="3200" b="1"/>
              <a:t>h</a:t>
            </a:r>
            <a:r>
              <a:rPr lang="ru-RU" sz="3200" b="1" baseline="-25000"/>
              <a:t>2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4859338" y="2276475"/>
            <a:ext cx="1368425" cy="13112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h</a:t>
            </a:r>
            <a:r>
              <a:rPr lang="en-US" sz="3200" b="1" baseline="-25000"/>
              <a:t>1</a:t>
            </a:r>
            <a:r>
              <a:rPr lang="en-US" sz="3200" b="1"/>
              <a:t>&gt;h</a:t>
            </a:r>
            <a:r>
              <a:rPr lang="en-US" sz="3200" b="1" baseline="-25000"/>
              <a:t>2</a:t>
            </a:r>
          </a:p>
          <a:p>
            <a:pPr>
              <a:spcBef>
                <a:spcPct val="50000"/>
              </a:spcBef>
            </a:pPr>
            <a:r>
              <a:rPr lang="ru-RU" sz="3200" b="1"/>
              <a:t>р</a:t>
            </a:r>
            <a:r>
              <a:rPr lang="ru-RU" sz="3200" b="1" baseline="-25000"/>
              <a:t>1</a:t>
            </a:r>
            <a:r>
              <a:rPr lang="en-US" sz="3200" b="1"/>
              <a:t>&gt;</a:t>
            </a:r>
            <a:r>
              <a:rPr lang="ru-RU" sz="3200" b="1"/>
              <a:t>р</a:t>
            </a:r>
            <a:r>
              <a:rPr lang="ru-RU" sz="3200" b="1" baseline="-25000"/>
              <a:t>2</a:t>
            </a:r>
            <a:endParaRPr lang="en-US" sz="3200" b="1" baseline="-25000"/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>
            <a:off x="6084888" y="2852738"/>
            <a:ext cx="431800" cy="360362"/>
          </a:xfrm>
          <a:prstGeom prst="rightArrow">
            <a:avLst>
              <a:gd name="adj1" fmla="val 50000"/>
              <a:gd name="adj2" fmla="val 29956"/>
            </a:avLst>
          </a:prstGeom>
          <a:solidFill>
            <a:srgbClr val="FF0000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6804025" y="2565400"/>
            <a:ext cx="1655763" cy="6413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F</a:t>
            </a:r>
            <a:r>
              <a:rPr lang="en-US" sz="3600" b="1" baseline="-25000"/>
              <a:t>1</a:t>
            </a:r>
            <a:r>
              <a:rPr lang="en-US" sz="3600" b="1"/>
              <a:t>&gt;F</a:t>
            </a:r>
            <a:r>
              <a:rPr lang="en-US" sz="3600" b="1" baseline="-25000"/>
              <a:t>2</a:t>
            </a:r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auto">
          <a:xfrm>
            <a:off x="7235825" y="3357563"/>
            <a:ext cx="360363" cy="647700"/>
          </a:xfrm>
          <a:prstGeom prst="downArrow">
            <a:avLst>
              <a:gd name="adj1" fmla="val 50000"/>
              <a:gd name="adj2" fmla="val 44934"/>
            </a:avLst>
          </a:prstGeom>
          <a:solidFill>
            <a:srgbClr val="FF0000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4787900" y="4652963"/>
            <a:ext cx="4176713" cy="11906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Выталкивающая сила!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0" grpId="0"/>
      <p:bldP spid="8201" grpId="0"/>
      <p:bldP spid="8202" grpId="0"/>
      <p:bldP spid="8204" grpId="0"/>
      <p:bldP spid="8205" grpId="0"/>
      <p:bldP spid="8206" grpId="0" animBg="1"/>
      <p:bldP spid="8207" grpId="0"/>
      <p:bldP spid="8208" grpId="0" animBg="1"/>
      <p:bldP spid="82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Сила Архимеда</a:t>
            </a:r>
            <a:endParaRPr lang="ru-RU" dirty="0"/>
          </a:p>
        </p:txBody>
      </p:sp>
      <p:pic>
        <p:nvPicPr>
          <p:cNvPr id="3" name="Picture 4" descr="Картинка 29 из 5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428736"/>
            <a:ext cx="566336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Картинка 29 из 5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628775"/>
            <a:ext cx="4176712" cy="3371861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Сила Архимеда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500174"/>
            <a:ext cx="6130925" cy="3371861"/>
          </a:xfrm>
        </p:spPr>
        <p:txBody>
          <a:bodyPr/>
          <a:lstStyle/>
          <a:p>
            <a:pPr>
              <a:buNone/>
            </a:pPr>
            <a:endParaRPr lang="ru-RU" sz="3600" b="1" dirty="0"/>
          </a:p>
          <a:p>
            <a:r>
              <a:rPr lang="en-US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ru-RU" sz="54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  <a:r>
              <a:rPr lang="en-US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  <a:r>
              <a:rPr lang="ru-RU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5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Рж</a:t>
            </a:r>
            <a:endParaRPr lang="ru-RU" sz="5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ru-RU" sz="54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  <a:r>
              <a:rPr lang="en-US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  <a:r>
              <a:rPr lang="el-GR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ρ</a:t>
            </a:r>
            <a:r>
              <a:rPr lang="ru-RU" sz="54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ж</a:t>
            </a:r>
            <a:r>
              <a:rPr lang="el-GR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en-US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r>
              <a:rPr lang="el-GR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•</a:t>
            </a:r>
            <a:r>
              <a:rPr lang="en-US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</a:t>
            </a:r>
            <a:r>
              <a:rPr lang="ru-RU" sz="54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</a:t>
            </a:r>
          </a:p>
          <a:p>
            <a:pPr>
              <a:buNone/>
            </a:pPr>
            <a:endParaRPr lang="ru-RU" sz="4400" b="1" baseline="-25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8338387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Проверка теста: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3 из 276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500042"/>
            <a:ext cx="4892683" cy="5766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proza.ru/pics/2015/11/30/12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8564" y="714356"/>
            <a:ext cx="6975436" cy="4214842"/>
          </a:xfrm>
          <a:prstGeom prst="rect">
            <a:avLst/>
          </a:prstGeom>
          <a:noFill/>
        </p:spPr>
      </p:pic>
      <p:pic>
        <p:nvPicPr>
          <p:cNvPr id="3" name="Picture 2" descr="http://sbiblio.com/BIBLIO/archive/depman_mir/images/01_clip_image002_0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3143272" cy="5756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iz.1september.ru/2007/03/04-0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28"/>
            <a:ext cx="6072230" cy="6268856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7412042" cy="55590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res108EF7CC-3561-47C6-A470-87E1D30E18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14414" y="714356"/>
            <a:ext cx="6199522" cy="5072098"/>
          </a:xfrm>
          <a:prstGeom prst="rect">
            <a:avLst/>
          </a:prstGeom>
          <a:noFill/>
          <a:ln/>
        </p:spPr>
      </p:pic>
      <p:sp>
        <p:nvSpPr>
          <p:cNvPr id="5" name="Пятно 1 4"/>
          <p:cNvSpPr/>
          <p:nvPr/>
        </p:nvSpPr>
        <p:spPr>
          <a:xfrm>
            <a:off x="1643042" y="3143248"/>
            <a:ext cx="1571636" cy="107157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3857628"/>
            <a:ext cx="1143008" cy="2857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уб 6"/>
          <p:cNvSpPr/>
          <p:nvPr/>
        </p:nvSpPr>
        <p:spPr>
          <a:xfrm>
            <a:off x="5715008" y="3000372"/>
            <a:ext cx="857256" cy="107157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4572008"/>
            <a:ext cx="2500330" cy="928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4500570"/>
            <a:ext cx="2500330" cy="928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 1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Сила, с которой тело действует на опору или подвес называется: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У.</a:t>
            </a:r>
            <a:r>
              <a:rPr lang="ru-RU" sz="4000" b="1" dirty="0" smtClean="0"/>
              <a:t> Сила тяжести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А. </a:t>
            </a:r>
            <a:r>
              <a:rPr lang="ru-RU" sz="4000" b="1" dirty="0" smtClean="0"/>
              <a:t>Вес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О.</a:t>
            </a:r>
            <a:r>
              <a:rPr lang="ru-RU" sz="4000" b="1" dirty="0" smtClean="0"/>
              <a:t> Сила трения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Е.</a:t>
            </a:r>
            <a:r>
              <a:rPr lang="ru-RU" sz="4000" b="1" dirty="0" smtClean="0"/>
              <a:t> Масса тела</a:t>
            </a:r>
            <a:endParaRPr lang="ru-RU" sz="40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vip.km.ru/vschool/kids/images/184-2-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7978368" cy="2357454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6" name="Picture 2" descr="http://vip.km.ru/vschool/kids/images/184-2-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286124"/>
            <a:ext cx="7978368" cy="2357454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142976" y="3357562"/>
            <a:ext cx="2357454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уб 7"/>
          <p:cNvSpPr/>
          <p:nvPr/>
        </p:nvSpPr>
        <p:spPr>
          <a:xfrm>
            <a:off x="1857356" y="3643314"/>
            <a:ext cx="857256" cy="1285884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уб 8"/>
          <p:cNvSpPr/>
          <p:nvPr/>
        </p:nvSpPr>
        <p:spPr>
          <a:xfrm rot="16200000">
            <a:off x="6322231" y="4250537"/>
            <a:ext cx="857256" cy="1500198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28992" y="3286124"/>
            <a:ext cx="3143272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357554" y="428604"/>
            <a:ext cx="3143272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kodges.ru/import/files/book_online/89617/i_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55714"/>
            <a:ext cx="5572164" cy="6185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Домашнее задание: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071802" y="1357298"/>
            <a:ext cx="4040188" cy="639762"/>
          </a:xfrm>
        </p:spPr>
        <p:txBody>
          <a:bodyPr>
            <a:noAutofit/>
          </a:bodyPr>
          <a:lstStyle/>
          <a:p>
            <a:r>
              <a:rPr lang="ru-RU" sz="4800" dirty="0" smtClean="0"/>
              <a:t>§ 50, 51</a:t>
            </a:r>
            <a:endParaRPr lang="ru-RU" sz="48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Выше или ниже был уровень воды в сосуде при погружении фальшивой короны? (по сравнению с золотым слитком такой же массы). Оформить как задачу!</a:t>
            </a:r>
            <a:endParaRPr lang="ru-RU" sz="28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Найти информацию об </a:t>
            </a:r>
            <a:r>
              <a:rPr lang="ru-RU" sz="3600" b="1" dirty="0"/>
              <a:t>а</a:t>
            </a:r>
            <a:r>
              <a:rPr lang="ru-RU" sz="3600" b="1" dirty="0" smtClean="0"/>
              <a:t>форизмах  Архимеда и других легендах.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 2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b="1" dirty="0" smtClean="0"/>
              <a:t>Вес тела обозначается буквой … и измеряется в …</a:t>
            </a:r>
          </a:p>
          <a:p>
            <a:r>
              <a:rPr lang="ru-RU" sz="4400" b="1" dirty="0" smtClean="0">
                <a:solidFill>
                  <a:srgbClr val="C00000"/>
                </a:solidFill>
              </a:rPr>
              <a:t>Б.</a:t>
            </a:r>
            <a:r>
              <a:rPr lang="ru-RU" sz="4400" b="1" dirty="0" smtClean="0"/>
              <a:t>   </a:t>
            </a:r>
            <a:r>
              <a:rPr lang="en-US" sz="4400" b="1" dirty="0" smtClean="0"/>
              <a:t>F</a:t>
            </a:r>
            <a:r>
              <a:rPr lang="ru-RU" sz="4400" b="1" dirty="0" smtClean="0"/>
              <a:t>,</a:t>
            </a:r>
            <a:r>
              <a:rPr lang="ru-RU" b="1" dirty="0" smtClean="0"/>
              <a:t> </a:t>
            </a:r>
            <a:r>
              <a:rPr lang="ru-RU" sz="4400" b="1" dirty="0" smtClean="0"/>
              <a:t>Ньютонах</a:t>
            </a:r>
            <a:endParaRPr lang="en-US" sz="4400" b="1" dirty="0" smtClean="0"/>
          </a:p>
          <a:p>
            <a:r>
              <a:rPr lang="ru-RU" sz="4400" b="1" dirty="0" smtClean="0">
                <a:solidFill>
                  <a:srgbClr val="C00000"/>
                </a:solidFill>
              </a:rPr>
              <a:t>В.      </a:t>
            </a:r>
            <a:r>
              <a:rPr lang="en-US" b="1" dirty="0" smtClean="0"/>
              <a:t>p</a:t>
            </a:r>
            <a:r>
              <a:rPr lang="ru-RU" b="1" dirty="0" smtClean="0"/>
              <a:t>, </a:t>
            </a:r>
            <a:r>
              <a:rPr lang="ru-RU" sz="4400" b="1" dirty="0" smtClean="0"/>
              <a:t>Паскалях</a:t>
            </a:r>
            <a:endParaRPr lang="en-US" sz="4400" b="1" dirty="0" smtClean="0"/>
          </a:p>
          <a:p>
            <a:r>
              <a:rPr lang="ru-RU" sz="4400" b="1" dirty="0" smtClean="0">
                <a:solidFill>
                  <a:srgbClr val="C00000"/>
                </a:solidFill>
              </a:rPr>
              <a:t>Д.</a:t>
            </a:r>
            <a:r>
              <a:rPr lang="ru-RU" sz="4400" b="1" dirty="0" smtClean="0"/>
              <a:t>   </a:t>
            </a:r>
            <a:r>
              <a:rPr lang="en-US" sz="4400" b="1" dirty="0" smtClean="0"/>
              <a:t>P</a:t>
            </a:r>
            <a:r>
              <a:rPr lang="en-US" b="1" dirty="0" smtClean="0"/>
              <a:t> </a:t>
            </a:r>
            <a:r>
              <a:rPr lang="ru-RU" b="1" dirty="0" smtClean="0"/>
              <a:t>, </a:t>
            </a:r>
            <a:r>
              <a:rPr lang="ru-RU" sz="4400" b="1" dirty="0" smtClean="0"/>
              <a:t>килограммах</a:t>
            </a:r>
            <a:endParaRPr lang="en-US" sz="4400" b="1" dirty="0" smtClean="0"/>
          </a:p>
          <a:p>
            <a:r>
              <a:rPr lang="ru-RU" sz="4400" b="1" dirty="0" smtClean="0">
                <a:solidFill>
                  <a:srgbClr val="C00000"/>
                </a:solidFill>
              </a:rPr>
              <a:t>Г.    </a:t>
            </a:r>
            <a:r>
              <a:rPr lang="en-US" sz="4400" b="1" dirty="0" smtClean="0"/>
              <a:t>P</a:t>
            </a:r>
            <a:r>
              <a:rPr lang="ru-RU" sz="4400" b="1" dirty="0" smtClean="0"/>
              <a:t> , Ньютонах</a:t>
            </a:r>
            <a:endParaRPr lang="en-US" sz="44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 3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b="1" dirty="0"/>
              <a:t>«Давление, производимое на …….. передаётся в любую точку </a:t>
            </a:r>
            <a:r>
              <a:rPr lang="ru-RU" b="1" dirty="0" smtClean="0"/>
              <a:t>….. одинаково </a:t>
            </a:r>
            <a:r>
              <a:rPr lang="ru-RU" b="1" dirty="0"/>
              <a:t>во всех направлениях». Этот закон применим к: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Э.</a:t>
            </a:r>
            <a:r>
              <a:rPr lang="ru-RU" b="1" dirty="0" smtClean="0"/>
              <a:t>     только </a:t>
            </a:r>
            <a:r>
              <a:rPr lang="ru-RU" b="1" dirty="0"/>
              <a:t>жидкостям   </a:t>
            </a:r>
            <a:endParaRPr lang="ru-RU" b="1" dirty="0" smtClean="0"/>
          </a:p>
          <a:p>
            <a:r>
              <a:rPr lang="ru-RU" sz="4000" b="1" dirty="0">
                <a:solidFill>
                  <a:srgbClr val="C00000"/>
                </a:solidFill>
              </a:rPr>
              <a:t>Ё</a:t>
            </a:r>
            <a:r>
              <a:rPr lang="ru-RU" sz="4000" b="1" dirty="0" smtClean="0">
                <a:solidFill>
                  <a:srgbClr val="C00000"/>
                </a:solidFill>
              </a:rPr>
              <a:t>.      </a:t>
            </a:r>
            <a:r>
              <a:rPr lang="ru-RU" b="1" dirty="0" smtClean="0"/>
              <a:t>только </a:t>
            </a:r>
            <a:r>
              <a:rPr lang="ru-RU" b="1" dirty="0"/>
              <a:t>газам   </a:t>
            </a:r>
            <a:endParaRPr lang="ru-RU" b="1" dirty="0" smtClean="0"/>
          </a:p>
          <a:p>
            <a:r>
              <a:rPr lang="ru-RU" sz="4400" b="1" dirty="0">
                <a:solidFill>
                  <a:srgbClr val="C00000"/>
                </a:solidFill>
              </a:rPr>
              <a:t>У</a:t>
            </a:r>
            <a:r>
              <a:rPr lang="ru-RU" sz="4400" b="1" dirty="0" smtClean="0">
                <a:solidFill>
                  <a:srgbClr val="C00000"/>
                </a:solidFill>
              </a:rPr>
              <a:t>.</a:t>
            </a:r>
            <a:r>
              <a:rPr lang="ru-RU" b="1" dirty="0" smtClean="0"/>
              <a:t>     к </a:t>
            </a:r>
            <a:r>
              <a:rPr lang="ru-RU" b="1" dirty="0"/>
              <a:t>жидкостям и газам  </a:t>
            </a:r>
            <a:endParaRPr lang="ru-RU" b="1" dirty="0" smtClean="0"/>
          </a:p>
          <a:p>
            <a:r>
              <a:rPr lang="ru-RU" sz="4400" b="1" dirty="0">
                <a:solidFill>
                  <a:srgbClr val="C00000"/>
                </a:solidFill>
              </a:rPr>
              <a:t>Ю</a:t>
            </a:r>
            <a:r>
              <a:rPr lang="ru-RU" sz="4400" b="1" dirty="0" smtClean="0">
                <a:solidFill>
                  <a:srgbClr val="C00000"/>
                </a:solidFill>
              </a:rPr>
              <a:t>.      </a:t>
            </a:r>
            <a:r>
              <a:rPr lang="ru-RU" b="1" dirty="0" smtClean="0"/>
              <a:t>к </a:t>
            </a:r>
            <a:r>
              <a:rPr lang="ru-RU" b="1" dirty="0"/>
              <a:t>твёрдым телам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 4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285992"/>
            <a:ext cx="4714908" cy="22145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214422"/>
            <a:ext cx="4714908" cy="328614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42976" y="2643182"/>
            <a:ext cx="1143008" cy="28575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00298" y="3071810"/>
            <a:ext cx="1143008" cy="28575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00496" y="3714752"/>
            <a:ext cx="1143008" cy="28575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214414" y="3000372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643174" y="3500438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307181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215074" y="1928802"/>
            <a:ext cx="22145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В</a:t>
            </a:r>
            <a:r>
              <a:rPr lang="ru-RU" sz="4000" b="1" dirty="0" smtClean="0">
                <a:solidFill>
                  <a:srgbClr val="C00000"/>
                </a:solidFill>
              </a:rPr>
              <a:t>.</a:t>
            </a:r>
            <a:r>
              <a:rPr lang="ru-RU" sz="4000" b="1" dirty="0" smtClean="0"/>
              <a:t> 1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Б.</a:t>
            </a:r>
            <a:r>
              <a:rPr lang="ru-RU" sz="4000" b="1" dirty="0" smtClean="0"/>
              <a:t> 2</a:t>
            </a:r>
          </a:p>
          <a:p>
            <a:r>
              <a:rPr lang="ru-RU" sz="4000" b="1" dirty="0">
                <a:solidFill>
                  <a:srgbClr val="C00000"/>
                </a:solidFill>
              </a:rPr>
              <a:t>Д</a:t>
            </a:r>
            <a:r>
              <a:rPr lang="ru-RU" sz="4000" b="1" dirty="0" smtClean="0">
                <a:solidFill>
                  <a:srgbClr val="C00000"/>
                </a:solidFill>
              </a:rPr>
              <a:t>.</a:t>
            </a:r>
            <a:r>
              <a:rPr lang="ru-RU" sz="4000" b="1" dirty="0" smtClean="0"/>
              <a:t> 3</a:t>
            </a:r>
            <a:endParaRPr lang="ru-RU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28662" y="5072074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На какую из пластинок вода оказывает наибольшее давление?</a:t>
            </a:r>
            <a:endParaRPr lang="ru-RU" sz="3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 5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2714620"/>
            <a:ext cx="2643206" cy="32861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857364"/>
            <a:ext cx="2643206" cy="414340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Цилиндр 10"/>
          <p:cNvSpPr/>
          <p:nvPr/>
        </p:nvSpPr>
        <p:spPr>
          <a:xfrm>
            <a:off x="1428728" y="3357562"/>
            <a:ext cx="1428760" cy="1714512"/>
          </a:xfrm>
          <a:prstGeom prst="can">
            <a:avLst/>
          </a:prstGeom>
          <a:solidFill>
            <a:srgbClr val="C000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714744" y="1428736"/>
            <a:ext cx="5000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На какую грань предмета давление воды больше?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643306" y="3143248"/>
            <a:ext cx="50006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У.</a:t>
            </a:r>
            <a:r>
              <a:rPr lang="ru-RU" sz="3600" dirty="0" smtClean="0"/>
              <a:t>  </a:t>
            </a:r>
            <a:r>
              <a:rPr lang="ru-RU" sz="3600" b="1" dirty="0" smtClean="0"/>
              <a:t>на верхнюю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А.</a:t>
            </a:r>
            <a:r>
              <a:rPr lang="ru-RU" sz="3600" b="1" dirty="0" smtClean="0"/>
              <a:t>   на нижнюю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О.   </a:t>
            </a:r>
            <a:r>
              <a:rPr lang="ru-RU" sz="3600" b="1" dirty="0" smtClean="0"/>
              <a:t>одинаковое  и на верхнюю, и на нижнюю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№ 6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/>
              <a:t>Вес тела :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Т.</a:t>
            </a:r>
            <a:r>
              <a:rPr lang="ru-RU" sz="3600" b="1" dirty="0" smtClean="0"/>
              <a:t>   Всегда равен силе тяжести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С.</a:t>
            </a:r>
            <a:r>
              <a:rPr lang="ru-RU" sz="3600" b="1" dirty="0" smtClean="0"/>
              <a:t>   Всегда больше силы тяжести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П.</a:t>
            </a:r>
            <a:r>
              <a:rPr lang="ru-RU" sz="3600" b="1" dirty="0" smtClean="0"/>
              <a:t>   Всегда меньше силы тяжести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Р.</a:t>
            </a:r>
            <a:r>
              <a:rPr lang="ru-RU" sz="3600" b="1" dirty="0" smtClean="0"/>
              <a:t>   Может быть и равен, и больше, и меньше силы тяжести</a:t>
            </a:r>
            <a:endParaRPr lang="ru-RU" sz="36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Выталкивающая сила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643050"/>
            <a:ext cx="6400800" cy="10429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(сила Архимеда)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Картинка 3 из 276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571744"/>
            <a:ext cx="2673339" cy="3150963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71472" y="6072206"/>
            <a:ext cx="4000528" cy="53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927" tIns="41464" rIns="82927" bIns="41464">
            <a:spAutoFit/>
          </a:bodyPr>
          <a:lstStyle/>
          <a:p>
            <a:pPr defTabSz="828675">
              <a:spcBef>
                <a:spcPct val="50000"/>
              </a:spcBef>
            </a:pPr>
            <a:r>
              <a:rPr lang="ru-RU" sz="2900" b="1" dirty="0"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287 – 212 год до н. э.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43438" y="2357430"/>
            <a:ext cx="404495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0" tIns="45702" rIns="91400" bIns="45702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b="1" dirty="0"/>
              <a:t>великий древнегреческий математик, физик, механик и инженер из Сиракуз. Сделал множество открытий в геометрии. Заложил основы механики, гидростатики, автор ряда практически важных изобретений.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352</Words>
  <Application>Microsoft Office PowerPoint</Application>
  <PresentationFormat>Экран (4:3)</PresentationFormat>
  <Paragraphs>66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Вопрос № 1</vt:lpstr>
      <vt:lpstr>Вопрос № 2</vt:lpstr>
      <vt:lpstr>Вопрос № 3</vt:lpstr>
      <vt:lpstr>Вопрос № 4</vt:lpstr>
      <vt:lpstr>Вопрос № 5</vt:lpstr>
      <vt:lpstr>Вопрос № 6</vt:lpstr>
      <vt:lpstr>Слайд 8</vt:lpstr>
      <vt:lpstr>Выталкивающая сила</vt:lpstr>
      <vt:lpstr>Слайд 10</vt:lpstr>
      <vt:lpstr>Слайд 11</vt:lpstr>
      <vt:lpstr>Сила Архимеда</vt:lpstr>
      <vt:lpstr>Сила Архимеда</vt:lpstr>
      <vt:lpstr>Проверка теста: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mama</dc:creator>
  <cp:lastModifiedBy>mama</cp:lastModifiedBy>
  <cp:revision>36</cp:revision>
  <dcterms:created xsi:type="dcterms:W3CDTF">2016-02-11T08:14:52Z</dcterms:created>
  <dcterms:modified xsi:type="dcterms:W3CDTF">2016-02-16T13:37:22Z</dcterms:modified>
</cp:coreProperties>
</file>