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8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338B8C-4127-4B3F-9149-9D31FB0E620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62ECA3F-A00D-4C59-82E1-89ACF0E1EF67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Детский сад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A57E77A1-C1F9-44E2-A38D-9865B6D25682}" type="parTrans" cxnId="{75279BAB-0FCD-4B50-98ED-93CB5ADCF7D6}">
      <dgm:prSet/>
      <dgm:spPr/>
      <dgm:t>
        <a:bodyPr/>
        <a:lstStyle/>
        <a:p>
          <a:endParaRPr lang="ru-RU"/>
        </a:p>
      </dgm:t>
    </dgm:pt>
    <dgm:pt modelId="{562DF84E-E537-4A25-BE8A-1BB0D7842118}" type="sibTrans" cxnId="{75279BAB-0FCD-4B50-98ED-93CB5ADCF7D6}">
      <dgm:prSet/>
      <dgm:spPr/>
      <dgm:t>
        <a:bodyPr/>
        <a:lstStyle/>
        <a:p>
          <a:endParaRPr lang="ru-RU"/>
        </a:p>
      </dgm:t>
    </dgm:pt>
    <dgm:pt modelId="{BEF97EB7-5AB2-4DC1-884A-322AC5443894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Муниципалитет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D605F1C4-C3A0-498B-A76D-CF325DF17C14}" type="parTrans" cxnId="{60C44B09-C66F-426E-992C-55ECCD56C8FF}">
      <dgm:prSet/>
      <dgm:spPr/>
      <dgm:t>
        <a:bodyPr/>
        <a:lstStyle/>
        <a:p>
          <a:endParaRPr lang="ru-RU"/>
        </a:p>
      </dgm:t>
    </dgm:pt>
    <dgm:pt modelId="{30A390D3-BEC9-4483-81CD-C1A009A9D701}" type="sibTrans" cxnId="{60C44B09-C66F-426E-992C-55ECCD56C8FF}">
      <dgm:prSet/>
      <dgm:spPr/>
      <dgm:t>
        <a:bodyPr/>
        <a:lstStyle/>
        <a:p>
          <a:endParaRPr lang="ru-RU"/>
        </a:p>
      </dgm:t>
    </dgm:pt>
    <dgm:pt modelId="{49CC6C13-1266-4A7B-9C52-C31FF20B0B1A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Регион, область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8C67D6BF-2E06-4BBD-AF61-58941A200C0F}" type="parTrans" cxnId="{B285991B-3865-491E-BEA6-B402999B72BA}">
      <dgm:prSet/>
      <dgm:spPr/>
      <dgm:t>
        <a:bodyPr/>
        <a:lstStyle/>
        <a:p>
          <a:endParaRPr lang="ru-RU"/>
        </a:p>
      </dgm:t>
    </dgm:pt>
    <dgm:pt modelId="{1DBC9A42-6190-494D-8C18-CC4ADF00089A}" type="sibTrans" cxnId="{B285991B-3865-491E-BEA6-B402999B72BA}">
      <dgm:prSet/>
      <dgm:spPr/>
      <dgm:t>
        <a:bodyPr/>
        <a:lstStyle/>
        <a:p>
          <a:endParaRPr lang="ru-RU"/>
        </a:p>
      </dgm:t>
    </dgm:pt>
    <dgm:pt modelId="{B7ECF3DC-4479-4032-B9D1-714A7A56A5D8}" type="pres">
      <dgm:prSet presAssocID="{48338B8C-4127-4B3F-9149-9D31FB0E6203}" presName="arrowDiagram" presStyleCnt="0">
        <dgm:presLayoutVars>
          <dgm:chMax val="5"/>
          <dgm:dir/>
          <dgm:resizeHandles val="exact"/>
        </dgm:presLayoutVars>
      </dgm:prSet>
      <dgm:spPr/>
    </dgm:pt>
    <dgm:pt modelId="{535B676F-9365-43DD-AE49-5C88D403EB74}" type="pres">
      <dgm:prSet presAssocID="{48338B8C-4127-4B3F-9149-9D31FB0E6203}" presName="arrow" presStyleLbl="bgShp" presStyleIdx="0" presStyleCnt="1"/>
      <dgm:spPr/>
    </dgm:pt>
    <dgm:pt modelId="{4ED0596F-5BB6-4A02-AF44-BA6048D77FF6}" type="pres">
      <dgm:prSet presAssocID="{48338B8C-4127-4B3F-9149-9D31FB0E6203}" presName="arrowDiagram3" presStyleCnt="0"/>
      <dgm:spPr/>
    </dgm:pt>
    <dgm:pt modelId="{64C3043A-63E6-4E24-9FCD-1A21E4C93D9F}" type="pres">
      <dgm:prSet presAssocID="{D62ECA3F-A00D-4C59-82E1-89ACF0E1EF67}" presName="bullet3a" presStyleLbl="node1" presStyleIdx="0" presStyleCnt="3"/>
      <dgm:spPr/>
    </dgm:pt>
    <dgm:pt modelId="{2FFC9A95-FFE2-4DAA-9697-22CBC60B235B}" type="pres">
      <dgm:prSet presAssocID="{D62ECA3F-A00D-4C59-82E1-89ACF0E1EF67}" presName="textBox3a" presStyleLbl="revTx" presStyleIdx="0" presStyleCnt="3" custScaleX="177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D70A97-5DB8-406C-9923-92CFCE83D08B}" type="pres">
      <dgm:prSet presAssocID="{BEF97EB7-5AB2-4DC1-884A-322AC5443894}" presName="bullet3b" presStyleLbl="node1" presStyleIdx="1" presStyleCnt="3"/>
      <dgm:spPr/>
    </dgm:pt>
    <dgm:pt modelId="{46FA76DC-DE21-401A-9207-2FDC79029FEB}" type="pres">
      <dgm:prSet presAssocID="{BEF97EB7-5AB2-4DC1-884A-322AC5443894}" presName="textBox3b" presStyleLbl="revTx" presStyleIdx="1" presStyleCnt="3" custScaleX="224375" custScaleY="52670" custLinFactNeighborX="6029" custLinFactNeighborY="-10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3C8CA-6124-4E0B-8CDC-78B6BD826272}" type="pres">
      <dgm:prSet presAssocID="{49CC6C13-1266-4A7B-9C52-C31FF20B0B1A}" presName="bullet3c" presStyleLbl="node1" presStyleIdx="2" presStyleCnt="3"/>
      <dgm:spPr/>
    </dgm:pt>
    <dgm:pt modelId="{32C5BEFE-A0D6-4D26-9A67-852E99175014}" type="pres">
      <dgm:prSet presAssocID="{49CC6C13-1266-4A7B-9C52-C31FF20B0B1A}" presName="textBox3c" presStyleLbl="revTx" presStyleIdx="2" presStyleCnt="3" custScaleX="209283" custScaleY="46176" custLinFactNeighborX="100" custLinFactNeighborY="-15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77F97A-89D2-4E2B-B9C5-1E1DA4C985BD}" type="presOf" srcId="{48338B8C-4127-4B3F-9149-9D31FB0E6203}" destId="{B7ECF3DC-4479-4032-B9D1-714A7A56A5D8}" srcOrd="0" destOrd="0" presId="urn:microsoft.com/office/officeart/2005/8/layout/arrow2"/>
    <dgm:cxn modelId="{60C44B09-C66F-426E-992C-55ECCD56C8FF}" srcId="{48338B8C-4127-4B3F-9149-9D31FB0E6203}" destId="{BEF97EB7-5AB2-4DC1-884A-322AC5443894}" srcOrd="1" destOrd="0" parTransId="{D605F1C4-C3A0-498B-A76D-CF325DF17C14}" sibTransId="{30A390D3-BEC9-4483-81CD-C1A009A9D701}"/>
    <dgm:cxn modelId="{59BE3BA1-ECCF-4E04-ACB6-E0604DF32DCE}" type="presOf" srcId="{BEF97EB7-5AB2-4DC1-884A-322AC5443894}" destId="{46FA76DC-DE21-401A-9207-2FDC79029FEB}" srcOrd="0" destOrd="0" presId="urn:microsoft.com/office/officeart/2005/8/layout/arrow2"/>
    <dgm:cxn modelId="{67724A0E-64C5-4E32-A719-6595134FF77E}" type="presOf" srcId="{D62ECA3F-A00D-4C59-82E1-89ACF0E1EF67}" destId="{2FFC9A95-FFE2-4DAA-9697-22CBC60B235B}" srcOrd="0" destOrd="0" presId="urn:microsoft.com/office/officeart/2005/8/layout/arrow2"/>
    <dgm:cxn modelId="{75279BAB-0FCD-4B50-98ED-93CB5ADCF7D6}" srcId="{48338B8C-4127-4B3F-9149-9D31FB0E6203}" destId="{D62ECA3F-A00D-4C59-82E1-89ACF0E1EF67}" srcOrd="0" destOrd="0" parTransId="{A57E77A1-C1F9-44E2-A38D-9865B6D25682}" sibTransId="{562DF84E-E537-4A25-BE8A-1BB0D7842118}"/>
    <dgm:cxn modelId="{B285991B-3865-491E-BEA6-B402999B72BA}" srcId="{48338B8C-4127-4B3F-9149-9D31FB0E6203}" destId="{49CC6C13-1266-4A7B-9C52-C31FF20B0B1A}" srcOrd="2" destOrd="0" parTransId="{8C67D6BF-2E06-4BBD-AF61-58941A200C0F}" sibTransId="{1DBC9A42-6190-494D-8C18-CC4ADF00089A}"/>
    <dgm:cxn modelId="{96A29F5C-A482-49AB-96D9-F9D327E40319}" type="presOf" srcId="{49CC6C13-1266-4A7B-9C52-C31FF20B0B1A}" destId="{32C5BEFE-A0D6-4D26-9A67-852E99175014}" srcOrd="0" destOrd="0" presId="urn:microsoft.com/office/officeart/2005/8/layout/arrow2"/>
    <dgm:cxn modelId="{D34352F5-F431-4BCC-B601-F37C8EA9CCE2}" type="presParOf" srcId="{B7ECF3DC-4479-4032-B9D1-714A7A56A5D8}" destId="{535B676F-9365-43DD-AE49-5C88D403EB74}" srcOrd="0" destOrd="0" presId="urn:microsoft.com/office/officeart/2005/8/layout/arrow2"/>
    <dgm:cxn modelId="{7C2BC0D3-3455-4605-BDC2-6F469F0A364E}" type="presParOf" srcId="{B7ECF3DC-4479-4032-B9D1-714A7A56A5D8}" destId="{4ED0596F-5BB6-4A02-AF44-BA6048D77FF6}" srcOrd="1" destOrd="0" presId="urn:microsoft.com/office/officeart/2005/8/layout/arrow2"/>
    <dgm:cxn modelId="{C3BBB1BA-60E2-49E1-95CA-2F721AFF239E}" type="presParOf" srcId="{4ED0596F-5BB6-4A02-AF44-BA6048D77FF6}" destId="{64C3043A-63E6-4E24-9FCD-1A21E4C93D9F}" srcOrd="0" destOrd="0" presId="urn:microsoft.com/office/officeart/2005/8/layout/arrow2"/>
    <dgm:cxn modelId="{20D6EEB5-93B4-4BF6-9FE7-CD0704A922BC}" type="presParOf" srcId="{4ED0596F-5BB6-4A02-AF44-BA6048D77FF6}" destId="{2FFC9A95-FFE2-4DAA-9697-22CBC60B235B}" srcOrd="1" destOrd="0" presId="urn:microsoft.com/office/officeart/2005/8/layout/arrow2"/>
    <dgm:cxn modelId="{E658655D-1A11-4611-B912-AD3D467982F2}" type="presParOf" srcId="{4ED0596F-5BB6-4A02-AF44-BA6048D77FF6}" destId="{4DD70A97-5DB8-406C-9923-92CFCE83D08B}" srcOrd="2" destOrd="0" presId="urn:microsoft.com/office/officeart/2005/8/layout/arrow2"/>
    <dgm:cxn modelId="{E58BF1B6-E6FE-47FA-A164-50114791866D}" type="presParOf" srcId="{4ED0596F-5BB6-4A02-AF44-BA6048D77FF6}" destId="{46FA76DC-DE21-401A-9207-2FDC79029FEB}" srcOrd="3" destOrd="0" presId="urn:microsoft.com/office/officeart/2005/8/layout/arrow2"/>
    <dgm:cxn modelId="{B4B7458F-0EF5-4B9A-A0BF-01295A483680}" type="presParOf" srcId="{4ED0596F-5BB6-4A02-AF44-BA6048D77FF6}" destId="{F1D3C8CA-6124-4E0B-8CDC-78B6BD826272}" srcOrd="4" destOrd="0" presId="urn:microsoft.com/office/officeart/2005/8/layout/arrow2"/>
    <dgm:cxn modelId="{D362B848-1540-4709-9E17-E9392D0B927B}" type="presParOf" srcId="{4ED0596F-5BB6-4A02-AF44-BA6048D77FF6}" destId="{32C5BEFE-A0D6-4D26-9A67-852E99175014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B676F-9365-43DD-AE49-5C88D403EB74}">
      <dsp:nvSpPr>
        <dsp:cNvPr id="0" name=""/>
        <dsp:cNvSpPr/>
      </dsp:nvSpPr>
      <dsp:spPr>
        <a:xfrm>
          <a:off x="-72976" y="770594"/>
          <a:ext cx="4038600" cy="252412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C3043A-63E6-4E24-9FCD-1A21E4C93D9F}">
      <dsp:nvSpPr>
        <dsp:cNvPr id="0" name=""/>
        <dsp:cNvSpPr/>
      </dsp:nvSpPr>
      <dsp:spPr>
        <a:xfrm>
          <a:off x="439925" y="2512746"/>
          <a:ext cx="105003" cy="1050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FC9A95-FFE2-4DAA-9697-22CBC60B235B}">
      <dsp:nvSpPr>
        <dsp:cNvPr id="0" name=""/>
        <dsp:cNvSpPr/>
      </dsp:nvSpPr>
      <dsp:spPr>
        <a:xfrm>
          <a:off x="129838" y="2565247"/>
          <a:ext cx="1666170" cy="729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639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Детский сад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9838" y="2565247"/>
        <a:ext cx="1666170" cy="729472"/>
      </dsp:txXfrm>
    </dsp:sp>
    <dsp:sp modelId="{4DD70A97-5DB8-406C-9923-92CFCE83D08B}">
      <dsp:nvSpPr>
        <dsp:cNvPr id="0" name=""/>
        <dsp:cNvSpPr/>
      </dsp:nvSpPr>
      <dsp:spPr>
        <a:xfrm>
          <a:off x="1366784" y="1826688"/>
          <a:ext cx="189814" cy="1898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A76DC-DE21-401A-9207-2FDC79029FEB}">
      <dsp:nvSpPr>
        <dsp:cNvPr id="0" name=""/>
        <dsp:cNvSpPr/>
      </dsp:nvSpPr>
      <dsp:spPr>
        <a:xfrm>
          <a:off x="917367" y="2102532"/>
          <a:ext cx="2174786" cy="723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579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Муниципалитет 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17367" y="2102532"/>
        <a:ext cx="2174786" cy="723224"/>
      </dsp:txXfrm>
    </dsp:sp>
    <dsp:sp modelId="{F1D3C8CA-6124-4E0B-8CDC-78B6BD826272}">
      <dsp:nvSpPr>
        <dsp:cNvPr id="0" name=""/>
        <dsp:cNvSpPr/>
      </dsp:nvSpPr>
      <dsp:spPr>
        <a:xfrm>
          <a:off x="2481437" y="1409198"/>
          <a:ext cx="262509" cy="2625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C5BEFE-A0D6-4D26-9A67-852E99175014}">
      <dsp:nvSpPr>
        <dsp:cNvPr id="0" name=""/>
        <dsp:cNvSpPr/>
      </dsp:nvSpPr>
      <dsp:spPr>
        <a:xfrm>
          <a:off x="2083071" y="1742492"/>
          <a:ext cx="2028504" cy="810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09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Регион, область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83071" y="1742492"/>
        <a:ext cx="2028504" cy="810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gif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Индивидуальный маршрут развития профессиональных компетенций педагога ДОО как механизм реализации ФГОС ДО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3861048"/>
            <a:ext cx="3672408" cy="1777752"/>
          </a:xfrm>
        </p:spPr>
        <p:txBody>
          <a:bodyPr>
            <a:normAutofit/>
          </a:bodyPr>
          <a:lstStyle/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Выступление на совещании 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зам.зав.по ВМР и старших воспитателей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Старший воспитатель 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«Детский сад № 4 г. Выборга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Шипша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Е.П.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30.11.2016г.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фото для презентаций\для презентаций\6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08920"/>
            <a:ext cx="3456384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848" cy="41805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Нормативно-правовая база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51520" y="692696"/>
            <a:ext cx="6048672" cy="616530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Федеральный закон "Об образовании в Российской Федерации"от 29.12.2012 №273-ФЗ  </a:t>
            </a:r>
          </a:p>
          <a:p>
            <a:pPr>
              <a:lnSpc>
                <a:spcPct val="170000"/>
              </a:lnSpc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России от 17.10.2013 г. №1155 "Об утверждении федерального государственного образовательного стандарта дошкольного образования«</a:t>
            </a:r>
          </a:p>
          <a:p>
            <a:pPr>
              <a:lnSpc>
                <a:spcPct val="170000"/>
              </a:lnSpc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РФ от 23 мая 2015 г. N 497 "О Федеральной целевой программе развития образования на 2016 - 2020 годы»</a:t>
            </a:r>
          </a:p>
          <a:p>
            <a:pPr>
              <a:lnSpc>
                <a:spcPct val="170000"/>
              </a:lnSpc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Приказ Минтруда России №544н от 18.10.2013 г. «Об утверждении профессионального стандарта «Педагог (педагогическая деятельность в сфере дошкольного, начального общего, основного общего, среднего общего образования) (воспитатель, учитель)»</a:t>
            </a:r>
          </a:p>
          <a:p>
            <a:pPr>
              <a:lnSpc>
                <a:spcPct val="170000"/>
              </a:lnSpc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Приказ Минтруда России </a:t>
            </a:r>
            <a:r>
              <a:rPr lang="ru-RU" sz="6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от 25 декабря 2014 г. №1115н «О внесении изменений в Приказ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Минтруда России №544н от 18.10.2013 г. «Об утверждении профессионального стандарта «Педагог  (воспитатель, учитель)»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</a:p>
          <a:p>
            <a:endParaRPr lang="ru-RU" dirty="0"/>
          </a:p>
        </p:txBody>
      </p:sp>
      <p:pic>
        <p:nvPicPr>
          <p:cNvPr id="2051" name="Picture 3" descr="H:\фото для презентаций\для презентаций\index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3140968"/>
            <a:ext cx="4001152" cy="350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Профессиональные компетенции педагога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дошкольного 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258816" cy="5733256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действовать в соответствии с ФГОС ДО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владеть педагогическими методиками физического, познавательного и личностного развития детей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уметь организовывать ведущие в дошкольном возрасте виды деятельности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организовывать совместную и самостоятельную деятельность детей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участвовать в создании психологически комфортной и безопасной среды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обладать широким спектром психологических знаний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H:\фото для презентаций\для презентаций\detsa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268760"/>
            <a:ext cx="2828925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H:\фото для презентаций\для презентаций\143.jpg"/>
          <p:cNvPicPr>
            <a:picLocks noChangeAspect="1" noChangeArrowheads="1"/>
          </p:cNvPicPr>
          <p:nvPr/>
        </p:nvPicPr>
        <p:blipFill>
          <a:blip r:embed="rId3" cstate="print"/>
          <a:srcRect t="12820"/>
          <a:stretch>
            <a:fillRect/>
          </a:stretch>
        </p:blipFill>
        <p:spPr bwMode="auto">
          <a:xfrm>
            <a:off x="4572000" y="3933056"/>
            <a:ext cx="3816424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этап - Анализ затруднений педагога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39552" y="2204864"/>
          <a:ext cx="8229600" cy="225384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04056"/>
                <a:gridCol w="2880320"/>
                <a:gridCol w="1296144"/>
                <a:gridCol w="2016224"/>
                <a:gridCol w="1532856"/>
              </a:tblGrid>
              <a:tr h="109092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Формулировка затруднения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Имею трудности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Примечания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Могу поделиться опытом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162928">
                <a:tc>
                  <a:txBody>
                    <a:bodyPr/>
                    <a:lstStyle/>
                    <a:p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836712"/>
            <a:ext cx="79208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Анкетирование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ФИО педагога _______________________________________________________________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Возрастная группа, № ________________________________________________________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779912" y="4941168"/>
            <a:ext cx="39604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Свод анкет</a:t>
            </a: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Аналитическая справка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194" name="Picture 2" descr="http://metodists.ru/img/cont/im_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658587"/>
            <a:ext cx="3312368" cy="2199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этап – разработка индивидуального маршрута развития профессионального мастерства воспитателя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5770984" cy="5040560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самообразование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 направлениям: </a:t>
            </a:r>
          </a:p>
          <a:p>
            <a:pPr lvl="1">
              <a:lnSpc>
                <a:spcPct val="1500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изучение научно-методической литературы;</a:t>
            </a:r>
          </a:p>
          <a:p>
            <a:pPr lvl="1">
              <a:lnSpc>
                <a:spcPct val="1500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изучение  опыта коллег;</a:t>
            </a:r>
          </a:p>
          <a:p>
            <a:pPr lvl="1">
              <a:lnSpc>
                <a:spcPct val="1500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участие  в методической работе (дошкольный, муниципальный, региональный уровни)</a:t>
            </a:r>
          </a:p>
          <a:p>
            <a:pPr lvl="1">
              <a:lnSpc>
                <a:spcPct val="1500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КПК, переподготовка</a:t>
            </a:r>
          </a:p>
          <a:p>
            <a:pPr lvl="1">
              <a:lnSpc>
                <a:spcPct val="1500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участие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вебинарах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7170" name="Picture 2" descr="H:\фото для презентаций\для презентаций\kniga17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717032"/>
            <a:ext cx="2304256" cy="2467101"/>
          </a:xfrm>
          <a:prstGeom prst="rect">
            <a:avLst/>
          </a:prstGeom>
          <a:noFill/>
        </p:spPr>
      </p:pic>
      <p:pic>
        <p:nvPicPr>
          <p:cNvPr id="7171" name="Picture 3" descr="H:\фото для презентаций\для презентаций\cel-zadachi-dejstvie-rezulta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916832"/>
            <a:ext cx="2337048" cy="2337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67544" y="332656"/>
            <a:ext cx="4316288" cy="396044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Индивидуальный маршрут повышения профессионального мастерства педагога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МБДОУ «Детский сад № 4 г. Выборга»</a:t>
            </a:r>
            <a:endPara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ФИО педагога 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Группа  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Образование  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Стаж работы 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Квалификационная категория </a:t>
            </a:r>
          </a:p>
          <a:p>
            <a:pPr>
              <a:lnSpc>
                <a:spcPct val="150000"/>
              </a:lnSpc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467546" y="4509120"/>
          <a:ext cx="8496941" cy="194367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90414"/>
                <a:gridCol w="2608363"/>
                <a:gridCol w="1699388"/>
                <a:gridCol w="1699388"/>
                <a:gridCol w="1699388"/>
              </a:tblGrid>
              <a:tr h="971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600" b="0" dirty="0" err="1">
                          <a:latin typeface="Times New Roman"/>
                          <a:ea typeface="Calibri"/>
                          <a:cs typeface="Times New Roman"/>
                        </a:rPr>
                        <a:t>п\п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Calibri"/>
                          <a:cs typeface="Times New Roman"/>
                        </a:rPr>
                        <a:t>Название направления, которое вызывает затруднение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Calibri"/>
                          <a:cs typeface="Times New Roman"/>
                        </a:rPr>
                        <a:t>Способ реализации 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Calibri"/>
                          <a:cs typeface="Times New Roman"/>
                        </a:rPr>
                        <a:t>затруднения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Calibri"/>
                          <a:cs typeface="Times New Roman"/>
                        </a:rPr>
                        <a:t>Срок  выполнения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Calibri"/>
                          <a:cs typeface="Times New Roman"/>
                        </a:rPr>
                        <a:t>Методический 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Calibri"/>
                          <a:cs typeface="Times New Roman"/>
                        </a:rPr>
                        <a:t>продукт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18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День. Месяц. Год   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То, что можно проверить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Picture 1" descr="H:\фото для презентаций\для презентаций\351182_бизнеса-женщину-успех-счастливым-роста-белый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980728"/>
            <a:ext cx="3168352" cy="3416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этап – распространение опыта педагога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328592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7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открытые занятия</a:t>
            </a:r>
          </a:p>
          <a:p>
            <a:pPr lvl="0">
              <a:lnSpc>
                <a:spcPct val="17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творческие отчеты</a:t>
            </a:r>
          </a:p>
          <a:p>
            <a:pPr lvl="0">
              <a:lnSpc>
                <a:spcPct val="17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образовательные выставки</a:t>
            </a:r>
          </a:p>
          <a:p>
            <a:pPr lvl="0">
              <a:lnSpc>
                <a:spcPct val="17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сообщения из опыта</a:t>
            </a:r>
          </a:p>
          <a:p>
            <a:pPr lvl="0">
              <a:lnSpc>
                <a:spcPct val="17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публикации в сборниках</a:t>
            </a:r>
          </a:p>
          <a:p>
            <a:pPr lvl="0">
              <a:lnSpc>
                <a:spcPct val="17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выступления на конференциях</a:t>
            </a:r>
          </a:p>
          <a:p>
            <a:pPr lvl="0">
              <a:lnSpc>
                <a:spcPct val="17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мастер-классы </a:t>
            </a:r>
          </a:p>
          <a:p>
            <a:pPr lvl="0">
              <a:lnSpc>
                <a:spcPct val="17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наставничество 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опыт + высокий проф.уровень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>
              <a:lnSpc>
                <a:spcPct val="17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авторство</a:t>
            </a:r>
          </a:p>
          <a:p>
            <a:pPr>
              <a:lnSpc>
                <a:spcPct val="17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4644008" y="0"/>
          <a:ext cx="4038600" cy="406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1" descr="H:\фото для презентаций\для презентаций\3702_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1F2ED"/>
              </a:clrFrom>
              <a:clrTo>
                <a:srgbClr val="F1F2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3140968"/>
            <a:ext cx="3275206" cy="2798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88640"/>
            <a:ext cx="6624736" cy="56207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Образовательные достижения детей по ФГОС ДО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692696"/>
            <a:ext cx="6696744" cy="597666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Создает, а не действует по образцу</a:t>
            </a:r>
          </a:p>
          <a:p>
            <a:pPr>
              <a:lnSpc>
                <a:spcPct val="16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Двигается, а не ждет</a:t>
            </a:r>
          </a:p>
          <a:p>
            <a:pPr>
              <a:lnSpc>
                <a:spcPct val="16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Говорит, а не пассивно слушает</a:t>
            </a:r>
          </a:p>
          <a:p>
            <a:pPr>
              <a:lnSpc>
                <a:spcPct val="16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Действует в соответствии со своими интересами, а не идет       туда, куда им скажут</a:t>
            </a:r>
          </a:p>
          <a:p>
            <a:pPr>
              <a:lnSpc>
                <a:spcPct val="16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Делают выбор, а не повинуются</a:t>
            </a:r>
          </a:p>
          <a:p>
            <a:pPr>
              <a:lnSpc>
                <a:spcPct val="16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Пишут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книжки, а не в рабочих тетрадях</a:t>
            </a:r>
          </a:p>
          <a:p>
            <a:pPr>
              <a:lnSpc>
                <a:spcPct val="16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Создают искусство, а не воспроизводят образцы</a:t>
            </a:r>
          </a:p>
          <a:p>
            <a:pPr>
              <a:lnSpc>
                <a:spcPct val="16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Ценят процесс, а не только результат</a:t>
            </a:r>
          </a:p>
          <a:p>
            <a:pPr>
              <a:lnSpc>
                <a:spcPct val="16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Задают вопросы, а не только слушают</a:t>
            </a:r>
          </a:p>
          <a:p>
            <a:pPr>
              <a:lnSpc>
                <a:spcPct val="16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Выводят ответ, а не получают его от взрослого</a:t>
            </a:r>
          </a:p>
          <a:p>
            <a:pPr>
              <a:lnSpc>
                <a:spcPct val="16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Учатся важным умениям, а не абстрактным концептам</a:t>
            </a:r>
          </a:p>
          <a:p>
            <a:pPr>
              <a:lnSpc>
                <a:spcPct val="160000"/>
              </a:lnSpc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==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Распорядок дня построен на детских потребностях, а не на потребностях взрослых и программы ))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H:\фото для презентаций\для презентаций\PvhBJSI-mC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578962"/>
            <a:ext cx="2736304" cy="2160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H:\фото для презентаций\для презентаций\radionetplus_ru_ris_det_17.gif"/>
          <p:cNvPicPr>
            <a:picLocks noChangeAspect="1" noChangeArrowheads="1"/>
          </p:cNvPicPr>
          <p:nvPr/>
        </p:nvPicPr>
        <p:blipFill>
          <a:blip r:embed="rId3" cstate="print"/>
          <a:srcRect l="21020" t="8001" r="5901" b="20923"/>
          <a:stretch>
            <a:fillRect/>
          </a:stretch>
        </p:blipFill>
        <p:spPr bwMode="auto">
          <a:xfrm>
            <a:off x="6084168" y="764704"/>
            <a:ext cx="2736304" cy="2075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H:\фото для презентаций\для презентаций\MNeXS_TylH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052736"/>
            <a:ext cx="2736304" cy="2160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H:\фото для презентаций\для презентаций\k0ssL9pHXh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340768"/>
            <a:ext cx="2736304" cy="2151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1" name="Picture 5" descr="H:\фото для презентаций\для презентаций\526b6d6d24d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1628800"/>
            <a:ext cx="2736304" cy="2385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2" name="Picture 6" descr="H:\фото для презентаций\для презентаций\89Shg4bgsf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2420888"/>
            <a:ext cx="2899296" cy="2222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3" name="Picture 7" descr="H:\фото для презентаций\для презентаций\296d5d15124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2852936"/>
            <a:ext cx="2736304" cy="2189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4" name="Picture 8" descr="H:\фото для презентаций\для презентаций\1EYs-4oJw1Y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3140968"/>
            <a:ext cx="2755280" cy="2107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5" name="Picture 9" descr="H:\фото для презентаций\для презентаций\4b33bb56435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4168" y="3501008"/>
            <a:ext cx="2790310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7" name="Picture 11" descr="H:\фото для презентаций\для презентаций\56174310811c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84168" y="3717032"/>
            <a:ext cx="2808312" cy="2106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8" name="Picture 12" descr="H:\фото для презентаций\для презентаций\ee47ceaeffb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84168" y="4077072"/>
            <a:ext cx="2808312" cy="2518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390</Words>
  <Application>Microsoft Office PowerPoint</Application>
  <PresentationFormat>Экран (4:3)</PresentationFormat>
  <Paragraphs>82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Индивидуальный маршрут развития профессиональных компетенций педагога ДОО как механизм реализации ФГОС ДО</vt:lpstr>
      <vt:lpstr>Нормативно-правовая база</vt:lpstr>
      <vt:lpstr>Профессиональные компетенции педагога  дошкольного образования</vt:lpstr>
      <vt:lpstr>I этап - Анализ затруднений педагога</vt:lpstr>
      <vt:lpstr>II этап – разработка индивидуального маршрута развития профессионального мастерства воспитателя</vt:lpstr>
      <vt:lpstr>Презентация PowerPoint</vt:lpstr>
      <vt:lpstr>III этап – распространение опыта педагога</vt:lpstr>
      <vt:lpstr>Образовательные достижения детей по ФГОС ДО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Индивидуальный маршрут развития профессиональных компетенций педагога ДОО как механизм реализации ФГОС ДО</dc:title>
  <dc:creator>User</dc:creator>
  <cp:lastModifiedBy>1</cp:lastModifiedBy>
  <cp:revision>19</cp:revision>
  <dcterms:created xsi:type="dcterms:W3CDTF">2016-11-27T12:04:39Z</dcterms:created>
  <dcterms:modified xsi:type="dcterms:W3CDTF">2017-05-18T11:26:08Z</dcterms:modified>
</cp:coreProperties>
</file>