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9"/>
  </p:notesMasterIdLst>
  <p:sldIdLst>
    <p:sldId id="318" r:id="rId2"/>
    <p:sldId id="319" r:id="rId3"/>
    <p:sldId id="321" r:id="rId4"/>
    <p:sldId id="322" r:id="rId5"/>
    <p:sldId id="323" r:id="rId6"/>
    <p:sldId id="324" r:id="rId7"/>
    <p:sldId id="256" r:id="rId8"/>
    <p:sldId id="261" r:id="rId9"/>
    <p:sldId id="265" r:id="rId10"/>
    <p:sldId id="267" r:id="rId11"/>
    <p:sldId id="266" r:id="rId12"/>
    <p:sldId id="270" r:id="rId13"/>
    <p:sldId id="297" r:id="rId14"/>
    <p:sldId id="340" r:id="rId15"/>
    <p:sldId id="304" r:id="rId16"/>
    <p:sldId id="341" r:id="rId17"/>
    <p:sldId id="301" r:id="rId18"/>
    <p:sldId id="299" r:id="rId19"/>
    <p:sldId id="330" r:id="rId20"/>
    <p:sldId id="350" r:id="rId21"/>
    <p:sldId id="328" r:id="rId22"/>
    <p:sldId id="300" r:id="rId23"/>
    <p:sldId id="331" r:id="rId24"/>
    <p:sldId id="284" r:id="rId25"/>
    <p:sldId id="302" r:id="rId26"/>
    <p:sldId id="303" r:id="rId27"/>
    <p:sldId id="311" r:id="rId28"/>
    <p:sldId id="307" r:id="rId29"/>
    <p:sldId id="314" r:id="rId30"/>
    <p:sldId id="344" r:id="rId31"/>
    <p:sldId id="345" r:id="rId32"/>
    <p:sldId id="285" r:id="rId33"/>
    <p:sldId id="295" r:id="rId34"/>
    <p:sldId id="312" r:id="rId35"/>
    <p:sldId id="329" r:id="rId36"/>
    <p:sldId id="332" r:id="rId37"/>
    <p:sldId id="333" r:id="rId38"/>
    <p:sldId id="354" r:id="rId39"/>
    <p:sldId id="313" r:id="rId40"/>
    <p:sldId id="347" r:id="rId41"/>
    <p:sldId id="343" r:id="rId42"/>
    <p:sldId id="348" r:id="rId43"/>
    <p:sldId id="286" r:id="rId44"/>
    <p:sldId id="287" r:id="rId45"/>
    <p:sldId id="351" r:id="rId46"/>
    <p:sldId id="352" r:id="rId47"/>
    <p:sldId id="353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89DB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5" autoAdjust="0"/>
    <p:restoredTop sz="94660"/>
  </p:normalViewPr>
  <p:slideViewPr>
    <p:cSldViewPr>
      <p:cViewPr varScale="1">
        <p:scale>
          <a:sx n="65" d="100"/>
          <a:sy n="65" d="100"/>
        </p:scale>
        <p:origin x="-51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C8718-EC8C-4282-90F0-DA82EE735E21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6F997-DC70-4D6F-A2E9-54981228A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197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F997-DC70-4D6F-A2E9-54981228ADC6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931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823D0-0CB4-461F-9C07-3DCBA96D27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77D40-6472-4C80-96F2-BFEF188282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D7EFA1-1E44-433D-8D08-E2F4976F6D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60769-BCE6-4257-B2BC-DA6D8BEBC5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8B02B-E125-4C42-8B0F-29349A0007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4EBC7-4420-4C50-BD77-929F03DDDE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D74858-2F4A-43CF-A0E8-251EF603E3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6793A-8F9F-4534-B0DA-7D140151F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67BEBF-9A94-4C9E-86C3-A5CBE9C772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B371-5B8F-449D-B1D7-EB0446941B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B59E3-F449-41FD-9F75-A26EFE6E04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A22AE-DA7F-4667-82D7-9AD916CC5B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22EAF-E92B-48BC-906A-95F94E523B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D0F86-22D8-49CE-84F3-BF97FF0E3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A92F5-968D-428A-BC31-2BE5BA5E5E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31BCA-C978-4FF3-B350-1A48AC4CC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26C130-E3C4-4067-9631-0E7E39200C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3EA79-3233-400C-A2DC-6E147F378A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3C5192-D8F7-4AF7-8EAC-34779AF61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35171-A813-465D-A6C0-8825EB8A94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0A9DF-9DB5-4576-AAC2-E81AD641E7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4431BF1-D2DC-4847-97C3-61800AB5A4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E74E6E3-C62A-4EE0-9ABD-5474818BA7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2B50F6D-2E84-40E0-AA87-3B0F7E2A43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&#1047;&#1076;&#1086;&#1088;&#1086;&#1074;&#1086;&#1077;%20&#1087;&#1080;&#1090;&#1072;&#1085;&#1080;&#1077;-&#1079;&#1072;&#1083;&#1086;&#1075;%20&#1079;&#1076;&#1086;&#1088;&#1086;&#1074;&#1100;&#1103;&#187;.pptx" TargetMode="External"/><Relationship Id="rId2" Type="http://schemas.openxmlformats.org/officeDocument/2006/relationships/hyperlink" Target="&#1054;&#1055;%20&#1040;.&#1053;&#1077;&#1074;&#1089;&#1082;&#1080;&#1081;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54;&#1055;%20&#1051;&#1077;&#1082;&#1072;&#1088;&#1089;&#1090;&#1074;&#1077;&#1085;&#1085;&#1099;&#1077;%20&#1088;&#1072;&#1089;&#1090;&#1077;&#1085;&#1080;&#1103;.ppt" TargetMode="External"/><Relationship Id="rId4" Type="http://schemas.openxmlformats.org/officeDocument/2006/relationships/hyperlink" Target="&#1086;&#1073;&#1088;&#1087;&#1079;&#1086;&#1074;%20&#1087;&#1088;&#1072;&#1082;&#1090;&#1080;&#1082;&#1072;%208%20&#1082;&#1083;%20&#1073;&#1080;&#1086;.ppt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4727575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бюджетное общеобразовательное учреждение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«Первомайский центр образования»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1196776"/>
          </a:xfrm>
          <a:prstGeom prst="round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Ленинградская область</a:t>
            </a:r>
          </a:p>
          <a:p>
            <a:pPr algn="ctr">
              <a:defRPr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Выборгский район</a:t>
            </a:r>
          </a:p>
          <a:p>
            <a:pPr algn="ctr">
              <a:defRPr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Муниципальное образование «Первомайское сельское поселение»</a:t>
            </a:r>
          </a:p>
        </p:txBody>
      </p:sp>
    </p:spTree>
    <p:extLst>
      <p:ext uri="{BB962C8B-B14F-4D97-AF65-F5344CB8AC3E}">
        <p14:creationId xmlns="" xmlns:p14="http://schemas.microsoft.com/office/powerpoint/2010/main" val="4071392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ТРЕБОВАНИЯ К СТРУКТУРЕ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/>
              <a:t>На организацию учебной </a:t>
            </a:r>
            <a:r>
              <a:rPr lang="ru-RU" dirty="0" smtClean="0"/>
              <a:t>деятельности </a:t>
            </a:r>
            <a:r>
              <a:rPr lang="ru-RU" dirty="0"/>
              <a:t>учащихся в традиционной урочной форме отводится </a:t>
            </a:r>
            <a:r>
              <a:rPr lang="ru-RU" dirty="0" smtClean="0"/>
              <a:t>80</a:t>
            </a:r>
            <a:r>
              <a:rPr lang="ru-RU" dirty="0"/>
              <a:t>% </a:t>
            </a:r>
            <a:r>
              <a:rPr lang="ru-RU" dirty="0" smtClean="0"/>
              <a:t> (70%) учебного </a:t>
            </a:r>
            <a:r>
              <a:rPr lang="ru-RU" dirty="0"/>
              <a:t>времени. Вариативная часть, формируемая участниками образовательного процесса, составляет </a:t>
            </a:r>
          </a:p>
          <a:p>
            <a:pPr marL="0" indent="0">
              <a:buNone/>
            </a:pPr>
            <a:r>
              <a:rPr lang="ru-RU" dirty="0" smtClean="0"/>
              <a:t>20% (30%).  </a:t>
            </a:r>
            <a:r>
              <a:rPr lang="ru-RU" dirty="0"/>
              <a:t>Почему бы в рамках одного предмета </a:t>
            </a:r>
            <a:r>
              <a:rPr lang="ru-RU" dirty="0" err="1" smtClean="0"/>
              <a:t>вариантивной</a:t>
            </a:r>
            <a:r>
              <a:rPr lang="ru-RU" dirty="0" smtClean="0"/>
              <a:t> части не построить </a:t>
            </a:r>
            <a:r>
              <a:rPr lang="ru-RU" dirty="0"/>
              <a:t>вариант нелинейного расписания? Для этого </a:t>
            </a:r>
            <a:r>
              <a:rPr lang="ru-RU" dirty="0" smtClean="0"/>
              <a:t>20%(30%) </a:t>
            </a:r>
            <a:r>
              <a:rPr lang="ru-RU" dirty="0"/>
              <a:t>учебного времени выводится </a:t>
            </a:r>
            <a:r>
              <a:rPr lang="ru-RU" dirty="0" smtClean="0"/>
              <a:t>за </a:t>
            </a:r>
            <a:r>
              <a:rPr lang="ru-RU" dirty="0"/>
              <a:t>рамки класса.  Урок вполне возможно совместить с равноправными, не </a:t>
            </a:r>
          </a:p>
          <a:p>
            <a:pPr marL="0" indent="0">
              <a:buNone/>
            </a:pPr>
            <a:r>
              <a:rPr lang="ru-RU" dirty="0" err="1"/>
              <a:t>рядоположенными</a:t>
            </a:r>
            <a:r>
              <a:rPr lang="ru-RU" dirty="0"/>
              <a:t> с ним видами занятий (экскурсия, поход, социальные практики и др.).</a:t>
            </a:r>
          </a:p>
        </p:txBody>
      </p:sp>
    </p:spTree>
    <p:extLst>
      <p:ext uri="{BB962C8B-B14F-4D97-AF65-F5344CB8AC3E}">
        <p14:creationId xmlns="" xmlns:p14="http://schemas.microsoft.com/office/powerpoint/2010/main" val="4227043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изменили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28800"/>
            <a:ext cx="5398945" cy="5738015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000" b="1" dirty="0" smtClean="0"/>
              <a:t>ПРОСЧИТАЛИ КОЛИЧЕСТВО ЧАСОВ ВАРИАТИВНОЙ ЧАСТИ ПО КАЖДОМУ ПРЕДМЕТУ ,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/>
              <a:t>СОСТАВИЛИ  ПЛАНИРОВАНИЕ ВАРИАТИВНОЙ ЧАСТИ ПО КАЖДОМУ ПРЕДМЕТУ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/>
              <a:t>СОГЛАСОВАЛИ  ВАРИАТИВНУЮ ЧАСТЬ </a:t>
            </a:r>
          </a:p>
          <a:p>
            <a:pPr marL="0" indent="0">
              <a:buNone/>
            </a:pPr>
            <a:endParaRPr lang="ru-RU" sz="4000" b="1" dirty="0" smtClean="0"/>
          </a:p>
          <a:p>
            <a:pPr marL="0" indent="0">
              <a:buNone/>
            </a:pPr>
            <a:r>
              <a:rPr lang="ru-RU" sz="4000" b="1" dirty="0" smtClean="0"/>
              <a:t>Например,</a:t>
            </a:r>
          </a:p>
          <a:p>
            <a:pPr marL="0" indent="0">
              <a:buNone/>
            </a:pPr>
            <a:r>
              <a:rPr lang="ru-RU" sz="4000" b="1" dirty="0" smtClean="0"/>
              <a:t>Русский язык</a:t>
            </a:r>
          </a:p>
          <a:p>
            <a:pPr marL="0" indent="0">
              <a:buNone/>
            </a:pPr>
            <a:r>
              <a:rPr lang="ru-RU" sz="4000" b="1" dirty="0" smtClean="0"/>
              <a:t>5х34=170ч в год</a:t>
            </a:r>
          </a:p>
          <a:p>
            <a:pPr marL="0" indent="0">
              <a:buNone/>
            </a:pPr>
            <a:r>
              <a:rPr lang="ru-RU" sz="4000" b="1" dirty="0" smtClean="0"/>
              <a:t>170:100х30=51час-вариативные формы работы</a:t>
            </a:r>
          </a:p>
          <a:p>
            <a:pPr marL="0" indent="0">
              <a:buNone/>
            </a:pPr>
            <a:r>
              <a:rPr lang="ru-RU" sz="4000" b="1" dirty="0" smtClean="0"/>
              <a:t>Т.О. Обязательная часть (</a:t>
            </a:r>
            <a:r>
              <a:rPr lang="ru-RU" sz="4000" b="1" dirty="0"/>
              <a:t>учебная деятельность в урочной форме</a:t>
            </a:r>
            <a:r>
              <a:rPr lang="ru-RU" sz="4000" b="1" dirty="0" smtClean="0"/>
              <a:t>) -119час</a:t>
            </a:r>
          </a:p>
          <a:p>
            <a:pPr marL="0" indent="0">
              <a:buNone/>
            </a:pPr>
            <a:r>
              <a:rPr lang="ru-RU" sz="4000" b="1" dirty="0" smtClean="0"/>
              <a:t>Вариативная </a:t>
            </a:r>
            <a:r>
              <a:rPr lang="ru-RU" sz="4000" b="1" dirty="0"/>
              <a:t>часть, формируемая участниками ОП </a:t>
            </a:r>
            <a:r>
              <a:rPr lang="ru-RU" sz="4000" b="1" dirty="0" smtClean="0"/>
              <a:t>(</a:t>
            </a:r>
            <a:r>
              <a:rPr lang="ru-RU" sz="4000" b="1" dirty="0"/>
              <a:t>внеаудиторные </a:t>
            </a:r>
            <a:r>
              <a:rPr lang="ru-RU" sz="4000" b="1" dirty="0" smtClean="0"/>
              <a:t>занятия- </a:t>
            </a:r>
            <a:r>
              <a:rPr lang="ru-RU" sz="4000" b="1" dirty="0"/>
              <a:t>51 ч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/>
              <a:t>Формы организации деятельности: мастерская,  лаборатория, образовательное путешествие, экскурсия,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/>
              <a:t>Виды деятельности исследовательская</a:t>
            </a:r>
            <a:r>
              <a:rPr lang="ru-RU" sz="4000" b="1" dirty="0"/>
              <a:t>, творческая деятельность, клуб по интересам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6613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поход к нелинейному расписанию: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в рамках предмета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55976" y="1637704"/>
            <a:ext cx="2789958" cy="375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b="1" dirty="0" smtClean="0"/>
              <a:t>урок-интервью</a:t>
            </a:r>
            <a:endParaRPr lang="ru-RU" sz="2300" b="1" dirty="0"/>
          </a:p>
          <a:p>
            <a:pPr marL="0" indent="0">
              <a:buNone/>
            </a:pPr>
            <a:r>
              <a:rPr lang="ru-RU" sz="2300" b="1" dirty="0"/>
              <a:t>урок-репортаж</a:t>
            </a:r>
          </a:p>
          <a:p>
            <a:pPr marL="0" indent="0">
              <a:buNone/>
            </a:pPr>
            <a:r>
              <a:rPr lang="ru-RU" sz="2300" b="1" dirty="0"/>
              <a:t>урок-пресс-конференции</a:t>
            </a:r>
          </a:p>
          <a:p>
            <a:pPr marL="0" indent="0">
              <a:buNone/>
            </a:pPr>
            <a:r>
              <a:rPr lang="ru-RU" sz="2300" b="1" dirty="0"/>
              <a:t>урок-выставка</a:t>
            </a:r>
          </a:p>
          <a:p>
            <a:pPr marL="0" indent="0">
              <a:buNone/>
            </a:pPr>
            <a:r>
              <a:rPr lang="ru-RU" sz="2300" b="1" dirty="0"/>
              <a:t>урок-конкурс</a:t>
            </a:r>
          </a:p>
          <a:p>
            <a:pPr marL="0" indent="0">
              <a:buNone/>
            </a:pPr>
            <a:r>
              <a:rPr lang="ru-RU" sz="2300" b="1" dirty="0" smtClean="0"/>
              <a:t>урок-соревнование</a:t>
            </a:r>
            <a:endParaRPr lang="ru-RU" sz="2300" b="1" dirty="0"/>
          </a:p>
          <a:p>
            <a:pPr marL="0" indent="0">
              <a:buNone/>
            </a:pPr>
            <a:r>
              <a:rPr lang="ru-RU" sz="2300" b="1" dirty="0"/>
              <a:t>урок-викторина</a:t>
            </a:r>
          </a:p>
          <a:p>
            <a:pPr marL="0" indent="0">
              <a:buNone/>
            </a:pPr>
            <a:r>
              <a:rPr lang="ru-RU" sz="2300" b="1" dirty="0"/>
              <a:t>урок-подарок</a:t>
            </a:r>
          </a:p>
          <a:p>
            <a:pPr marL="0" indent="0">
              <a:buNone/>
            </a:pPr>
            <a:r>
              <a:rPr lang="ru-RU" sz="2300" b="1" dirty="0"/>
              <a:t>урок-праздник</a:t>
            </a:r>
          </a:p>
          <a:p>
            <a:pPr marL="0" indent="0">
              <a:buNone/>
            </a:pPr>
            <a:r>
              <a:rPr lang="ru-RU" sz="2300" b="1" dirty="0"/>
              <a:t>урок-смотр знаний</a:t>
            </a:r>
          </a:p>
          <a:p>
            <a:pPr marL="0" indent="0">
              <a:buNone/>
            </a:pPr>
            <a:r>
              <a:rPr lang="ru-RU" sz="2300" b="1" dirty="0"/>
              <a:t>урок-конференция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043608" y="1682135"/>
            <a:ext cx="2580010" cy="52317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b="1" dirty="0"/>
              <a:t>урок-мастерская</a:t>
            </a:r>
          </a:p>
          <a:p>
            <a:pPr marL="0" indent="0">
              <a:buNone/>
            </a:pPr>
            <a:r>
              <a:rPr lang="ru-RU" sz="3600" b="1" dirty="0"/>
              <a:t>урок-презентация</a:t>
            </a:r>
          </a:p>
          <a:p>
            <a:pPr marL="0" indent="0">
              <a:buNone/>
            </a:pPr>
            <a:r>
              <a:rPr lang="ru-RU" sz="3600" b="1" dirty="0"/>
              <a:t>урок-дебаты</a:t>
            </a:r>
          </a:p>
          <a:p>
            <a:pPr marL="0" indent="0">
              <a:buNone/>
            </a:pPr>
            <a:r>
              <a:rPr lang="ru-RU" sz="3600" b="1" dirty="0"/>
              <a:t>урок-диспут</a:t>
            </a:r>
          </a:p>
          <a:p>
            <a:pPr marL="0" indent="0">
              <a:buNone/>
            </a:pPr>
            <a:r>
              <a:rPr lang="ru-RU" sz="3600" b="1" dirty="0"/>
              <a:t>урок-дискуссия</a:t>
            </a:r>
          </a:p>
          <a:p>
            <a:pPr marL="0" indent="0">
              <a:buNone/>
            </a:pPr>
            <a:r>
              <a:rPr lang="ru-RU" sz="3600" b="1" dirty="0"/>
              <a:t>урок-игра</a:t>
            </a:r>
          </a:p>
          <a:p>
            <a:pPr marL="0" indent="0">
              <a:buNone/>
            </a:pPr>
            <a:r>
              <a:rPr lang="ru-RU" sz="3600" b="1" dirty="0"/>
              <a:t>урок-экскурсия</a:t>
            </a:r>
          </a:p>
          <a:p>
            <a:pPr marL="0" indent="0">
              <a:buNone/>
            </a:pPr>
            <a:r>
              <a:rPr lang="ru-RU" sz="3600" b="1" dirty="0"/>
              <a:t>урок-семинар</a:t>
            </a:r>
          </a:p>
          <a:p>
            <a:pPr marL="0" indent="0">
              <a:buNone/>
            </a:pPr>
            <a:r>
              <a:rPr lang="ru-RU" sz="3600" b="1" dirty="0" smtClean="0"/>
              <a:t>урок-исследование</a:t>
            </a:r>
          </a:p>
          <a:p>
            <a:pPr marL="0" indent="0">
              <a:buNone/>
            </a:pPr>
            <a:r>
              <a:rPr lang="ru-RU" sz="3600" b="1" dirty="0" smtClean="0"/>
              <a:t>урок-путешествие</a:t>
            </a:r>
            <a:endParaRPr lang="ru-RU" sz="3600" b="1" dirty="0"/>
          </a:p>
          <a:p>
            <a:pPr marL="0" indent="0">
              <a:buNone/>
            </a:pPr>
            <a:r>
              <a:rPr lang="ru-RU" sz="3600" b="1" dirty="0"/>
              <a:t>урок-прогулка</a:t>
            </a:r>
          </a:p>
          <a:p>
            <a:pPr marL="0" indent="0">
              <a:buNone/>
            </a:pPr>
            <a:r>
              <a:rPr lang="ru-RU" sz="3600" b="1" dirty="0"/>
              <a:t>урок-спектакль</a:t>
            </a:r>
          </a:p>
          <a:p>
            <a:pPr marL="0" indent="0">
              <a:buNone/>
            </a:pPr>
            <a:r>
              <a:rPr lang="ru-RU" sz="3600" b="1" dirty="0" smtClean="0"/>
              <a:t>урок-живая </a:t>
            </a:r>
            <a:r>
              <a:rPr lang="ru-RU" sz="3600" b="1" dirty="0"/>
              <a:t>газета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0924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Разнообразные формы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66" y="1935163"/>
            <a:ext cx="5855268" cy="4389437"/>
          </a:xfrm>
        </p:spPr>
      </p:pic>
    </p:spTree>
    <p:extLst>
      <p:ext uri="{BB962C8B-B14F-4D97-AF65-F5344CB8AC3E}">
        <p14:creationId xmlns="" xmlns:p14="http://schemas.microsoft.com/office/powerpoint/2010/main" val="3671610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7" y="-21815"/>
            <a:ext cx="8729547" cy="6547159"/>
          </a:xfrm>
        </p:spPr>
      </p:pic>
    </p:spTree>
    <p:extLst>
      <p:ext uri="{BB962C8B-B14F-4D97-AF65-F5344CB8AC3E}">
        <p14:creationId xmlns="" xmlns:p14="http://schemas.microsoft.com/office/powerpoint/2010/main" val="14187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" y="222711"/>
            <a:ext cx="8836902" cy="6624736"/>
          </a:xfrm>
        </p:spPr>
      </p:pic>
    </p:spTree>
    <p:extLst>
      <p:ext uri="{BB962C8B-B14F-4D97-AF65-F5344CB8AC3E}">
        <p14:creationId xmlns="" xmlns:p14="http://schemas.microsoft.com/office/powerpoint/2010/main" val="1753946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05" y="2299854"/>
            <a:ext cx="4434840" cy="332509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0729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Разнообразные места 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28" y="1105750"/>
            <a:ext cx="8636743" cy="576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86950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27"/>
            <a:ext cx="9027607" cy="6768752"/>
          </a:xfrm>
        </p:spPr>
      </p:pic>
    </p:spTree>
    <p:extLst>
      <p:ext uri="{BB962C8B-B14F-4D97-AF65-F5344CB8AC3E}">
        <p14:creationId xmlns="" xmlns:p14="http://schemas.microsoft.com/office/powerpoint/2010/main" val="227107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-1" y="0"/>
            <a:ext cx="8976975" cy="6858000"/>
          </a:xfrm>
        </p:spPr>
      </p:pic>
    </p:spTree>
    <p:extLst>
      <p:ext uri="{BB962C8B-B14F-4D97-AF65-F5344CB8AC3E}">
        <p14:creationId xmlns="" xmlns:p14="http://schemas.microsoft.com/office/powerpoint/2010/main" val="638647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1\документы карманова\фото 2011-2012\школа\IMG_0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68313" y="3954463"/>
            <a:ext cx="4071937" cy="2570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-24"/>
            <a:ext cx="9144000" cy="1071570"/>
          </a:xfrm>
          <a:prstGeom prst="round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Базовая школа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1196975"/>
            <a:ext cx="7915275" cy="273685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dirty="0" smtClean="0"/>
              <a:t>Базовая школа находится в п. Первомайское. Школа располагается в двух зданиях  1973 и 1992 годов постройки. Здесь ежегодно обучается более 500 учеников. В школе 21 класс, 47 педагогов, хорошая современная материальная база.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C:\1\документы карманова\фото 2011-2012\школа\IMG_00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932363" y="3933825"/>
            <a:ext cx="3852862" cy="2568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9828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260648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51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Разносоставные и разновозрастные  коллективы  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042" y="1857364"/>
            <a:ext cx="6249876" cy="468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72606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58" y="2382130"/>
            <a:ext cx="4659284" cy="34955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8708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79626" y="21138"/>
            <a:ext cx="9064374" cy="6639173"/>
          </a:xfrm>
        </p:spPr>
      </p:pic>
      <p:sp>
        <p:nvSpPr>
          <p:cNvPr id="3" name="TextBox 2"/>
          <p:cNvSpPr txBox="1"/>
          <p:nvPr/>
        </p:nvSpPr>
        <p:spPr>
          <a:xfrm>
            <a:off x="6300192" y="5445224"/>
            <a:ext cx="2966947" cy="707886"/>
          </a:xfrm>
          <a:prstGeom prst="rect">
            <a:avLst/>
          </a:prstGeom>
          <a:solidFill>
            <a:srgbClr val="B889DB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Проект «Молодые приграничные ученые»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1472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1181"/>
            <a:ext cx="10009112" cy="2147838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ВТОРОЙ ПОДХОД К НЕЛИНЕЙНОМУ РАСПИСАНИЮ</a:t>
            </a:r>
            <a:r>
              <a:rPr lang="ru-RU" sz="3600" dirty="0"/>
              <a:t>: интеграция  предметов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2924944"/>
            <a:ext cx="8496126" cy="3332833"/>
          </a:xfrm>
        </p:spPr>
        <p:txBody>
          <a:bodyPr/>
          <a:lstStyle/>
          <a:p>
            <a:r>
              <a:rPr lang="ru-RU" dirty="0" smtClean="0"/>
              <a:t>Бинарные уроки,</a:t>
            </a:r>
          </a:p>
          <a:p>
            <a:r>
              <a:rPr lang="ru-RU" dirty="0" smtClean="0"/>
              <a:t>Уроки – погружения </a:t>
            </a:r>
          </a:p>
          <a:p>
            <a:r>
              <a:rPr lang="ru-RU" dirty="0" smtClean="0"/>
              <a:t>Исследовательские проекты </a:t>
            </a:r>
          </a:p>
          <a:p>
            <a:r>
              <a:rPr lang="ru-RU" dirty="0" smtClean="0"/>
              <a:t>лаборатории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6608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0" y="-9737"/>
            <a:ext cx="9155590" cy="6867737"/>
          </a:xfrm>
        </p:spPr>
      </p:pic>
    </p:spTree>
    <p:extLst>
      <p:ext uri="{BB962C8B-B14F-4D97-AF65-F5344CB8AC3E}">
        <p14:creationId xmlns="" xmlns:p14="http://schemas.microsoft.com/office/powerpoint/2010/main" val="59362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12607" cy="6679370"/>
          </a:xfrm>
        </p:spPr>
      </p:pic>
    </p:spTree>
    <p:extLst>
      <p:ext uri="{BB962C8B-B14F-4D97-AF65-F5344CB8AC3E}">
        <p14:creationId xmlns="" xmlns:p14="http://schemas.microsoft.com/office/powerpoint/2010/main" val="1758664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05" y="2299854"/>
            <a:ext cx="4434840" cy="332509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9766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0"/>
            <a:ext cx="9166317" cy="6874737"/>
          </a:xfrm>
        </p:spPr>
      </p:pic>
    </p:spTree>
    <p:extLst>
      <p:ext uri="{BB962C8B-B14F-4D97-AF65-F5344CB8AC3E}">
        <p14:creationId xmlns="" xmlns:p14="http://schemas.microsoft.com/office/powerpoint/2010/main" val="1408334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058" y="-315416"/>
            <a:ext cx="9319287" cy="6989464"/>
          </a:xfrm>
        </p:spPr>
      </p:pic>
    </p:spTree>
    <p:extLst>
      <p:ext uri="{BB962C8B-B14F-4D97-AF65-F5344CB8AC3E}">
        <p14:creationId xmlns="" xmlns:p14="http://schemas.microsoft.com/office/powerpoint/2010/main" val="1222456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44624"/>
            <a:ext cx="8229600" cy="1296144"/>
          </a:xfrm>
          <a:prstGeom prst="round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2012 году школа была реорганизована путём присоединения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Ильичёвской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начальной школы и Ленинской основной школы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250825" y="-674688"/>
            <a:ext cx="8229600" cy="89217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2100" dirty="0" smtClean="0"/>
              <a:t>            </a:t>
            </a:r>
          </a:p>
        </p:txBody>
      </p:sp>
      <p:pic>
        <p:nvPicPr>
          <p:cNvPr id="5123" name="Picture 6" descr="Копия граница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706438"/>
            <a:ext cx="6234113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35350" y="2430463"/>
            <a:ext cx="273843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Первомайская школа</a:t>
            </a:r>
          </a:p>
        </p:txBody>
      </p:sp>
      <p:sp>
        <p:nvSpPr>
          <p:cNvPr id="7" name="Двенадцатиугольник 6"/>
          <p:cNvSpPr/>
          <p:nvPr/>
        </p:nvSpPr>
        <p:spPr>
          <a:xfrm>
            <a:off x="3078643" y="2496610"/>
            <a:ext cx="254968" cy="218010"/>
          </a:xfrm>
          <a:prstGeom prst="dodec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29" name="TextBox 9"/>
          <p:cNvSpPr txBox="1">
            <a:spLocks noChangeArrowheads="1"/>
          </p:cNvSpPr>
          <p:nvPr/>
        </p:nvSpPr>
        <p:spPr bwMode="auto">
          <a:xfrm>
            <a:off x="1331913" y="4581525"/>
            <a:ext cx="1936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0070C0"/>
                </a:solidFill>
              </a:rPr>
              <a:t>Ильичевская школа</a:t>
            </a:r>
          </a:p>
        </p:txBody>
      </p:sp>
      <p:sp>
        <p:nvSpPr>
          <p:cNvPr id="11" name="Двенадцатиугольник 10"/>
          <p:cNvSpPr/>
          <p:nvPr/>
        </p:nvSpPr>
        <p:spPr>
          <a:xfrm>
            <a:off x="3435833" y="4639750"/>
            <a:ext cx="254968" cy="218010"/>
          </a:xfrm>
          <a:prstGeom prst="dodec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33" name="TextBox 11"/>
          <p:cNvSpPr txBox="1">
            <a:spLocks noChangeArrowheads="1"/>
          </p:cNvSpPr>
          <p:nvPr/>
        </p:nvSpPr>
        <p:spPr bwMode="auto">
          <a:xfrm>
            <a:off x="5003800" y="5013325"/>
            <a:ext cx="1747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0070C0"/>
                </a:solidFill>
              </a:rPr>
              <a:t>Ленинская школа</a:t>
            </a:r>
          </a:p>
        </p:txBody>
      </p:sp>
      <p:sp>
        <p:nvSpPr>
          <p:cNvPr id="13" name="Двенадцатиугольник 12"/>
          <p:cNvSpPr/>
          <p:nvPr/>
        </p:nvSpPr>
        <p:spPr>
          <a:xfrm>
            <a:off x="4650279" y="5366272"/>
            <a:ext cx="254968" cy="218010"/>
          </a:xfrm>
          <a:prstGeom prst="dodec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 стрелкой 14"/>
          <p:cNvCxnSpPr>
            <a:endCxn id="7" idx="5"/>
          </p:cNvCxnSpPr>
          <p:nvPr/>
        </p:nvCxnSpPr>
        <p:spPr>
          <a:xfrm flipH="1" flipV="1">
            <a:off x="3171825" y="2714625"/>
            <a:ext cx="352425" cy="19542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3" idx="10"/>
            <a:endCxn id="7" idx="3"/>
          </p:cNvCxnSpPr>
          <p:nvPr/>
        </p:nvCxnSpPr>
        <p:spPr>
          <a:xfrm flipH="1" flipV="1">
            <a:off x="3298825" y="2686050"/>
            <a:ext cx="1444625" cy="2679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0623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404664"/>
            <a:ext cx="8003232" cy="1162050"/>
          </a:xfrm>
        </p:spPr>
        <p:txBody>
          <a:bodyPr/>
          <a:lstStyle/>
          <a:p>
            <a:pPr algn="ctr"/>
            <a:r>
              <a:rPr lang="ru-RU" dirty="0" smtClean="0"/>
              <a:t>Урок биологии –русского языка </a:t>
            </a:r>
            <a:endParaRPr lang="ru-RU" dirty="0"/>
          </a:p>
        </p:txBody>
      </p:sp>
      <p:pic>
        <p:nvPicPr>
          <p:cNvPr id="5" name="Содержимое 4" descr="DSCN058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07504" y="0"/>
            <a:ext cx="9563090" cy="7174457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057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70103" cy="6878604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35821" cy="14356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Третий  подход к нелинейному расписанию: 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Образовательные</a:t>
            </a:r>
          </a:p>
          <a:p>
            <a:r>
              <a:rPr lang="ru-RU" dirty="0" smtClean="0"/>
              <a:t>Практики, погружения, путешествия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627784" y="2132856"/>
            <a:ext cx="4438755" cy="446756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ОБРАЗОВАТЕЛЬНЫЕ </a:t>
            </a:r>
            <a:r>
              <a:rPr lang="ru-RU" b="1" dirty="0"/>
              <a:t>ПРАКТИКИ: </a:t>
            </a:r>
          </a:p>
          <a:p>
            <a:r>
              <a:rPr lang="ru-RU" b="1" dirty="0"/>
              <a:t>специальным образом организованная деятельность, основанная на предметном содержании нескольких учебных областей, объединенная единой сюжетной линией – социальной, исторической, профессиональной, туристической – то есть максимально приближенной к жизненным ситуациям</a:t>
            </a:r>
          </a:p>
        </p:txBody>
      </p:sp>
    </p:spTree>
    <p:extLst>
      <p:ext uri="{BB962C8B-B14F-4D97-AF65-F5344CB8AC3E}">
        <p14:creationId xmlns="" xmlns:p14="http://schemas.microsoft.com/office/powerpoint/2010/main" val="2986608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209" y="133386"/>
            <a:ext cx="9364209" cy="6824006"/>
          </a:xfrm>
        </p:spPr>
      </p:pic>
    </p:spTree>
    <p:extLst>
      <p:ext uri="{BB962C8B-B14F-4D97-AF65-F5344CB8AC3E}">
        <p14:creationId xmlns="" xmlns:p14="http://schemas.microsoft.com/office/powerpoint/2010/main" val="4019017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5"/>
            <a:ext cx="9144000" cy="6856167"/>
          </a:xfrm>
        </p:spPr>
      </p:pic>
    </p:spTree>
    <p:extLst>
      <p:ext uri="{BB962C8B-B14F-4D97-AF65-F5344CB8AC3E}">
        <p14:creationId xmlns="" xmlns:p14="http://schemas.microsoft.com/office/powerpoint/2010/main" val="2851099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97"/>
            <a:ext cx="9123428" cy="6842570"/>
          </a:xfrm>
        </p:spPr>
      </p:pic>
    </p:spTree>
    <p:extLst>
      <p:ext uri="{BB962C8B-B14F-4D97-AF65-F5344CB8AC3E}">
        <p14:creationId xmlns="" xmlns:p14="http://schemas.microsoft.com/office/powerpoint/2010/main" val="3692450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-108520" y="19294"/>
            <a:ext cx="9396536" cy="7455553"/>
          </a:xfrm>
        </p:spPr>
      </p:pic>
    </p:spTree>
    <p:extLst>
      <p:ext uri="{BB962C8B-B14F-4D97-AF65-F5344CB8AC3E}">
        <p14:creationId xmlns="" xmlns:p14="http://schemas.microsoft.com/office/powerpoint/2010/main" val="312801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-24872" y="0"/>
            <a:ext cx="9148593" cy="6858000"/>
          </a:xfrm>
        </p:spPr>
      </p:pic>
    </p:spTree>
    <p:extLst>
      <p:ext uri="{BB962C8B-B14F-4D97-AF65-F5344CB8AC3E}">
        <p14:creationId xmlns="" xmlns:p14="http://schemas.microsoft.com/office/powerpoint/2010/main" val="2837828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ОП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pres?slideindex=1&amp;slidetitle="/>
              </a:rPr>
              <a:t>4 класс – </a:t>
            </a:r>
            <a:r>
              <a:rPr lang="ru-RU" dirty="0" err="1" smtClean="0">
                <a:hlinkClick r:id="rId2" action="ppaction://hlinkpres?slideindex=1&amp;slidetitle="/>
              </a:rPr>
              <a:t>А.Невский</a:t>
            </a:r>
            <a:r>
              <a:rPr lang="ru-RU" dirty="0" smtClean="0">
                <a:hlinkClick r:id="rId2" action="ppaction://hlinkpres?slideindex=1&amp;slidetitle="/>
              </a:rPr>
              <a:t> </a:t>
            </a:r>
            <a:endParaRPr lang="ru-RU" dirty="0" smtClean="0"/>
          </a:p>
          <a:p>
            <a:r>
              <a:rPr lang="ru-RU" dirty="0" smtClean="0">
                <a:hlinkClick r:id="rId3" action="ppaction://hlinkpres?slideindex=1&amp;slidetitle="/>
              </a:rPr>
              <a:t>8 класс – Здоровое питание – залог здоровья </a:t>
            </a:r>
            <a:endParaRPr lang="ru-RU" dirty="0" smtClean="0"/>
          </a:p>
          <a:p>
            <a:r>
              <a:rPr lang="ru-RU" dirty="0" smtClean="0">
                <a:hlinkClick r:id="rId4" action="ppaction://hlinkpres?slideindex=1&amp;slidetitle="/>
              </a:rPr>
              <a:t>8 класс –Спорт- альтернатива  вредным привычкам </a:t>
            </a:r>
            <a:endParaRPr lang="ru-RU" dirty="0" smtClean="0"/>
          </a:p>
          <a:p>
            <a:r>
              <a:rPr lang="ru-RU" dirty="0" smtClean="0">
                <a:hlinkClick r:id="rId5" action="ppaction://hlinkpres?slideindex=1&amp;slidetitle="/>
              </a:rPr>
              <a:t>5 классы – Лекарственные растения нашего края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409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Подход четвертый- сетевое взаимодействие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Поскольку наш образовательный центр-это 7 образовательных учреждений, расположенных на расстоянии 18-20 км, то нелинейное расписание – это поездки друг к другу: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3932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0" y="44624"/>
            <a:ext cx="9144000" cy="1296144"/>
          </a:xfrm>
          <a:prstGeom prst="round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2013 году школа была реорганизована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путём 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присоединения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учреждений 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дополнительного и дошкольного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образования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250825" y="-674688"/>
            <a:ext cx="8229600" cy="89217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2100" smtClean="0"/>
              <a:t>            </a:t>
            </a:r>
          </a:p>
        </p:txBody>
      </p:sp>
      <p:pic>
        <p:nvPicPr>
          <p:cNvPr id="8195" name="Picture 6" descr="Копия граница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706438"/>
            <a:ext cx="6234113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3938" y="2133600"/>
            <a:ext cx="27384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Первомайская школа</a:t>
            </a:r>
          </a:p>
        </p:txBody>
      </p:sp>
      <p:sp>
        <p:nvSpPr>
          <p:cNvPr id="7" name="Двенадцатиугольник 6"/>
          <p:cNvSpPr/>
          <p:nvPr/>
        </p:nvSpPr>
        <p:spPr>
          <a:xfrm>
            <a:off x="3078643" y="2496610"/>
            <a:ext cx="254968" cy="218010"/>
          </a:xfrm>
          <a:prstGeom prst="dodec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0338" y="5084763"/>
            <a:ext cx="19319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Ильичевский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</a:t>
            </a:r>
          </a:p>
        </p:txBody>
      </p:sp>
      <p:sp>
        <p:nvSpPr>
          <p:cNvPr id="9" name="Двенадцатиугольник 8"/>
          <p:cNvSpPr/>
          <p:nvPr/>
        </p:nvSpPr>
        <p:spPr>
          <a:xfrm>
            <a:off x="3507271" y="4282560"/>
            <a:ext cx="254968" cy="218010"/>
          </a:xfrm>
          <a:prstGeom prst="dodec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913" y="4581525"/>
            <a:ext cx="1936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Ильичевский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детский сад</a:t>
            </a:r>
          </a:p>
        </p:txBody>
      </p:sp>
      <p:sp>
        <p:nvSpPr>
          <p:cNvPr id="11" name="Двенадцатиугольник 10"/>
          <p:cNvSpPr/>
          <p:nvPr/>
        </p:nvSpPr>
        <p:spPr>
          <a:xfrm>
            <a:off x="3435833" y="4639750"/>
            <a:ext cx="254968" cy="218010"/>
          </a:xfrm>
          <a:prstGeom prst="dodec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3800" y="5013325"/>
            <a:ext cx="17478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Ленинский детский сад</a:t>
            </a:r>
          </a:p>
        </p:txBody>
      </p:sp>
      <p:sp>
        <p:nvSpPr>
          <p:cNvPr id="13" name="Двенадцатиугольник 12"/>
          <p:cNvSpPr/>
          <p:nvPr/>
        </p:nvSpPr>
        <p:spPr>
          <a:xfrm>
            <a:off x="4650279" y="5366272"/>
            <a:ext cx="254968" cy="218010"/>
          </a:xfrm>
          <a:prstGeom prst="dodec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 стрелкой 13"/>
          <p:cNvCxnSpPr>
            <a:stCxn id="9" idx="11"/>
            <a:endCxn id="7" idx="3"/>
          </p:cNvCxnSpPr>
          <p:nvPr/>
        </p:nvCxnSpPr>
        <p:spPr>
          <a:xfrm flipH="1" flipV="1">
            <a:off x="3298825" y="2686050"/>
            <a:ext cx="369888" cy="15970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1" idx="9"/>
          </p:cNvCxnSpPr>
          <p:nvPr/>
        </p:nvCxnSpPr>
        <p:spPr>
          <a:xfrm flipH="1" flipV="1">
            <a:off x="3149600" y="2643188"/>
            <a:ext cx="320675" cy="20256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3" idx="10"/>
          </p:cNvCxnSpPr>
          <p:nvPr/>
        </p:nvCxnSpPr>
        <p:spPr>
          <a:xfrm flipH="1" flipV="1">
            <a:off x="3363913" y="2643188"/>
            <a:ext cx="1379537" cy="27225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Двенадцатиугольник 16"/>
          <p:cNvSpPr/>
          <p:nvPr/>
        </p:nvSpPr>
        <p:spPr>
          <a:xfrm>
            <a:off x="2771800" y="2852936"/>
            <a:ext cx="254968" cy="218010"/>
          </a:xfrm>
          <a:prstGeom prst="dodec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2852738" y="2492375"/>
            <a:ext cx="279400" cy="4460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4213" y="2492375"/>
            <a:ext cx="22336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Первомайский детский сад</a:t>
            </a:r>
          </a:p>
        </p:txBody>
      </p:sp>
    </p:spTree>
    <p:extLst>
      <p:ext uri="{BB962C8B-B14F-4D97-AF65-F5344CB8AC3E}">
        <p14:creationId xmlns="" xmlns:p14="http://schemas.microsoft.com/office/powerpoint/2010/main" val="3437190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Цветограмма</a:t>
            </a:r>
            <a:r>
              <a:rPr lang="ru-RU" dirty="0" smtClean="0"/>
              <a:t> расписания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911867521"/>
              </p:ext>
            </p:extLst>
          </p:nvPr>
        </p:nvGraphicFramePr>
        <p:xfrm>
          <a:off x="844550" y="1374188"/>
          <a:ext cx="6513532" cy="4494395"/>
        </p:xfrm>
        <a:graphic>
          <a:graphicData uri="http://schemas.openxmlformats.org/drawingml/2006/table">
            <a:tbl>
              <a:tblPr/>
              <a:tblGrid>
                <a:gridCol w="1628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8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87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87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5115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58565" marR="58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</a:rPr>
                        <a:t/>
                      </a:r>
                      <a:br>
                        <a:rPr lang="ru-RU" sz="900" dirty="0">
                          <a:latin typeface="Calibri"/>
                        </a:rPr>
                      </a:br>
                      <a:r>
                        <a:rPr lang="ru-RU" sz="1200" b="1" dirty="0">
                          <a:latin typeface="Times New Roman"/>
                          <a:ea typeface="Calibri"/>
                        </a:rPr>
                        <a:t>Урок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58565" marR="58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58565" marR="58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89DB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</a:rPr>
                        <a:t>учебная экскурсия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8565" marR="58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6040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58565" marR="58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</a:rPr>
                        <a:t>урок-игра,  урок-сказка, урок-путешествие, урок-КВН, урок-соревнование, урок-презентация, урок-дискуссия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8565" marR="58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58565" marR="58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</a:rPr>
                        <a:t>творческая мастерская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8565" marR="58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9765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58565" marR="58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</a:rPr>
                        <a:t>конференция, заседание кафедры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8565" marR="58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58565" marR="58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</a:rPr>
                        <a:t>спортивные соревнования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8565" marR="58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6510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58565" marR="58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</a:rPr>
                        <a:t>познавательная лаборатория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8565" marR="58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58565" marR="58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</a:rPr>
                        <a:t>Образовательные практики, погружения  экскурсии 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58565" marR="58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6275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58565" marR="58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</a:rPr>
                        <a:t>студия (театральная, изобразительная, музыкальная, литературная)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58565" marR="58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58565" marR="58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</a:rPr>
                        <a:t>индивидуальные занятия (мастерские, консультации)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58565" marR="58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79388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4100198271"/>
              </p:ext>
            </p:extLst>
          </p:nvPr>
        </p:nvGraphicFramePr>
        <p:xfrm>
          <a:off x="107504" y="188640"/>
          <a:ext cx="8568959" cy="714133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657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37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42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46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38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42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37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728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072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8424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718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cap="all" dirty="0">
                          <a:effectLst/>
                          <a:latin typeface="Times New Roman"/>
                          <a:ea typeface="Times New Roman"/>
                        </a:rPr>
                        <a:t>ДНИ НЕДЕЛИ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cap="all" dirty="0">
                          <a:effectLst/>
                          <a:latin typeface="Times New Roman"/>
                          <a:ea typeface="Times New Roman"/>
                        </a:rPr>
                        <a:t>№ УРОКА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cap="all">
                          <a:effectLst/>
                          <a:latin typeface="Times New Roman"/>
                          <a:ea typeface="Times New Roman"/>
                        </a:rPr>
                        <a:t>       1 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cap="all">
                          <a:effectLst/>
                          <a:latin typeface="Times New Roman"/>
                          <a:ea typeface="Times New Roman"/>
                        </a:rPr>
                        <a:t>Тихонова Н.Н.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cap="all" dirty="0">
                          <a:effectLst/>
                          <a:latin typeface="Times New Roman"/>
                          <a:ea typeface="Times New Roman"/>
                        </a:rPr>
                        <a:t>            1Б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cap="all" dirty="0">
                          <a:effectLst/>
                          <a:latin typeface="Times New Roman"/>
                          <a:ea typeface="Times New Roman"/>
                        </a:rPr>
                        <a:t>Андреева Д.А.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all">
                          <a:effectLst/>
                          <a:latin typeface="Times New Roman"/>
                          <a:ea typeface="Times New Roman"/>
                        </a:rPr>
                        <a:t>2А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all">
                          <a:effectLst/>
                          <a:latin typeface="Times New Roman"/>
                          <a:ea typeface="Times New Roman"/>
                        </a:rPr>
                        <a:t>Пановицына Е.А.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all">
                          <a:effectLst/>
                          <a:latin typeface="Times New Roman"/>
                          <a:ea typeface="Times New Roman"/>
                        </a:rPr>
                        <a:t>2Б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all">
                          <a:effectLst/>
                          <a:latin typeface="Times New Roman"/>
                          <a:ea typeface="Times New Roman"/>
                        </a:rPr>
                        <a:t>Столяр Н.В.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all">
                          <a:effectLst/>
                          <a:latin typeface="Times New Roman"/>
                          <a:ea typeface="Times New Roman"/>
                        </a:rPr>
                        <a:t>3А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all">
                          <a:effectLst/>
                          <a:latin typeface="Times New Roman"/>
                          <a:ea typeface="Times New Roman"/>
                        </a:rPr>
                        <a:t>Забродина Л.Н.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all">
                          <a:effectLst/>
                          <a:latin typeface="Times New Roman"/>
                          <a:ea typeface="Times New Roman"/>
                        </a:rPr>
                        <a:t>3Б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all">
                          <a:effectLst/>
                          <a:latin typeface="Times New Roman"/>
                          <a:ea typeface="Times New Roman"/>
                        </a:rPr>
                        <a:t>.Аханина С.В.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all">
                          <a:effectLst/>
                          <a:latin typeface="Times New Roman"/>
                          <a:ea typeface="Times New Roman"/>
                        </a:rPr>
                        <a:t>4А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all">
                          <a:effectLst/>
                          <a:latin typeface="Times New Roman"/>
                          <a:ea typeface="Times New Roman"/>
                        </a:rPr>
                        <a:t>Козлова Л.А.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all">
                          <a:effectLst/>
                          <a:latin typeface="Times New Roman"/>
                          <a:ea typeface="Times New Roman"/>
                        </a:rPr>
                        <a:t>4Б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cap="all">
                          <a:effectLst/>
                          <a:latin typeface="Times New Roman"/>
                          <a:ea typeface="Times New Roman"/>
                        </a:rPr>
                        <a:t>Юрьева С.Г.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496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    П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    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    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    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    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    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    А</a:t>
                      </a:r>
                    </a:p>
                  </a:txBody>
                  <a:tcPr marL="37719" marR="37719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   1.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Русский язык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Литер.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Чтение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В гостях у сказки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Русский язык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Русский язык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Математика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Русский язык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Русский язык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Русский язык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   2.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Математика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Русский язык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Физкультура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фитбол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Русский язык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Окруж. мир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музыка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Окруж. мир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4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37719" marR="37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Окруж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Мир Исследовательская экскурсия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Математика</a:t>
                      </a:r>
                    </a:p>
                  </a:txBody>
                  <a:tcPr marL="37719" marR="37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Математика Путешествие в страну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Цифляндию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музыка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Литер. чтение</a:t>
                      </a:r>
                    </a:p>
                  </a:txBody>
                  <a:tcPr marL="37719" marR="37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Физкультура книга рекордов школы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7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   4.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Физкультура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Физкультура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Окруж. мир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Литер. чтение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физкультура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Веселые старты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Окруж. мир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музыка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7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   5.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Друзья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Зиппи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музыка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08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7719" marR="37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25320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Расписание уроков 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705117204"/>
              </p:ext>
            </p:extLst>
          </p:nvPr>
        </p:nvGraphicFramePr>
        <p:xfrm>
          <a:off x="214282" y="0"/>
          <a:ext cx="8929718" cy="6947952"/>
        </p:xfrm>
        <a:graphic>
          <a:graphicData uri="http://schemas.openxmlformats.org/drawingml/2006/table">
            <a:tbl>
              <a:tblPr/>
              <a:tblGrid>
                <a:gridCol w="3981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3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55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96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33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85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День недели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5А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5Б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6А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6Б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5305">
                <a:tc rowSpan="10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вторник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8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ОП</a:t>
                      </a:r>
                      <a:r>
                        <a:rPr lang="ru-RU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«Мир лекарственных растений»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5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русский яз.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5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latin typeface="Calibri"/>
                          <a:ea typeface="Calibri"/>
                          <a:cs typeface="Times New Roman"/>
                        </a:rPr>
                        <a:t>Завтрак </a:t>
                      </a:r>
                      <a:endParaRPr lang="ru-RU" sz="18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93" marR="1719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5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иностр.язык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иностр.язык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математ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Сбор информации,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Экскурсия,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Изготовление пособий,</a:t>
                      </a:r>
                      <a:r>
                        <a:rPr lang="ru-RU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Подготовка отчетов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5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иностр.яз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5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9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5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Обед, релаксация</a:t>
                      </a:r>
                      <a:endParaRPr lang="ru-RU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5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технология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9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Отчет об ОП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5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кружки по интересам: «Юный</a:t>
                      </a:r>
                      <a:r>
                        <a:rPr lang="ru-RU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экскурсовод»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«Психологический </a:t>
                      </a:r>
                      <a:r>
                        <a:rPr lang="ru-RU" sz="1800" b="1" baseline="0" dirty="0" err="1" smtClean="0">
                          <a:latin typeface="Calibri"/>
                          <a:ea typeface="Calibri"/>
                          <a:cs typeface="Times New Roman"/>
                        </a:rPr>
                        <a:t>стрейчинг</a:t>
                      </a:r>
                      <a:r>
                        <a:rPr lang="ru-RU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», «Рукодельница», «Оригами»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1B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93" marR="17193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05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Calibri"/>
                          <a:ea typeface="Calibri"/>
                          <a:cs typeface="Times New Roman"/>
                        </a:rPr>
                        <a:t>Секция волейбол (спортивный зал)</a:t>
                      </a:r>
                    </a:p>
                  </a:txBody>
                  <a:tcPr marL="17193" marR="1719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D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25320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Резюме: алгоритм подготовки к переходу на нелинейное расписание может быть таким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777610"/>
            <a:ext cx="8712968" cy="50776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изучение и принятие требований ФГОС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приведение в соответствии с требованиями структуры  рабочей программы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выделение вариативной части программ во внеаудиторные, НЕЛИНЕЙНЫЕ занятия,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6375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Резюме: алгоритм подготовки к переходу на нелинейное расписание может быть таким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4.Согласование внеаудиторных занятий ,  группировка  по видам деятельности, отбор наиболее ре</a:t>
            </a:r>
          </a:p>
          <a:p>
            <a:pPr marL="0" indent="0">
              <a:buNone/>
            </a:pPr>
            <a:r>
              <a:rPr lang="ru-RU" dirty="0" smtClean="0"/>
              <a:t>5 Апробация различных занятий  в рамках расписания </a:t>
            </a:r>
          </a:p>
          <a:p>
            <a:pPr marL="0" indent="0">
              <a:buNone/>
            </a:pPr>
            <a:r>
              <a:rPr lang="ru-RU" dirty="0" smtClean="0"/>
              <a:t>6.Выход  на нелинейное расписание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6092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Распространение опыта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для методистов и педагогов Выборгского района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-Семинар «Введение ФГОС ООО»-декабрь 2013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-Методический поезд «</a:t>
            </a:r>
            <a:r>
              <a:rPr lang="ru-RU" dirty="0"/>
              <a:t>Н</a:t>
            </a:r>
            <a:r>
              <a:rPr lang="ru-RU" dirty="0" smtClean="0"/>
              <a:t>елинейное расписание в начальной школе» март 2014 -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41155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педагогов ЛО и СПБ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r>
              <a:rPr lang="ru-RU" dirty="0"/>
              <a:t>Открытые уроки в рамках ФСП «ГОУ процессом введения ФГОС» </a:t>
            </a:r>
            <a:r>
              <a:rPr lang="ru-RU" dirty="0" smtClean="0"/>
              <a:t>дек.2014</a:t>
            </a:r>
          </a:p>
          <a:p>
            <a:r>
              <a:rPr lang="ru-RU" dirty="0" smtClean="0"/>
              <a:t>- Видео-конференция </a:t>
            </a:r>
            <a:r>
              <a:rPr lang="ru-RU" dirty="0"/>
              <a:t>в рамках ФСП Ямал – </a:t>
            </a:r>
            <a:r>
              <a:rPr lang="ru-RU" dirty="0" smtClean="0"/>
              <a:t>Первомайское май 2014</a:t>
            </a:r>
          </a:p>
          <a:p>
            <a:r>
              <a:rPr lang="ru-RU" dirty="0" smtClean="0"/>
              <a:t>Практики и проекты в рамках КПК «Музейная педагогика»-февр.2015</a:t>
            </a:r>
          </a:p>
          <a:p>
            <a:r>
              <a:rPr lang="ru-RU" dirty="0" smtClean="0"/>
              <a:t>Семинар «Нелинейное расписание» в рамках обмена опытом для </a:t>
            </a:r>
            <a:r>
              <a:rPr lang="ru-RU" dirty="0" err="1" smtClean="0"/>
              <a:t>Лескаловского</a:t>
            </a:r>
            <a:r>
              <a:rPr lang="ru-RU" dirty="0" smtClean="0"/>
              <a:t> ЦО февраль 2016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29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Семинары в ЛОИРО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/>
              <a:t>Алгоритм перехода к нелинейному расписанию в условиях сельской школы» +публикация в </a:t>
            </a:r>
            <a:r>
              <a:rPr lang="ru-RU" dirty="0" smtClean="0"/>
              <a:t>сборнике ЛОИРО</a:t>
            </a:r>
            <a:endParaRPr lang="ru-RU" dirty="0"/>
          </a:p>
          <a:p>
            <a:r>
              <a:rPr lang="ru-RU" dirty="0"/>
              <a:t>«Образовательные практики как одна из форм нелинейного расписания» +публикация в сборнике </a:t>
            </a:r>
            <a:r>
              <a:rPr lang="ru-RU" dirty="0" smtClean="0"/>
              <a:t>ЛОИРО</a:t>
            </a:r>
          </a:p>
          <a:p>
            <a:r>
              <a:rPr lang="ru-RU" dirty="0" smtClean="0"/>
              <a:t>+ПУБЛИКАЦИИ В СЕТИ ИНТЕРНЕТ РАЗРАБОТОК 8 НЕЛИНЕЙНЫХ УРОКОВ, ОПИСАНИЕ ОБРАЗОВАТЕЛЬНЫХ ПРАКТИК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38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МБОУ «Первомайский центр образования»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Количество сотрудников (всего) – 194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Количество педагогов – 119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Количество учителей -43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из них  выпускники нашей школы-18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Количество обучающихся – 941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Из них: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Школы – 617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Детские сады – 410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Количество выпускников 2016 год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9 классы - 59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11классы – 16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43049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7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3528" y="260648"/>
            <a:ext cx="8496944" cy="6264696"/>
          </a:xfrm>
          <a:prstGeom prst="ellipse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41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Picture 58" descr="IMG_194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50751" y="1952836"/>
            <a:ext cx="3029831" cy="16561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58" descr="IMG_194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033259" y="1878117"/>
            <a:ext cx="2898099" cy="15841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8" descr="IMG_194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51520" y="4221088"/>
            <a:ext cx="3029831" cy="16561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58" descr="IMG_1942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868144" y="4221088"/>
            <a:ext cx="2995126" cy="17860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58" descr="IMG_1942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2843808" y="260648"/>
            <a:ext cx="3629770" cy="19841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3" descr="C:\1\документы карманова\фото 2012-2013\фото поселка Первомайское, Ольшаники, Ленинское, Решетниково, Ильичево\IMG_4627_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34274" y="4797152"/>
            <a:ext cx="2217846" cy="18448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2" descr="C:\1\документы карманова\фото 2012-2013\фото поселка Первомайское, Ольшаники, Ленинское, Решетниково, Ильичево\IMG_4321_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60970" y="2444897"/>
            <a:ext cx="2670786" cy="18590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195432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Организация учебного процесса с элементами нелинейного (динамического) РАСПИСАНИЯ </a:t>
            </a:r>
            <a:endParaRPr lang="ru-RU" b="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 опыта работы МБОУ </a:t>
            </a:r>
          </a:p>
          <a:p>
            <a:r>
              <a:rPr lang="ru-RU" dirty="0" smtClean="0"/>
              <a:t>«Первомайский ЦО»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5651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МОЖНО ИЗМЕНИТЬ НАМ: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предметная составляющая;</a:t>
            </a:r>
          </a:p>
          <a:p>
            <a:r>
              <a:rPr lang="ru-RU" dirty="0"/>
              <a:t>организация учебных коллективов;</a:t>
            </a:r>
          </a:p>
          <a:p>
            <a:r>
              <a:rPr lang="ru-RU" dirty="0"/>
              <a:t>формы организации учебной и </a:t>
            </a:r>
            <a:r>
              <a:rPr lang="ru-RU" dirty="0" err="1"/>
              <a:t>внеучебной</a:t>
            </a:r>
            <a:r>
              <a:rPr lang="ru-RU" dirty="0"/>
              <a:t> деятельности;</a:t>
            </a:r>
          </a:p>
          <a:p>
            <a:r>
              <a:rPr lang="ru-RU" dirty="0"/>
              <a:t>построение индивидуальных образовательных маршрутов обучающихся;</a:t>
            </a:r>
          </a:p>
          <a:p>
            <a:r>
              <a:rPr lang="ru-RU" dirty="0" smtClean="0"/>
              <a:t>построение </a:t>
            </a:r>
            <a:r>
              <a:rPr lang="ru-RU" dirty="0"/>
              <a:t>образовательного процесса в течение учебного года и учебного дня.</a:t>
            </a:r>
          </a:p>
        </p:txBody>
      </p:sp>
    </p:spTree>
    <p:extLst>
      <p:ext uri="{BB962C8B-B14F-4D97-AF65-F5344CB8AC3E}">
        <p14:creationId xmlns="" xmlns:p14="http://schemas.microsoft.com/office/powerpoint/2010/main" val="174389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9220"/>
            <a:ext cx="8229600" cy="1143000"/>
          </a:xfrm>
        </p:spPr>
        <p:txBody>
          <a:bodyPr/>
          <a:lstStyle/>
          <a:p>
            <a:r>
              <a:rPr lang="ru-RU" dirty="0" smtClean="0"/>
              <a:t>ЧТО СДЕЛАЛИ 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6554867" cy="376767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ИЗУЧИЛИ ТРЕБОВАНИЯ ЗАКОНА ОБ ОБРАЗОВАНИИ, ФГОС, САН.ПИН, </a:t>
            </a:r>
          </a:p>
          <a:p>
            <a:r>
              <a:rPr lang="ru-RU" dirty="0"/>
              <a:t>ПРОАНАЛИЗИРОВАЛИ СВОЙ ОПЫТ </a:t>
            </a:r>
          </a:p>
          <a:p>
            <a:r>
              <a:rPr lang="ru-RU" dirty="0"/>
              <a:t>ИЗУЧИЛИ ОПЫТ ДРУГИХ ШКОЛ</a:t>
            </a:r>
          </a:p>
          <a:p>
            <a:r>
              <a:rPr lang="ru-RU" dirty="0" smtClean="0"/>
              <a:t>ПРОВЕЛИ ПЕДСОВЕТ «</a:t>
            </a:r>
            <a:r>
              <a:rPr lang="ru-RU" b="1" dirty="0" smtClean="0"/>
              <a:t> ОРГАНИЗАЦИЯ НЕЛИНЕЙНОГО РАСПИСАНИЯ: ПУТИ ПЕРЕХОДА» </a:t>
            </a:r>
          </a:p>
          <a:p>
            <a:r>
              <a:rPr lang="ru-RU" dirty="0" smtClean="0"/>
              <a:t>НАМЕТИЛИ ПЛАН ПЕРЕХОДА К НЕЛИНЕЙНОМУ РАСПИСАНИЮ </a:t>
            </a:r>
          </a:p>
          <a:p>
            <a:r>
              <a:rPr lang="ru-RU" dirty="0" smtClean="0"/>
              <a:t>ПРОВЕЛИ ОТКРЫТЫЕ МЕРОПРИЯТИЯ В ШКОЛЕ  </a:t>
            </a:r>
          </a:p>
          <a:p>
            <a:r>
              <a:rPr lang="ru-RU" dirty="0" smtClean="0"/>
              <a:t>ПРОВЕЛИ МЕТОДИЧЕСКИЙ СЕМИНАР  ДЛЯ МЕТОДИСТОВ РАЙОНА</a:t>
            </a:r>
          </a:p>
          <a:p>
            <a:r>
              <a:rPr lang="ru-RU" b="1" dirty="0" smtClean="0"/>
              <a:t>«НЕЛИНЕЙНОЕ РАСПИСАНИЕ В РАМКАХ УРОКОВ В НАЧАЛЬНОЙ ШКОЛЕ» </a:t>
            </a:r>
          </a:p>
          <a:p>
            <a:r>
              <a:rPr lang="ru-RU" dirty="0" smtClean="0"/>
              <a:t>ОТОБРАЛИ НАИБОЛЕЕ ИНТЕРЕСНЫЕ ФОРМЫ ОРГАНИЗАЦИИ НЕЛИНЕЙНОГО РАСПИСАНИЯ </a:t>
            </a:r>
          </a:p>
          <a:p>
            <a:r>
              <a:rPr lang="ru-RU" dirty="0" smtClean="0"/>
              <a:t>ОПРОБОВАЛИ ИХ  В ШКОЛЕ</a:t>
            </a:r>
          </a:p>
          <a:p>
            <a:r>
              <a:rPr lang="ru-RU" dirty="0" smtClean="0"/>
              <a:t>ВКЛЮЧИЛИ В РАБОЧИЕ ПРОГРАММЫ И КТП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53999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8905</TotalTime>
  <Words>1078</Words>
  <Application>Microsoft Office PowerPoint</Application>
  <PresentationFormat>Экран (4:3)</PresentationFormat>
  <Paragraphs>264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Поток</vt:lpstr>
      <vt:lpstr>Муниципальное бюджетное общеобразовательное учреждение «Первомайский центр образования»</vt:lpstr>
      <vt:lpstr>Базовая школа находится в п. Первомайское. Школа располагается в двух зданиях  1973 и 1992 годов постройки. Здесь ежегодно обучается более 500 учеников. В школе 21 класс, 47 педагогов, хорошая современная материальная база. </vt:lpstr>
      <vt:lpstr>В 2012 году школа была реорганизована путём присоединения Ильичёвской начальной школы и Ленинской основной школы</vt:lpstr>
      <vt:lpstr>В 2013 году школа была реорганизована путём присоединения учреждений дополнительного и дошкольного образования</vt:lpstr>
      <vt:lpstr>МБОУ «Первомайский центр образования»</vt:lpstr>
      <vt:lpstr>Слайд 6</vt:lpstr>
      <vt:lpstr>Организация учебного процесса с элементами нелинейного (динамического) РАСПИСАНИЯ </vt:lpstr>
      <vt:lpstr>ЧТО МОЖНО ИЗМЕНИТЬ НАМ:</vt:lpstr>
      <vt:lpstr>ЧТО СДЕЛАЛИ МЫ:</vt:lpstr>
      <vt:lpstr> ТРЕБОВАНИЯ К СТРУКТУРЕ </vt:lpstr>
      <vt:lpstr>Как изменили </vt:lpstr>
      <vt:lpstr>Первый поход к нелинейному расписанию:  в рамках предмета </vt:lpstr>
      <vt:lpstr>Разнообразные формы</vt:lpstr>
      <vt:lpstr>Слайд 14</vt:lpstr>
      <vt:lpstr>Слайд 15</vt:lpstr>
      <vt:lpstr>Слайд 16</vt:lpstr>
      <vt:lpstr>Разнообразные места  </vt:lpstr>
      <vt:lpstr>Слайд 18</vt:lpstr>
      <vt:lpstr>Слайд 19</vt:lpstr>
      <vt:lpstr>Слайд 20</vt:lpstr>
      <vt:lpstr>Разносоставные и разновозрастные  коллективы  </vt:lpstr>
      <vt:lpstr>Слайд 22</vt:lpstr>
      <vt:lpstr>Слайд 23</vt:lpstr>
      <vt:lpstr>ВТОРОЙ ПОДХОД К НЕЛИНЕЙНОМУ РАСПИСАНИЮ: интеграция  предметов  </vt:lpstr>
      <vt:lpstr>Слайд 25</vt:lpstr>
      <vt:lpstr>Слайд 26</vt:lpstr>
      <vt:lpstr>Слайд 27</vt:lpstr>
      <vt:lpstr>Слайд 28</vt:lpstr>
      <vt:lpstr>Слайд 29</vt:lpstr>
      <vt:lpstr>Урок биологии –русского языка </vt:lpstr>
      <vt:lpstr>Слайд 31</vt:lpstr>
      <vt:lpstr>Третий  подход к нелинейному расписанию: </vt:lpstr>
      <vt:lpstr>Слайд 33</vt:lpstr>
      <vt:lpstr>Слайд 34</vt:lpstr>
      <vt:lpstr>Слайд 35</vt:lpstr>
      <vt:lpstr>Слайд 36</vt:lpstr>
      <vt:lpstr>Слайд 37</vt:lpstr>
      <vt:lpstr>Примеры ОП </vt:lpstr>
      <vt:lpstr>Подход четвертый- сетевое взаимодействие </vt:lpstr>
      <vt:lpstr>Цветограмма расписания </vt:lpstr>
      <vt:lpstr>Слайд 41</vt:lpstr>
      <vt:lpstr>Расписание уроков </vt:lpstr>
      <vt:lpstr>Резюме: алгоритм подготовки к переходу на нелинейное расписание может быть таким:</vt:lpstr>
      <vt:lpstr>Резюме: алгоритм подготовки к переходу на нелинейное расписание может быть таким:</vt:lpstr>
      <vt:lpstr>Распространение опыта</vt:lpstr>
      <vt:lpstr>для педагогов ЛО и СПБ </vt:lpstr>
      <vt:lpstr>Семинары в ЛОИРО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подготовки к введению нелинейного (динамического) РАСПИСАНИЯ</dc:title>
  <dc:creator>Мария</dc:creator>
  <cp:lastModifiedBy>1</cp:lastModifiedBy>
  <cp:revision>90</cp:revision>
  <dcterms:created xsi:type="dcterms:W3CDTF">2013-10-27T06:23:49Z</dcterms:created>
  <dcterms:modified xsi:type="dcterms:W3CDTF">2016-04-11T08:01:59Z</dcterms:modified>
</cp:coreProperties>
</file>