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5" r:id="rId2"/>
    <p:sldId id="286" r:id="rId3"/>
    <p:sldId id="283" r:id="rId4"/>
    <p:sldId id="295" r:id="rId5"/>
    <p:sldId id="315" r:id="rId6"/>
    <p:sldId id="293" r:id="rId7"/>
    <p:sldId id="314" r:id="rId8"/>
    <p:sldId id="291" r:id="rId9"/>
    <p:sldId id="268" r:id="rId10"/>
    <p:sldId id="28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8" autoAdjust="0"/>
  </p:normalViewPr>
  <p:slideViewPr>
    <p:cSldViewPr>
      <p:cViewPr>
        <p:scale>
          <a:sx n="56" d="100"/>
          <a:sy n="56" d="100"/>
        </p:scale>
        <p:origin x="-828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 algn="ctr">
              <a:defRPr sz="2400" i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defRPr>
            </a:pP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Публичный отчёт</a:t>
            </a:r>
            <a:r>
              <a:rPr lang="ru-RU" sz="3600" i="1" baseline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</a:t>
            </a:r>
          </a:p>
          <a:p>
            <a:pPr algn="ctr">
              <a:defRPr sz="2400" i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defRPr>
            </a:pPr>
            <a:r>
              <a:rPr lang="ru-RU" sz="3600" i="1" baseline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 укреплению МТБ </a:t>
            </a:r>
          </a:p>
          <a:p>
            <a:pPr algn="ctr">
              <a:defRPr sz="2400" i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defRPr>
            </a:pPr>
            <a:r>
              <a:rPr lang="ru-RU" sz="3600" i="1" baseline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организаций дошкольного образования за 2016-2017 учебный год </a:t>
            </a:r>
          </a:p>
          <a:p>
            <a:pPr algn="ctr">
              <a:defRPr sz="2400" i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defRPr>
            </a:pPr>
            <a:r>
              <a:rPr lang="ru-RU" sz="3600" i="1" baseline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 планах по развитию </a:t>
            </a:r>
          </a:p>
          <a:p>
            <a:pPr algn="ctr">
              <a:defRPr sz="2400" i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defRPr>
            </a:pPr>
            <a:r>
              <a:rPr lang="ru-RU" sz="3600" i="1" baseline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 2017-2018 учебный </a:t>
            </a:r>
            <a:r>
              <a:rPr lang="ru-RU" sz="3600" i="1" baseline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год   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lang="ru-RU" sz="3600" i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defRPr sz="2400" i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defRPr>
            </a:pPr>
            <a:endParaRPr lang="ru-RU" sz="2400" i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c:rich>
      </c:tx>
      <c:layout>
        <c:manualLayout>
          <c:xMode val="edge"/>
          <c:yMode val="edge"/>
          <c:x val="0.13483835805723901"/>
          <c:y val="0.1844906234161175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337395088836491"/>
          <c:y val="0.26817389083333665"/>
          <c:w val="0.49972936417768016"/>
          <c:h val="0.68931249027221819"/>
        </c:manualLayout>
      </c:layout>
      <c:pie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Федеральный бюджет (руб.)</c:v>
                </c:pt>
                <c:pt idx="1">
                  <c:v>Областной бюджет (руб.)</c:v>
                </c:pt>
                <c:pt idx="2">
                  <c:v>Местный бюджет (руб.)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 (руб.)</c:v>
                </c:pt>
                <c:pt idx="1">
                  <c:v>Областной бюджет (руб.)</c:v>
                </c:pt>
                <c:pt idx="2">
                  <c:v>Местный бюджет (руб.)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 (руб.)</c:v>
                </c:pt>
                <c:pt idx="1">
                  <c:v>Областной бюджет (руб.)</c:v>
                </c:pt>
                <c:pt idx="2">
                  <c:v>Местный бюджет (руб.)</c:v>
                </c:pt>
              </c:strCache>
            </c:strRef>
          </c:cat>
          <c:val>
            <c:numRef>
              <c:f>Лист1!$E$2:$E$4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accent6">
        <a:lumMod val="40000"/>
        <a:lumOff val="60000"/>
        <a:alpha val="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9975016095223"/>
          <c:y val="0.27628336878569348"/>
          <c:w val="0.46739425673404078"/>
          <c:h val="0.644710361534255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ФБ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2749032695376439E-2"/>
                  <c:y val="3.875947336283556E-4"/>
                </c:manualLayout>
              </c:layout>
              <c:tx>
                <c:rich>
                  <a:bodyPr/>
                  <a:lstStyle/>
                  <a:p>
                    <a:pPr>
                      <a:defRPr sz="2000" b="0" baseline="0">
                        <a:solidFill>
                          <a:srgbClr val="0033CC"/>
                        </a:solidFill>
                        <a:latin typeface="Monotype Corsiva" pitchFamily="66" charset="0"/>
                      </a:defRPr>
                    </a:pPr>
                    <a:r>
                      <a:rPr lang="ru-RU" sz="2000" b="1" dirty="0" smtClean="0">
                        <a:solidFill>
                          <a:srgbClr val="0033CC"/>
                        </a:solidFill>
                      </a:rPr>
                      <a:t>Государственная</a:t>
                    </a:r>
                    <a:r>
                      <a:rPr lang="ru-RU" sz="2000" b="1" baseline="0" dirty="0" smtClean="0">
                        <a:solidFill>
                          <a:srgbClr val="0033CC"/>
                        </a:solidFill>
                      </a:rPr>
                      <a:t> программа «Современное образование ЛО»</a:t>
                    </a:r>
                    <a:r>
                      <a:rPr lang="ru-RU" sz="2000" b="1" dirty="0" smtClean="0">
                        <a:solidFill>
                          <a:srgbClr val="0033CC"/>
                        </a:solidFill>
                      </a:rPr>
                      <a:t>  </a:t>
                    </a:r>
                  </a:p>
                  <a:p>
                    <a:pPr>
                      <a:defRPr sz="2000" b="0" baseline="0">
                        <a:solidFill>
                          <a:srgbClr val="0033CC"/>
                        </a:solidFill>
                        <a:latin typeface="Monotype Corsiva" pitchFamily="66" charset="0"/>
                      </a:defRPr>
                    </a:pPr>
                    <a:r>
                      <a:rPr lang="ru-RU" sz="2000" b="1" dirty="0" smtClean="0">
                        <a:solidFill>
                          <a:srgbClr val="0033CC"/>
                        </a:solidFill>
                      </a:rPr>
                      <a:t>6</a:t>
                    </a:r>
                    <a:r>
                      <a:rPr lang="ru-RU" sz="2000" b="1" baseline="0" dirty="0" smtClean="0">
                        <a:solidFill>
                          <a:srgbClr val="0033CC"/>
                        </a:solidFill>
                      </a:rPr>
                      <a:t> 724,16 </a:t>
                    </a:r>
                  </a:p>
                  <a:p>
                    <a:pPr>
                      <a:defRPr sz="2000" b="0" baseline="0">
                        <a:solidFill>
                          <a:srgbClr val="0033CC"/>
                        </a:solidFill>
                        <a:latin typeface="Monotype Corsiva" pitchFamily="66" charset="0"/>
                      </a:defRPr>
                    </a:pPr>
                    <a:r>
                      <a:rPr lang="ru-RU" sz="2000" b="1" dirty="0" smtClean="0">
                        <a:solidFill>
                          <a:srgbClr val="0033CC"/>
                        </a:solidFill>
                      </a:rPr>
                      <a:t>тыс. руб.</a:t>
                    </a:r>
                    <a:endParaRPr lang="ru-RU" sz="2400" b="1" dirty="0">
                      <a:solidFill>
                        <a:srgbClr val="0033CC"/>
                      </a:solidFill>
                    </a:endParaRPr>
                  </a:p>
                </c:rich>
              </c:tx>
              <c:numFmt formatCode="#,##0.00&quot;р.&quot;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11711141712832"/>
                      <c:h val="0.4360466294982260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1045768759078334E-2"/>
                  <c:y val="-6.5955118509324701E-2"/>
                </c:manualLayout>
              </c:layout>
              <c:tx>
                <c:rich>
                  <a:bodyPr/>
                  <a:lstStyle/>
                  <a:p>
                    <a:pPr>
                      <a:defRPr sz="2200" b="0" baseline="0">
                        <a:solidFill>
                          <a:srgbClr val="FF0000"/>
                        </a:solidFill>
                        <a:latin typeface="Monotype Corsiva" pitchFamily="66" charset="0"/>
                      </a:defRPr>
                    </a:pPr>
                    <a:r>
                      <a:rPr lang="ru-RU" sz="2200" b="1" dirty="0" smtClean="0">
                        <a:solidFill>
                          <a:srgbClr val="FF0000"/>
                        </a:solidFill>
                      </a:rPr>
                      <a:t>В</a:t>
                    </a:r>
                    <a:r>
                      <a:rPr lang="ru-RU" sz="2200" b="1" baseline="0" dirty="0" smtClean="0">
                        <a:solidFill>
                          <a:srgbClr val="FF0000"/>
                        </a:solidFill>
                      </a:rPr>
                      <a:t> соответствии с предложениями депутатов ЗАКС ЛО </a:t>
                    </a:r>
                    <a:endParaRPr lang="ru-RU" sz="2200" b="1" dirty="0" smtClean="0">
                      <a:solidFill>
                        <a:srgbClr val="FF0000"/>
                      </a:solidFill>
                    </a:endParaRPr>
                  </a:p>
                  <a:p>
                    <a:pPr>
                      <a:defRPr sz="2200" b="0" baseline="0">
                        <a:solidFill>
                          <a:srgbClr val="FF0000"/>
                        </a:solidFill>
                        <a:latin typeface="Monotype Corsiva" pitchFamily="66" charset="0"/>
                      </a:defRPr>
                    </a:pPr>
                    <a:r>
                      <a:rPr lang="ru-RU" sz="2200" b="1" dirty="0" smtClean="0">
                        <a:solidFill>
                          <a:srgbClr val="FF0000"/>
                        </a:solidFill>
                      </a:rPr>
                      <a:t>9</a:t>
                    </a:r>
                    <a:r>
                      <a:rPr lang="ru-RU" sz="2200" b="1" baseline="0" dirty="0" smtClean="0">
                        <a:solidFill>
                          <a:srgbClr val="FF0000"/>
                        </a:solidFill>
                      </a:rPr>
                      <a:t> 700,46 </a:t>
                    </a:r>
                  </a:p>
                  <a:p>
                    <a:pPr>
                      <a:defRPr sz="2200" b="0" baseline="0">
                        <a:solidFill>
                          <a:srgbClr val="FF0000"/>
                        </a:solidFill>
                        <a:latin typeface="Monotype Corsiva" pitchFamily="66" charset="0"/>
                      </a:defRPr>
                    </a:pPr>
                    <a:r>
                      <a:rPr lang="ru-RU" sz="2200" b="1" dirty="0" smtClean="0">
                        <a:solidFill>
                          <a:srgbClr val="FF0000"/>
                        </a:solidFill>
                      </a:rPr>
                      <a:t>тыс. руб.</a:t>
                    </a:r>
                    <a:endParaRPr lang="ru-RU" sz="2200" b="1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numFmt formatCode="#,##0.00&quot;р.&quot;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91210984492918"/>
                      <c:h val="0.5070765571434843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982902088623425E-2"/>
                  <c:y val="1.65160373706454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&quot;р.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baseline="0">
                    <a:solidFill>
                      <a:srgbClr val="FF0000"/>
                    </a:solidFill>
                    <a:latin typeface="Monotype Corsiva" pitchFamily="66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Государственная программа "Современное образование" (руб.)</c:v>
                </c:pt>
                <c:pt idx="1">
                  <c:v>В соответствии с предложениями депутатов ЗАКС ЛО (руб.)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6724160</c:v>
                </c:pt>
                <c:pt idx="1">
                  <c:v>9700460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Государственная программа "Современное образование" (руб.)</c:v>
                </c:pt>
                <c:pt idx="1">
                  <c:v>В соответствии с предложениями депутатов ЗАКС ЛО (руб.)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Государственная программа "Современное образование" (руб.)</c:v>
                </c:pt>
                <c:pt idx="1">
                  <c:v>В соответствии с предложениями депутатов ЗАКС ЛО (руб.)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Государственная программа "Современное образование" (руб.)</c:v>
                </c:pt>
                <c:pt idx="1">
                  <c:v>В соответствии с предложениями депутатов ЗАКС ЛО (руб.)</c:v>
                </c:pt>
              </c:strCache>
            </c:strRef>
          </c:cat>
          <c:val>
            <c:numRef>
              <c:f>Лист1!$E$2:$E$3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720639716654655"/>
          <c:y val="0.25204414832354577"/>
          <c:w val="0.50854802984412351"/>
          <c:h val="0.70147670720075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ФБ</c:v>
                </c:pt>
              </c:strCache>
            </c:strRef>
          </c:tx>
          <c:spPr>
            <a:solidFill>
              <a:srgbClr val="BC80E0">
                <a:lumMod val="75000"/>
              </a:srgbClr>
            </a:solidFill>
          </c:spPr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BC80E0">
                  <a:lumMod val="50000"/>
                </a:srgbClr>
              </a:solidFill>
            </c:spPr>
          </c:dPt>
          <c:dLbls>
            <c:dLbl>
              <c:idx val="0"/>
              <c:layout>
                <c:manualLayout>
                  <c:x val="4.4919991440570697E-2"/>
                  <c:y val="0.16366783976569152"/>
                </c:manualLayout>
              </c:layout>
              <c:tx>
                <c:rich>
                  <a:bodyPr/>
                  <a:lstStyle/>
                  <a:p>
                    <a:pPr>
                      <a:defRPr sz="2000" b="0" baseline="0">
                        <a:solidFill>
                          <a:srgbClr val="0033CC"/>
                        </a:solidFill>
                        <a:latin typeface="Monotype Corsiva" pitchFamily="66" charset="0"/>
                      </a:defRPr>
                    </a:pPr>
                    <a:r>
                      <a:rPr lang="ru-RU" sz="2000" b="1" dirty="0" smtClean="0">
                        <a:solidFill>
                          <a:srgbClr val="0033CC"/>
                        </a:solidFill>
                      </a:rPr>
                      <a:t>Государственная</a:t>
                    </a:r>
                    <a:r>
                      <a:rPr lang="ru-RU" sz="2000" b="1" baseline="0" dirty="0" smtClean="0">
                        <a:solidFill>
                          <a:srgbClr val="0033CC"/>
                        </a:solidFill>
                      </a:rPr>
                      <a:t> программа «Современное образование ЛО»</a:t>
                    </a:r>
                    <a:r>
                      <a:rPr lang="ru-RU" sz="2000" b="1" dirty="0" smtClean="0">
                        <a:solidFill>
                          <a:srgbClr val="0033CC"/>
                        </a:solidFill>
                      </a:rPr>
                      <a:t>  </a:t>
                    </a:r>
                  </a:p>
                  <a:p>
                    <a:pPr>
                      <a:defRPr sz="2000" b="0" baseline="0">
                        <a:solidFill>
                          <a:srgbClr val="0033CC"/>
                        </a:solidFill>
                        <a:latin typeface="Monotype Corsiva" pitchFamily="66" charset="0"/>
                      </a:defRPr>
                    </a:pPr>
                    <a:r>
                      <a:rPr lang="ru-RU" sz="2000" b="1" dirty="0" smtClean="0">
                        <a:solidFill>
                          <a:srgbClr val="0033CC"/>
                        </a:solidFill>
                      </a:rPr>
                      <a:t>6</a:t>
                    </a:r>
                    <a:r>
                      <a:rPr lang="ru-RU" sz="2000" b="1" baseline="0" dirty="0" smtClean="0">
                        <a:solidFill>
                          <a:srgbClr val="0033CC"/>
                        </a:solidFill>
                      </a:rPr>
                      <a:t>  928,33</a:t>
                    </a:r>
                    <a:r>
                      <a:rPr lang="ru-RU" sz="2000" b="1" dirty="0" smtClean="0">
                        <a:solidFill>
                          <a:srgbClr val="0033CC"/>
                        </a:solidFill>
                      </a:rPr>
                      <a:t> тыс.руб.</a:t>
                    </a:r>
                    <a:endParaRPr lang="ru-RU" sz="2200" b="1" dirty="0">
                      <a:solidFill>
                        <a:srgbClr val="0033CC"/>
                      </a:solidFill>
                    </a:endParaRPr>
                  </a:p>
                </c:rich>
              </c:tx>
              <c:numFmt formatCode="#,##0.00&quot;р.&quot;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36234439018869"/>
                      <c:h val="0.4233637618769218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9.5501404216271173E-3"/>
                  <c:y val="-0.16257898045226657"/>
                </c:manualLayout>
              </c:layout>
              <c:tx>
                <c:rich>
                  <a:bodyPr/>
                  <a:lstStyle/>
                  <a:p>
                    <a:pPr>
                      <a:defRPr sz="2000" b="0" baseline="0">
                        <a:solidFill>
                          <a:srgbClr val="FF0000"/>
                        </a:solidFill>
                        <a:latin typeface="Monotype Corsiva" pitchFamily="66" charset="0"/>
                      </a:defRPr>
                    </a:pPr>
                    <a:r>
                      <a:rPr lang="ru-RU" sz="2000" b="1" dirty="0" smtClean="0">
                        <a:solidFill>
                          <a:srgbClr val="FF0000"/>
                        </a:solidFill>
                      </a:rPr>
                      <a:t>В</a:t>
                    </a:r>
                    <a:r>
                      <a:rPr lang="ru-RU" sz="2000" b="1" baseline="0" dirty="0" smtClean="0">
                        <a:solidFill>
                          <a:srgbClr val="FF0000"/>
                        </a:solidFill>
                      </a:rPr>
                      <a:t> соответствии с предложениями депутатов ЗАКС ЛО </a:t>
                    </a:r>
                    <a:r>
                      <a:rPr lang="ru-RU" sz="2000" b="1" dirty="0" smtClean="0">
                        <a:solidFill>
                          <a:srgbClr val="FF0000"/>
                        </a:solidFill>
                      </a:rPr>
                      <a:t> </a:t>
                    </a:r>
                  </a:p>
                  <a:p>
                    <a:pPr>
                      <a:defRPr sz="2000" b="0" baseline="0">
                        <a:solidFill>
                          <a:srgbClr val="FF0000"/>
                        </a:solidFill>
                        <a:latin typeface="Monotype Corsiva" pitchFamily="66" charset="0"/>
                      </a:defRPr>
                    </a:pPr>
                    <a:r>
                      <a:rPr lang="ru-RU" sz="2000" b="1" baseline="0" dirty="0" smtClean="0">
                        <a:solidFill>
                          <a:srgbClr val="FF0000"/>
                        </a:solidFill>
                      </a:rPr>
                      <a:t>7 421,00 </a:t>
                    </a:r>
                    <a:r>
                      <a:rPr lang="ru-RU" sz="2000" b="1" dirty="0" smtClean="0">
                        <a:solidFill>
                          <a:srgbClr val="FF0000"/>
                        </a:solidFill>
                      </a:rPr>
                      <a:t>тыс.руб.</a:t>
                    </a:r>
                    <a:endParaRPr lang="ru-RU" sz="2200" b="1" dirty="0">
                      <a:solidFill>
                        <a:srgbClr val="FF0000"/>
                      </a:solidFill>
                    </a:endParaRPr>
                  </a:p>
                </c:rich>
              </c:tx>
              <c:numFmt formatCode="#,##0.00&quot;р.&quot;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04505678491585"/>
                      <c:h val="0.4233637618769218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982902088623425E-2"/>
                  <c:y val="1.65160373706454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&quot;р.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 baseline="0">
                    <a:solidFill>
                      <a:schemeClr val="accent2">
                        <a:lumMod val="50000"/>
                      </a:schemeClr>
                    </a:solidFill>
                    <a:latin typeface="Monotype Corsiva" pitchFamily="66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Государственная программа "Современное образование" (руб.)</c:v>
                </c:pt>
                <c:pt idx="1">
                  <c:v>В соответствии с предложениями депутатов ЗАКС ЛО (руб.)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6928333</c:v>
                </c:pt>
                <c:pt idx="1">
                  <c:v>7421000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Государственная программа "Современное образование" (руб.)</c:v>
                </c:pt>
                <c:pt idx="1">
                  <c:v>В соответствии с предложениями депутатов ЗАКС ЛО (руб.)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Государственная программа "Современное образование" (руб.)</c:v>
                </c:pt>
                <c:pt idx="1">
                  <c:v>В соответствии с предложениями депутатов ЗАКС ЛО (руб.)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Государственная программа "Современное образование" (руб.)</c:v>
                </c:pt>
                <c:pt idx="1">
                  <c:v>В соответствии с предложениями депутатов ЗАКС ЛО (руб.)</c:v>
                </c:pt>
              </c:strCache>
            </c:strRef>
          </c:cat>
          <c:val>
            <c:numRef>
              <c:f>Лист1!$E$2:$E$3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effectLst>
          <a:glow rad="228600">
            <a:srgbClr val="BC80E0">
              <a:satMod val="175000"/>
              <a:alpha val="40000"/>
            </a:srgbClr>
          </a:glow>
        </a:effectLst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37395088836491"/>
          <c:y val="0.26817389083333665"/>
          <c:w val="0.49972936417768038"/>
          <c:h val="0.68931249027221497"/>
        </c:manualLayout>
      </c:layout>
      <c:pie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Федеральный бюджет (руб.)</c:v>
                </c:pt>
                <c:pt idx="1">
                  <c:v>Областной бюджет (руб.)</c:v>
                </c:pt>
                <c:pt idx="2">
                  <c:v>Местный бюджет (руб.)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 (руб.)</c:v>
                </c:pt>
                <c:pt idx="1">
                  <c:v>Областной бюджет (руб.)</c:v>
                </c:pt>
                <c:pt idx="2">
                  <c:v>Местный бюджет (руб.)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 (руб.)</c:v>
                </c:pt>
                <c:pt idx="1">
                  <c:v>Областной бюджет (руб.)</c:v>
                </c:pt>
                <c:pt idx="2">
                  <c:v>Местный бюджет (руб.)</c:v>
                </c:pt>
              </c:strCache>
            </c:strRef>
          </c:cat>
          <c:val>
            <c:numRef>
              <c:f>Лист1!$E$2:$E$4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accent6">
        <a:lumMod val="40000"/>
        <a:lumOff val="60000"/>
        <a:alpha val="67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0.19163</cdr:x>
      <cdr:y>0.89666</cdr:y>
    </cdr:from>
    <cdr:to>
      <cdr:x>0.82823</cdr:x>
      <cdr:y>0.97036</cdr:y>
    </cdr:to>
    <cdr:sp macro="" textlink="">
      <cdr:nvSpPr>
        <cdr:cNvPr id="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55862" y="5616922"/>
          <a:ext cx="5500710" cy="4616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>
            <a:spcBef>
              <a:spcPct val="50000"/>
            </a:spcBef>
          </a:pPr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rPr>
            <a:t>22.06.2017 года</a:t>
          </a:r>
          <a:endParaRPr lang="ru-RU" sz="2400" b="1" dirty="0">
            <a:solidFill>
              <a:schemeClr val="accent1">
                <a:lumMod val="75000"/>
              </a:schemeClr>
            </a:solidFill>
            <a:latin typeface="Monotype Corsiva" pitchFamily="66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0.04603</cdr:y>
    </cdr:from>
    <cdr:to>
      <cdr:x>0.97557</cdr:x>
      <cdr:y>0.23765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323850" y="288330"/>
          <a:ext cx="8429669" cy="12003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>
            <a:defRPr sz="216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rPr>
            <a:t>На  укрепление  МТБ  дошкольным  организациям в 2016 году </a:t>
          </a:r>
        </a:p>
        <a:p xmlns:a="http://schemas.openxmlformats.org/drawingml/2006/main">
          <a:pPr algn="ctr">
            <a:defRPr sz="216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r>
            <a:rPr lang="ru-RU" sz="24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rPr>
            <a:t>было выделено средств на общую сумму: 16 424,62 тыс. рублей</a:t>
          </a:r>
        </a:p>
        <a:p xmlns:a="http://schemas.openxmlformats.org/drawingml/2006/main">
          <a:pPr algn="ctr"/>
          <a:endParaRPr lang="ru-RU" sz="2400" b="1" dirty="0" smtClean="0">
            <a:latin typeface="Monotype Corsiva" pitchFamily="66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0.01212</cdr:x>
      <cdr:y>0.04967</cdr:y>
    </cdr:from>
    <cdr:to>
      <cdr:x>0.98769</cdr:x>
      <cdr:y>0.23285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726" y="325474"/>
          <a:ext cx="8429669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>
            <a:defRPr sz="216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r>
            <a:rPr lang="ru-RU" sz="2400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rPr>
            <a:t>На  укрепление  МТБ  дошкольным  организациям на 2017 год выделено средств на общую сумму: 14 349,33 тыс. рублей</a:t>
          </a:r>
        </a:p>
        <a:p xmlns:a="http://schemas.openxmlformats.org/drawingml/2006/main">
          <a:pPr algn="ctr"/>
          <a:endParaRPr lang="ru-RU" sz="2400" b="1" dirty="0" smtClean="0">
            <a:latin typeface="Monotype Corsiva" pitchFamily="66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0.0583</cdr:x>
      <cdr:y>0.3449</cdr:y>
    </cdr:from>
    <cdr:to>
      <cdr:x>0.95832</cdr:x>
      <cdr:y>0.53652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503734" y="2160538"/>
          <a:ext cx="7776859" cy="12003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 eaLnBrk="0" hangingPunct="0">
            <a:tabLst>
              <a:tab pos="677863" algn="l"/>
            </a:tabLst>
          </a:pPr>
          <a:r>
            <a:rPr lang="ru-RU" sz="72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rPr>
            <a:t>СПАСИБО!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CB79C-1811-4A06-8B2D-53091C94BE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71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F9FF-D2A7-4940-AAB8-E0D76E9D2B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0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F9FF-D2A7-4940-AAB8-E0D76E9D2B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428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F9FF-D2A7-4940-AAB8-E0D76E9D2B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679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F9FF-D2A7-4940-AAB8-E0D76E9D2B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853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7F9FF-D2A7-4940-AAB8-E0D76E9D2B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822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E662A-40EE-4CB8-8387-93959168BDE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650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767DE-D34A-40BC-A825-CF3DACECE3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608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F5C2C-A140-4DB8-A03E-AD1817D38A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01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DBC86-59E9-4E49-9280-45CA0765111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17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CF280-3019-42DC-AFEC-516392F053A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48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44402-74C9-449E-BC88-9FB24633562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08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10702-529D-44BA-B2F5-5FC3DA8B06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83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B53AD-628A-48D3-9DF5-83B9B9DEDD5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73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CED8E-C699-408B-810C-41BDB4E722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99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DF149-597D-4E9E-952E-FE1FE43DC6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13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7DC3C-4D44-4095-A866-40894158364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95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24D7F9FF-D2A7-4940-AAB8-E0D76E9D2B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5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800663"/>
              </p:ext>
            </p:extLst>
          </p:nvPr>
        </p:nvGraphicFramePr>
        <p:xfrm>
          <a:off x="323851" y="260350"/>
          <a:ext cx="8568630" cy="626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6">
              <a:lumMod val="75000"/>
            </a:schemeClr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338953"/>
              </p:ext>
            </p:extLst>
          </p:nvPr>
        </p:nvGraphicFramePr>
        <p:xfrm>
          <a:off x="323850" y="260350"/>
          <a:ext cx="8640763" cy="626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764704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77863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Задачи на 2016-2017  учебный год.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628801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Оснащение современным оборудованием прогулочных и спортивных площадок.</a:t>
            </a:r>
          </a:p>
          <a:p>
            <a:pPr lvl="0" algn="ctr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Совершенствование системы эффективного использования энергоресурсов в ДОУ. </a:t>
            </a:r>
          </a:p>
          <a:p>
            <a:pPr lvl="0" algn="ctr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Проведение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мероприятий, направленных на обеспечение комплексной безопасности и на укрепление учебно-материальной базы дошкольных организаций.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lvl="0" algn="ctr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Проведение работ по текущему ремонту зданий, инженерных сетей, элементов инфраструктуры в летний период 2017 года.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>
              <a:lumMod val="75000"/>
            </a:schemeClr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000542"/>
              </p:ext>
            </p:extLst>
          </p:nvPr>
        </p:nvGraphicFramePr>
        <p:xfrm>
          <a:off x="323850" y="260350"/>
          <a:ext cx="8640763" cy="626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75000"/>
            </a:schemeClr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95536" y="260648"/>
            <a:ext cx="8229600" cy="1473027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3" name="Рисунок 2" descr="C:\Users\admin\Desktop\ФОТО ДС-2017\ДС №5\58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5184576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4752527" cy="2813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75000"/>
            </a:schemeClr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95536" y="260648"/>
            <a:ext cx="8229600" cy="1473027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032448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960440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442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285728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77863" algn="l"/>
              </a:tabLst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 2016 году проведены работы по аварийному, капитальному ремонту зданий и инженерных сетей на сумму  30  778 ,22 тыс. рублей.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20" y="1116725"/>
            <a:ext cx="4934922" cy="39650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81" y="3229979"/>
            <a:ext cx="4429726" cy="371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2013" y="4608130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Monotype Corsiva" pitchFamily="66" charset="0"/>
              </a:rPr>
              <a:t>МБДОУ </a:t>
            </a:r>
          </a:p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Monotype Corsiva" pitchFamily="66" charset="0"/>
              </a:rPr>
              <a:t>«Детский сад  </a:t>
            </a:r>
            <a:r>
              <a:rPr lang="ru-RU" sz="2400" b="1" dirty="0">
                <a:solidFill>
                  <a:srgbClr val="0033CC"/>
                </a:solidFill>
                <a:latin typeface="Monotype Corsiva" pitchFamily="66" charset="0"/>
              </a:rPr>
              <a:t>3</a:t>
            </a:r>
            <a:r>
              <a:rPr lang="ru-RU" sz="2400" b="1" dirty="0" smtClean="0">
                <a:solidFill>
                  <a:srgbClr val="0033CC"/>
                </a:solidFill>
                <a:latin typeface="Monotype Corsiva" pitchFamily="66" charset="0"/>
              </a:rPr>
              <a:t> г. Выборга» </a:t>
            </a:r>
            <a:endParaRPr lang="ru-RU" sz="2400" b="1" dirty="0">
              <a:solidFill>
                <a:srgbClr val="0033CC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Monotype Corsiva" pitchFamily="66" charset="0"/>
              </a:rPr>
              <a:t>21 142 740,00  руб</a:t>
            </a:r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</a:rPr>
              <a:t>.</a:t>
            </a:r>
            <a:endParaRPr lang="ru-RU" sz="32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5357" y="1832799"/>
            <a:ext cx="5029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МБДОУ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«Детский сад  №1 пгт Лесогорский» 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9 635 4800,00 руб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77863" algn="l"/>
              </a:tabLst>
            </a:pPr>
            <a:r>
              <a:rPr lang="ru-RU" sz="28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 проведений противоаварийных работ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з средств местного бюджета  3-м детских садам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выделено  5 716 469,17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тыс.руб.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894212"/>
            <a:ext cx="8750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МБДОУ «Детский сад  №16 г. Выборга»  - 112 069,76 руб.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071810"/>
            <a:ext cx="8750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МБДОУ «Детский сад  22  г. Выборга» –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4 883 863,19руб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500570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Monotype Corsiva" pitchFamily="66" charset="0"/>
              </a:rPr>
              <a:t>МБДОУ «Детский сад п. Коробицыно» –  750 536,22 руб.</a:t>
            </a:r>
            <a:endParaRPr lang="ru-RU" sz="24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865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046413"/>
              </p:ext>
            </p:extLst>
          </p:nvPr>
        </p:nvGraphicFramePr>
        <p:xfrm>
          <a:off x="251520" y="116631"/>
          <a:ext cx="8640763" cy="6552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6">
              <a:lumMod val="75000"/>
            </a:schemeClr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677863" algn="l"/>
              </a:tabLst>
            </a:pPr>
            <a:endParaRPr lang="ru-RU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lvl="0" algn="ctr"/>
            <a:r>
              <a:rPr lang="ru-RU" sz="2800" dirty="0" smtClean="0">
                <a:latin typeface="Monotype Corsiva" pitchFamily="66" charset="0"/>
              </a:rPr>
              <a:t> </a:t>
            </a:r>
          </a:p>
          <a:p>
            <a:pPr algn="ctr"/>
            <a:endParaRPr lang="ru-RU" sz="2800" dirty="0" smtClean="0">
              <a:latin typeface="Monotype Corsiva" pitchFamily="66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Проведение комплекса мероприятий, направленных на укрепление учебно-материальной базы дошкольных образовательных организаций. </a:t>
            </a:r>
          </a:p>
          <a:p>
            <a:pPr algn="ctr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Совершенствовать систему эффективного использования энергоресурсов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 ДОУ. </a:t>
            </a:r>
          </a:p>
          <a:p>
            <a:pPr lvl="0" algn="ctr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Проводить мероприятия, направленные  на обеспечение комплексной безопасности дошкольных образовательных организаций</a:t>
            </a:r>
          </a:p>
          <a:p>
            <a:pPr lvl="0" algn="ctr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Продолжать проводить работу по текущему ремонту зданий, инженерных сетей, элементов инфраструктуры в летний период 2018 года.</a:t>
            </a:r>
          </a:p>
          <a:p>
            <a:pPr algn="ctr" eaLnBrk="0" hangingPunct="0">
              <a:tabLst>
                <a:tab pos="677863" algn="l"/>
              </a:tabLst>
            </a:pPr>
            <a:endParaRPr lang="ru-RU" sz="2000" dirty="0" smtClean="0">
              <a:latin typeface="Monotype Corsiva" pitchFamily="66" charset="0"/>
            </a:endParaRPr>
          </a:p>
          <a:p>
            <a:pPr algn="ctr" eaLnBrk="0" hangingPunct="0">
              <a:tabLst>
                <a:tab pos="677863" algn="l"/>
              </a:tabLst>
            </a:pPr>
            <a:endParaRPr lang="ru-RU" sz="2000" dirty="0">
              <a:latin typeface="Monotype Corsiva" pitchFamily="66" charset="0"/>
            </a:endParaRPr>
          </a:p>
          <a:p>
            <a:pPr algn="ctr" eaLnBrk="0" hangingPunct="0">
              <a:tabLst>
                <a:tab pos="677863" algn="l"/>
              </a:tabLst>
            </a:pPr>
            <a:r>
              <a:rPr lang="ru-RU" sz="2000" dirty="0">
                <a:latin typeface="Monotype Corsiva" pitchFamily="66" charset="0"/>
                <a:cs typeface="Times New Roman" pitchFamily="18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54868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77863" algn="l"/>
              </a:tabLs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Задачи на  2017 – 2018  учебный  год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: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Override1.xml><?xml version="1.0" encoding="utf-8"?>
<a:themeOverride xmlns:a="http://schemas.openxmlformats.org/drawingml/2006/main">
  <a:clrScheme name="к докладу 14.06.2013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к докладу 14.06.2013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1285</TotalTime>
  <Words>343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164</cp:revision>
  <dcterms:created xsi:type="dcterms:W3CDTF">2014-07-08T07:41:52Z</dcterms:created>
  <dcterms:modified xsi:type="dcterms:W3CDTF">2018-01-10T13:58:04Z</dcterms:modified>
</cp:coreProperties>
</file>