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23D6-66B2-46B4-A729-4645523AB942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8D6D-1198-49BC-B71D-B4F76C68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8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23D6-66B2-46B4-A729-4645523AB942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8D6D-1198-49BC-B71D-B4F76C68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23D6-66B2-46B4-A729-4645523AB942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8D6D-1198-49BC-B71D-B4F76C68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32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23D6-66B2-46B4-A729-4645523AB942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8D6D-1198-49BC-B71D-B4F76C689B5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1301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23D6-66B2-46B4-A729-4645523AB942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8D6D-1198-49BC-B71D-B4F76C68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46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23D6-66B2-46B4-A729-4645523AB942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8D6D-1198-49BC-B71D-B4F76C68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116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23D6-66B2-46B4-A729-4645523AB942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8D6D-1198-49BC-B71D-B4F76C68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180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23D6-66B2-46B4-A729-4645523AB942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8D6D-1198-49BC-B71D-B4F76C68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03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23D6-66B2-46B4-A729-4645523AB942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8D6D-1198-49BC-B71D-B4F76C68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52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23D6-66B2-46B4-A729-4645523AB942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8D6D-1198-49BC-B71D-B4F76C68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9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23D6-66B2-46B4-A729-4645523AB942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8D6D-1198-49BC-B71D-B4F76C68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71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23D6-66B2-46B4-A729-4645523AB942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8D6D-1198-49BC-B71D-B4F76C68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90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23D6-66B2-46B4-A729-4645523AB942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8D6D-1198-49BC-B71D-B4F76C68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45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23D6-66B2-46B4-A729-4645523AB942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8D6D-1198-49BC-B71D-B4F76C68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5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23D6-66B2-46B4-A729-4645523AB942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8D6D-1198-49BC-B71D-B4F76C68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0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23D6-66B2-46B4-A729-4645523AB942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8D6D-1198-49BC-B71D-B4F76C68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1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23D6-66B2-46B4-A729-4645523AB942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8D6D-1198-49BC-B71D-B4F76C68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29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88823D6-66B2-46B4-A729-4645523AB942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58D6D-1198-49BC-B71D-B4F76C689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134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6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6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liveworksheets.com/c?a=s&amp;t=ne5gmrgkg0&amp;l=jx&amp;i=uznuusc&amp;r=j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oupboard.com/products/" TargetMode="External"/><Relationship Id="rId13" Type="http://schemas.openxmlformats.org/officeDocument/2006/relationships/hyperlink" Target="https://draw.chat/" TargetMode="External"/><Relationship Id="rId3" Type="http://schemas.openxmlformats.org/officeDocument/2006/relationships/hyperlink" Target="https://miro.com/" TargetMode="External"/><Relationship Id="rId7" Type="http://schemas.openxmlformats.org/officeDocument/2006/relationships/hyperlink" Target="http://www.twiddla.com/home.aspx" TargetMode="External"/><Relationship Id="rId12" Type="http://schemas.openxmlformats.org/officeDocument/2006/relationships/hyperlink" Target="http://scrumblr.ca/" TargetMode="External"/><Relationship Id="rId2" Type="http://schemas.openxmlformats.org/officeDocument/2006/relationships/hyperlink" Target="https://awwapp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nceptboard.com/" TargetMode="External"/><Relationship Id="rId11" Type="http://schemas.openxmlformats.org/officeDocument/2006/relationships/hyperlink" Target="https://scribblar.com/" TargetMode="External"/><Relationship Id="rId5" Type="http://schemas.openxmlformats.org/officeDocument/2006/relationships/hyperlink" Target="https://www.webwhiteboard.com/" TargetMode="External"/><Relationship Id="rId10" Type="http://schemas.openxmlformats.org/officeDocument/2006/relationships/hyperlink" Target="https://limnu.com/" TargetMode="External"/><Relationship Id="rId4" Type="http://schemas.openxmlformats.org/officeDocument/2006/relationships/hyperlink" Target="https://whiteboardfox.com/" TargetMode="External"/><Relationship Id="rId9" Type="http://schemas.openxmlformats.org/officeDocument/2006/relationships/hyperlink" Target="https://ziteboard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slide" Target="slide11.xml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9495" y="224118"/>
            <a:ext cx="10221257" cy="3329581"/>
          </a:xfrm>
        </p:spPr>
        <p:txBody>
          <a:bodyPr>
            <a:normAutofit fontScale="90000"/>
          </a:bodyPr>
          <a:lstStyle/>
          <a:p>
            <a:r>
              <a:rPr lang="ru-RU" dirty="0"/>
              <a:t>Удобные платформы для организации </a:t>
            </a:r>
            <a:r>
              <a:rPr lang="ru-RU" dirty="0" err="1"/>
              <a:t>on-line</a:t>
            </a:r>
            <a:r>
              <a:rPr lang="ru-RU" dirty="0"/>
              <a:t> и </a:t>
            </a:r>
            <a:r>
              <a:rPr lang="ru-RU" dirty="0" err="1"/>
              <a:t>off-line</a:t>
            </a:r>
            <a:r>
              <a:rPr lang="ru-RU" dirty="0"/>
              <a:t> уроков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918" y="3751729"/>
            <a:ext cx="10702962" cy="231596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000" dirty="0" smtClean="0"/>
              <a:t>Кондратова Е.В.</a:t>
            </a:r>
            <a:br>
              <a:rPr lang="ru-RU" sz="4000" dirty="0" smtClean="0"/>
            </a:br>
            <a:r>
              <a:rPr lang="ru-RU" sz="4000" dirty="0" smtClean="0"/>
              <a:t>Учитель английского языка высшей квалификационной категории,</a:t>
            </a:r>
            <a:br>
              <a:rPr lang="ru-RU" sz="4000" dirty="0" smtClean="0"/>
            </a:br>
            <a:r>
              <a:rPr lang="ru-RU" sz="4000" dirty="0" smtClean="0"/>
              <a:t>методист</a:t>
            </a:r>
            <a:br>
              <a:rPr lang="ru-RU" sz="4000" dirty="0" smtClean="0"/>
            </a:br>
            <a:r>
              <a:rPr lang="ru-RU" sz="4000" dirty="0" smtClean="0"/>
              <a:t>МБОУ «СОШ №10»                                                            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5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5.infourok.ru/uploads/ex/0025/001276b4-88842fac/hello_html_m761c1d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0" y="129453"/>
            <a:ext cx="6075407" cy="177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93" y="2176513"/>
            <a:ext cx="3608728" cy="2936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93" y="5236353"/>
            <a:ext cx="4399432" cy="149282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806125"/>
              </p:ext>
            </p:extLst>
          </p:nvPr>
        </p:nvGraphicFramePr>
        <p:xfrm>
          <a:off x="5348472" y="1680124"/>
          <a:ext cx="6683781" cy="4432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0659">
                  <a:extLst>
                    <a:ext uri="{9D8B030D-6E8A-4147-A177-3AD203B41FA5}">
                      <a16:colId xmlns:a16="http://schemas.microsoft.com/office/drawing/2014/main" val="695996286"/>
                    </a:ext>
                  </a:extLst>
                </a:gridCol>
                <a:gridCol w="2653122">
                  <a:extLst>
                    <a:ext uri="{9D8B030D-6E8A-4147-A177-3AD203B41FA5}">
                      <a16:colId xmlns:a16="http://schemas.microsoft.com/office/drawing/2014/main" val="3113506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Плюсы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Минусы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413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Возможность создавать 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живые листы (интерактивные упражнения он-</a:t>
                      </a:r>
                      <a:r>
                        <a:rPr lang="ru-RU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лаин</a:t>
                      </a: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из </a:t>
                      </a: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Word</a:t>
                      </a: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PDF</a:t>
                      </a: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заготовок</a:t>
                      </a:r>
                      <a:r>
                        <a:rPr lang="ru-RU" sz="120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Время</a:t>
                      </a:r>
                      <a:r>
                        <a:rPr lang="ru-RU" sz="1200" baseline="0" dirty="0" smtClean="0">
                          <a:latin typeface="+mn-lt"/>
                        </a:rPr>
                        <a:t> на знакомство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072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пользоваться большой базой других учителей;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Интерфейс на английском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548398"/>
                  </a:ext>
                </a:extLst>
              </a:tr>
              <a:tr h="479879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возможность прикреплять видео, презентации, аудио.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501353"/>
                  </a:ext>
                </a:extLst>
              </a:tr>
              <a:tr h="466816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создавать задания на говорение и открытым письменным ответом.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204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исправлять, редактировать, отправлять на редакцию;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575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Возможность задавать время выполнения,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сроки критерии, оценки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44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автоматическая проверка по заданным критериям.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440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+mn-lt"/>
                        </a:rPr>
                        <a:t>Интеграция в журнал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14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+mn-lt"/>
                        </a:rPr>
                        <a:t>И все вышеперечисленные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829755"/>
                  </a:ext>
                </a:extLst>
              </a:tr>
            </a:tbl>
          </a:graphicData>
        </a:graphic>
      </p:graphicFrame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7772" y="6112715"/>
            <a:ext cx="920576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brightmagazine.ru/wp-content/uploads/2018/04/unnam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8" y="255856"/>
            <a:ext cx="6034288" cy="339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00" y="2965268"/>
            <a:ext cx="5029113" cy="3771835"/>
          </a:xfrm>
          <a:prstGeom prst="rect">
            <a:avLst/>
          </a:prstGeom>
        </p:spPr>
      </p:pic>
      <p:pic>
        <p:nvPicPr>
          <p:cNvPr id="6148" name="Picture 4" descr="http://inphormatika.ru/img/im_16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27" y="1853248"/>
            <a:ext cx="5543951" cy="389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7772" y="6112715"/>
            <a:ext cx="920576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2я часть</a:t>
            </a:r>
            <a:br>
              <a:rPr lang="ru-RU" dirty="0" smtClean="0"/>
            </a:br>
            <a:r>
              <a:rPr lang="ru-RU" dirty="0" smtClean="0"/>
              <a:t>Работа с платформой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3617109"/>
            <a:ext cx="10679385" cy="291301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Регистрация</a:t>
            </a:r>
          </a:p>
          <a:p>
            <a:pPr marL="457200" indent="-457200">
              <a:buAutoNum type="arabicPeriod"/>
            </a:pPr>
            <a:r>
              <a:rPr lang="ru-RU" dirty="0" smtClean="0"/>
              <a:t>Использование банка готовых интерактивных листов</a:t>
            </a:r>
          </a:p>
          <a:p>
            <a:pPr marL="457200" indent="-457200">
              <a:buAutoNum type="arabicPeriod"/>
            </a:pPr>
            <a:r>
              <a:rPr lang="ru-RU" dirty="0" smtClean="0"/>
              <a:t>Варианты работы с классом и отдельными учениками </a:t>
            </a:r>
          </a:p>
          <a:p>
            <a:pPr marL="457200" indent="-457200">
              <a:buAutoNum type="arabicPeriod"/>
            </a:pPr>
            <a:r>
              <a:rPr lang="ru-RU" dirty="0" smtClean="0"/>
              <a:t>Создание собственного интерактивного листа</a:t>
            </a:r>
          </a:p>
          <a:p>
            <a:pPr marL="457200" indent="-457200">
              <a:buAutoNum type="arabicPeriod"/>
            </a:pPr>
            <a:r>
              <a:rPr lang="ru-RU" dirty="0" smtClean="0"/>
              <a:t>Рефлексия, выполнение сделанного совместно интерактивного листа.</a:t>
            </a:r>
          </a:p>
          <a:p>
            <a:pPr marL="0" indent="0">
              <a:buNone/>
            </a:pPr>
            <a:r>
              <a:rPr lang="ru-RU" dirty="0" smtClean="0"/>
              <a:t>Приложения: </a:t>
            </a:r>
          </a:p>
          <a:p>
            <a:pPr marL="457200" indent="-457200">
              <a:buAutoNum type="arabicPeriod"/>
            </a:pPr>
            <a:r>
              <a:rPr lang="ru-RU" dirty="0" smtClean="0"/>
              <a:t>Интерактивный лист </a:t>
            </a:r>
            <a:r>
              <a:rPr lang="en-US" dirty="0">
                <a:hlinkClick r:id="rId2"/>
              </a:rPr>
              <a:t>https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www.liveworksheets.com/c?a=s&amp;t=ne5gmrgkg0&amp;l=jx&amp;i=uznuusc&amp;r=jl</a:t>
            </a:r>
            <a:endParaRPr lang="ru-RU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s://ds05.infourok.ru/uploads/ex/0025/001276b4-88842fac/hello_html_m761c1d2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3" y="1853248"/>
            <a:ext cx="5761978" cy="168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71063" y="1853248"/>
            <a:ext cx="49116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Просьба!!! </a:t>
            </a:r>
          </a:p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Все кто не успел доделать интерактивный лист, пройти по ссылке </a:t>
            </a:r>
            <a:r>
              <a:rPr lang="en-US" b="1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2"/>
              </a:rPr>
              <a:t>https://www.liveworksheets.com/c?a=s&amp;t=ne5gmrgkg0&amp;l=jx&amp;i=uznuusc&amp;r=jl</a:t>
            </a:r>
            <a:endParaRPr lang="ru-RU" b="1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выполнить и нажать «Готово» и «отправить учителю».</a:t>
            </a:r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1014421"/>
            <a:ext cx="10959737" cy="1400530"/>
          </a:xfrm>
        </p:spPr>
        <p:txBody>
          <a:bodyPr/>
          <a:lstStyle/>
          <a:p>
            <a:r>
              <a:rPr lang="ru-RU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Используемые платформы и ресурсы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617" y="1972235"/>
            <a:ext cx="4920971" cy="4195481"/>
          </a:xfrm>
        </p:spPr>
        <p:txBody>
          <a:bodyPr>
            <a:noAutofit/>
          </a:bodyPr>
          <a:lstStyle/>
          <a:p>
            <a:r>
              <a:rPr lang="ru-RU" sz="3600" b="1" dirty="0" err="1"/>
              <a:t>Дневник.ру</a:t>
            </a:r>
            <a:r>
              <a:rPr lang="ru-RU" sz="3600" b="1" dirty="0"/>
              <a:t>, </a:t>
            </a:r>
            <a:endParaRPr lang="ru-RU" sz="3600" b="1" dirty="0" smtClean="0"/>
          </a:p>
          <a:p>
            <a:r>
              <a:rPr lang="ru-RU" sz="3600" b="1" dirty="0" err="1" smtClean="0"/>
              <a:t>Якласс</a:t>
            </a:r>
            <a:r>
              <a:rPr lang="ru-RU" sz="3600" b="1" dirty="0" smtClean="0"/>
              <a:t>,</a:t>
            </a:r>
          </a:p>
          <a:p>
            <a:r>
              <a:rPr lang="ru-RU" sz="3600" b="1" dirty="0" smtClean="0"/>
              <a:t> </a:t>
            </a:r>
            <a:r>
              <a:rPr lang="ru-RU" sz="3600" b="1" dirty="0"/>
              <a:t>РЭШ, </a:t>
            </a:r>
            <a:endParaRPr lang="ru-RU" sz="3600" b="1" dirty="0" smtClean="0"/>
          </a:p>
          <a:p>
            <a:r>
              <a:rPr lang="en-US" sz="3600" b="1" dirty="0" smtClean="0"/>
              <a:t>Google Classroom</a:t>
            </a:r>
            <a:r>
              <a:rPr lang="ru-RU" sz="3600" b="1" dirty="0" smtClean="0"/>
              <a:t>, </a:t>
            </a:r>
          </a:p>
          <a:p>
            <a:r>
              <a:rPr lang="en-US" sz="3600" b="1" dirty="0" smtClean="0"/>
              <a:t>Google forms</a:t>
            </a:r>
          </a:p>
          <a:p>
            <a:r>
              <a:rPr lang="en-US" sz="3600" b="1" dirty="0" err="1"/>
              <a:t>SkyEng</a:t>
            </a:r>
            <a:endParaRPr lang="ru-RU" sz="3600" b="1" dirty="0"/>
          </a:p>
          <a:p>
            <a:endParaRPr lang="en-US" sz="3600" b="1" dirty="0" smtClean="0"/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10200" y="223669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smtClean="0"/>
              <a:t>Zoom</a:t>
            </a:r>
            <a:endParaRPr lang="en-US" sz="5400" b="1" dirty="0"/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/>
              <a:t>Skype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/>
              <a:t>Discord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9972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937" y="0"/>
            <a:ext cx="10555289" cy="1400530"/>
          </a:xfrm>
        </p:spPr>
        <p:txBody>
          <a:bodyPr/>
          <a:lstStyle/>
          <a:p>
            <a:r>
              <a:rPr lang="ru-RU" dirty="0" smtClean="0"/>
              <a:t>онлайн-доск</a:t>
            </a:r>
            <a:r>
              <a:rPr lang="ru-RU" dirty="0"/>
              <a:t>и</a:t>
            </a:r>
            <a:r>
              <a:rPr lang="ru-RU" dirty="0" smtClean="0"/>
              <a:t> </a:t>
            </a:r>
            <a:r>
              <a:rPr lang="ru-RU" dirty="0"/>
              <a:t>с возможностью совместной работы в реальном времени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 smtClean="0">
                <a:hlinkClick r:id="rId2"/>
              </a:rPr>
              <a:t>AMW </a:t>
            </a:r>
            <a:r>
              <a:rPr lang="en-US" b="1" u="sng" dirty="0">
                <a:hlinkClick r:id="rId2"/>
              </a:rPr>
              <a:t>board</a:t>
            </a:r>
            <a:endParaRPr lang="en-US" b="1" dirty="0"/>
          </a:p>
          <a:p>
            <a:r>
              <a:rPr lang="ru-RU" b="1" u="sng" dirty="0" smtClean="0">
                <a:hlinkClick r:id="rId3"/>
              </a:rPr>
              <a:t>MIRO </a:t>
            </a:r>
            <a:r>
              <a:rPr lang="ru-RU" b="1" u="sng" dirty="0">
                <a:hlinkClick r:id="rId3"/>
              </a:rPr>
              <a:t>(старое </a:t>
            </a:r>
            <a:r>
              <a:rPr lang="ru-RU" b="1" u="sng" dirty="0" err="1">
                <a:hlinkClick r:id="rId3"/>
              </a:rPr>
              <a:t>назание</a:t>
            </a:r>
            <a:r>
              <a:rPr lang="ru-RU" b="1" u="sng" dirty="0">
                <a:hlinkClick r:id="rId3"/>
              </a:rPr>
              <a:t> </a:t>
            </a:r>
            <a:r>
              <a:rPr lang="ru-RU" b="1" u="sng" dirty="0" err="1" smtClean="0">
                <a:hlinkClick r:id="rId3"/>
              </a:rPr>
              <a:t>Realtimeboard</a:t>
            </a:r>
            <a:r>
              <a:rPr lang="en-US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b="1" dirty="0"/>
              <a:t> </a:t>
            </a:r>
            <a:r>
              <a:rPr lang="en-US" b="1" u="sng" dirty="0">
                <a:hlinkClick r:id="rId4"/>
              </a:rPr>
              <a:t>Whiteboard </a:t>
            </a:r>
            <a:r>
              <a:rPr lang="en-US" b="1" u="sng" dirty="0" smtClean="0">
                <a:hlinkClick r:id="rId4"/>
              </a:rPr>
              <a:t>Fox</a:t>
            </a:r>
            <a:r>
              <a:rPr lang="en-US" b="1" u="sng" dirty="0" smtClean="0"/>
              <a:t> </a:t>
            </a:r>
          </a:p>
          <a:p>
            <a:r>
              <a:rPr lang="en-US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Classroomscreen</a:t>
            </a:r>
            <a:r>
              <a:rPr lang="en-US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US" b="1" dirty="0"/>
              <a:t> </a:t>
            </a:r>
            <a:r>
              <a:rPr lang="en-US" b="1" u="sng" dirty="0" err="1">
                <a:hlinkClick r:id="rId5"/>
              </a:rPr>
              <a:t>Webwhiteboard</a:t>
            </a:r>
            <a:endParaRPr lang="en-US" b="1" dirty="0"/>
          </a:p>
          <a:p>
            <a:r>
              <a:rPr lang="en-US" b="1" dirty="0"/>
              <a:t> </a:t>
            </a:r>
            <a:r>
              <a:rPr lang="en-US" b="1" u="sng" dirty="0" err="1">
                <a:hlinkClick r:id="rId6"/>
              </a:rPr>
              <a:t>Conceptboard</a:t>
            </a:r>
            <a:endParaRPr lang="en-US" b="1" dirty="0"/>
          </a:p>
          <a:p>
            <a:r>
              <a:rPr lang="en-US" b="1" dirty="0"/>
              <a:t> </a:t>
            </a:r>
            <a:r>
              <a:rPr lang="en-US" b="1" u="sng" dirty="0" err="1">
                <a:hlinkClick r:id="rId7"/>
              </a:rPr>
              <a:t>Twiddla</a:t>
            </a:r>
            <a:endParaRPr lang="en-US" b="1" dirty="0"/>
          </a:p>
          <a:p>
            <a:r>
              <a:rPr lang="en-US" b="1" dirty="0"/>
              <a:t> </a:t>
            </a:r>
            <a:r>
              <a:rPr lang="en-US" b="1" u="sng" dirty="0" err="1">
                <a:hlinkClick r:id="rId8"/>
              </a:rPr>
              <a:t>GroupBoard</a:t>
            </a:r>
            <a:endParaRPr lang="en-US" b="1" dirty="0"/>
          </a:p>
          <a:p>
            <a:r>
              <a:rPr lang="en-US" b="1" dirty="0"/>
              <a:t> </a:t>
            </a:r>
            <a:r>
              <a:rPr lang="en-US" b="1" u="sng" dirty="0" err="1">
                <a:hlinkClick r:id="rId9"/>
              </a:rPr>
              <a:t>Ziteboard</a:t>
            </a:r>
            <a:endParaRPr lang="en-US" b="1" dirty="0"/>
          </a:p>
          <a:p>
            <a:r>
              <a:rPr lang="en-US" b="1" dirty="0"/>
              <a:t> </a:t>
            </a:r>
            <a:r>
              <a:rPr lang="en-US" b="1" u="sng" dirty="0" err="1">
                <a:hlinkClick r:id="rId10"/>
              </a:rPr>
              <a:t>Limnu</a:t>
            </a:r>
            <a:endParaRPr lang="en-US" b="1" dirty="0"/>
          </a:p>
          <a:p>
            <a:r>
              <a:rPr lang="en-US" b="1" dirty="0"/>
              <a:t> </a:t>
            </a:r>
            <a:r>
              <a:rPr lang="en-US" b="1" u="sng" dirty="0" err="1" smtClean="0">
                <a:hlinkClick r:id="rId11"/>
              </a:rPr>
              <a:t>Scribblar</a:t>
            </a:r>
            <a:endParaRPr lang="en-US" b="1" u="sng" dirty="0" smtClean="0"/>
          </a:p>
          <a:p>
            <a:r>
              <a:rPr lang="en-US" dirty="0" smtClean="0">
                <a:hlinkClick r:id="rId12"/>
              </a:rPr>
              <a:t>http</a:t>
            </a:r>
            <a:r>
              <a:rPr lang="en-US" dirty="0">
                <a:hlinkClick r:id="rId12"/>
              </a:rPr>
              <a:t>://scrumblr.ca</a:t>
            </a:r>
            <a:r>
              <a:rPr lang="en-US" dirty="0" smtClean="0">
                <a:hlinkClick r:id="rId12"/>
              </a:rPr>
              <a:t>/</a:t>
            </a:r>
            <a:endParaRPr lang="en-US" dirty="0" smtClean="0"/>
          </a:p>
          <a:p>
            <a:r>
              <a:rPr lang="en-US" dirty="0">
                <a:hlinkClick r:id="rId13"/>
              </a:rPr>
              <a:t>https://draw.chat/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4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5494"/>
            <a:ext cx="11348665" cy="766482"/>
          </a:xfrm>
        </p:spPr>
        <p:txBody>
          <a:bodyPr/>
          <a:lstStyle/>
          <a:p>
            <a:r>
              <a:rPr lang="ru-RU" dirty="0" smtClean="0"/>
              <a:t>С какими проблемами сталкиваемся 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53691" y="1258779"/>
            <a:ext cx="4637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https://awwapp.com/b/utdkqysrbtedx/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2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Задачи:</a:t>
            </a:r>
          </a:p>
          <a:p>
            <a:r>
              <a:rPr lang="ru-RU" dirty="0" smtClean="0"/>
              <a:t>Сравнить интересные </a:t>
            </a:r>
            <a:r>
              <a:rPr lang="ru-RU" smtClean="0"/>
              <a:t>ресурсы </a:t>
            </a:r>
            <a:endParaRPr lang="ru-RU" dirty="0" smtClean="0"/>
          </a:p>
          <a:p>
            <a:r>
              <a:rPr lang="ru-RU" dirty="0" smtClean="0"/>
              <a:t>Более подробно ознакомить </a:t>
            </a:r>
            <a:r>
              <a:rPr lang="ru-RU" dirty="0"/>
              <a:t>педагогов </a:t>
            </a:r>
            <a:r>
              <a:rPr lang="ru-RU" dirty="0" smtClean="0"/>
              <a:t>с основным ресурсом</a:t>
            </a:r>
            <a:r>
              <a:rPr lang="en-US" smtClean="0"/>
              <a:t> www.liveworksheets.com</a:t>
            </a:r>
            <a:r>
              <a:rPr lang="en-US"/>
              <a:t>/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Познакомиться с ресурсами которые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помогут нам минимизировать данные проблемы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8253"/>
          </a:xfrm>
        </p:spPr>
        <p:txBody>
          <a:bodyPr/>
          <a:lstStyle/>
          <a:p>
            <a:r>
              <a:rPr lang="ru-RU" dirty="0" smtClean="0"/>
              <a:t>Сравнение платформ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194629"/>
              </p:ext>
            </p:extLst>
          </p:nvPr>
        </p:nvGraphicFramePr>
        <p:xfrm>
          <a:off x="195337" y="1803500"/>
          <a:ext cx="11530144" cy="4029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500">
                  <a:extLst>
                    <a:ext uri="{9D8B030D-6E8A-4147-A177-3AD203B41FA5}">
                      <a16:colId xmlns:a16="http://schemas.microsoft.com/office/drawing/2014/main" val="1801398914"/>
                    </a:ext>
                  </a:extLst>
                </a:gridCol>
                <a:gridCol w="1126299">
                  <a:extLst>
                    <a:ext uri="{9D8B030D-6E8A-4147-A177-3AD203B41FA5}">
                      <a16:colId xmlns:a16="http://schemas.microsoft.com/office/drawing/2014/main" val="2747595649"/>
                    </a:ext>
                  </a:extLst>
                </a:gridCol>
                <a:gridCol w="2353384">
                  <a:extLst>
                    <a:ext uri="{9D8B030D-6E8A-4147-A177-3AD203B41FA5}">
                      <a16:colId xmlns:a16="http://schemas.microsoft.com/office/drawing/2014/main" val="2202394739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1134593299"/>
                    </a:ext>
                  </a:extLst>
                </a:gridCol>
                <a:gridCol w="1560092">
                  <a:extLst>
                    <a:ext uri="{9D8B030D-6E8A-4147-A177-3AD203B41FA5}">
                      <a16:colId xmlns:a16="http://schemas.microsoft.com/office/drawing/2014/main" val="3142324893"/>
                    </a:ext>
                  </a:extLst>
                </a:gridCol>
                <a:gridCol w="1647163">
                  <a:extLst>
                    <a:ext uri="{9D8B030D-6E8A-4147-A177-3AD203B41FA5}">
                      <a16:colId xmlns:a16="http://schemas.microsoft.com/office/drawing/2014/main" val="3540151854"/>
                    </a:ext>
                  </a:extLst>
                </a:gridCol>
                <a:gridCol w="1647163">
                  <a:extLst>
                    <a:ext uri="{9D8B030D-6E8A-4147-A177-3AD203B41FA5}">
                      <a16:colId xmlns:a16="http://schemas.microsoft.com/office/drawing/2014/main" val="802117925"/>
                    </a:ext>
                  </a:extLst>
                </a:gridCol>
              </a:tblGrid>
              <a:tr h="509199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ресурса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Возможность использования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Технические средства</a:t>
                      </a:r>
                    </a:p>
                    <a:p>
                      <a:r>
                        <a:rPr lang="ru-RU" dirty="0" smtClean="0"/>
                        <a:t>у учителя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Технические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средства</a:t>
                      </a:r>
                    </a:p>
                    <a:p>
                      <a:r>
                        <a:rPr lang="ru-RU" dirty="0" smtClean="0"/>
                        <a:t>у ученика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Регистрация учителя \учеников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Аудитория</a:t>
                      </a:r>
                    </a:p>
                    <a:p>
                      <a:r>
                        <a:rPr lang="ru-RU" dirty="0" smtClean="0"/>
                        <a:t>(классы)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Вариативность (0-10)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883615"/>
                  </a:ext>
                </a:extLst>
              </a:tr>
              <a:tr h="509199">
                <a:tc>
                  <a:txBody>
                    <a:bodyPr/>
                    <a:lstStyle/>
                    <a:p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Kahoot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Обязательна \ не обязательна (по коду)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5-11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6</a:t>
                      </a:r>
                      <a:endParaRPr lang="ru-RU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043572"/>
                  </a:ext>
                </a:extLst>
              </a:tr>
              <a:tr h="509199">
                <a:tc>
                  <a:txBody>
                    <a:bodyPr/>
                    <a:lstStyle/>
                    <a:p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Plickers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Карточки</a:t>
                      </a:r>
                      <a:r>
                        <a:rPr lang="ru-RU" sz="1800" baseline="0" dirty="0" smtClean="0"/>
                        <a:t> 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Обязательна \ не обязательна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1-11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(начальная</a:t>
                      </a:r>
                      <a:r>
                        <a:rPr lang="ru-RU" sz="1000" b="1" baseline="0" dirty="0" smtClean="0"/>
                        <a:t> школа)</a:t>
                      </a:r>
                      <a:endParaRPr lang="ru-RU" sz="1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58143"/>
                  </a:ext>
                </a:extLst>
              </a:tr>
              <a:tr h="509199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learningApps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Обязательна \ не обязательна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1-9</a:t>
                      </a:r>
                    </a:p>
                    <a:p>
                      <a:pPr algn="ctr"/>
                      <a:r>
                        <a:rPr lang="ru-RU" sz="1000" b="1" dirty="0" smtClean="0"/>
                        <a:t>(начальная школа)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</a:t>
                      </a:r>
                      <a:endParaRPr lang="ru-RU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728783"/>
                  </a:ext>
                </a:extLst>
              </a:tr>
              <a:tr h="509199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liveworksheets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Обязательна \ не обязательна (вариативно)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1-11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</a:t>
                      </a:r>
                      <a:endParaRPr lang="ru-RU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775710"/>
                  </a:ext>
                </a:extLst>
              </a:tr>
              <a:tr h="509199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quizlet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Обязательна \ обязательна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1-11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</a:t>
                      </a:r>
                      <a:endParaRPr lang="ru-RU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68151"/>
                  </a:ext>
                </a:extLst>
              </a:tr>
            </a:tbl>
          </a:graphicData>
        </a:graphic>
      </p:graphicFrame>
      <p:pic>
        <p:nvPicPr>
          <p:cNvPr id="1026" name="Picture 2" descr="https://thumbs.dreamstime.com/b/%D0%B7%D0%BD%D0%B0%D1%87%D0%BA%D0%B8-%D1%8D-%D0%B5%D0%BA%D1%82%D1%80%D0%BE%D0%BD%D0%BD%D1%8B%D1%85-%D1%83%D1%81%D1%82%D1%80%D0%BE%D0%B9%D1%81%D1%82%D0%B2-326719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1" t="8535" r="1493" b="81682"/>
          <a:stretch/>
        </p:blipFill>
        <p:spPr bwMode="auto">
          <a:xfrm>
            <a:off x="5503208" y="4259629"/>
            <a:ext cx="457201" cy="47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090" y="2939999"/>
            <a:ext cx="509452" cy="5094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450" y="2957486"/>
            <a:ext cx="555027" cy="452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43741" t="20806" r="43852" b="69689"/>
          <a:stretch/>
        </p:blipFill>
        <p:spPr>
          <a:xfrm>
            <a:off x="4623736" y="3572611"/>
            <a:ext cx="483327" cy="4572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44076" t="54481" r="41841" b="34656"/>
          <a:stretch/>
        </p:blipFill>
        <p:spPr>
          <a:xfrm>
            <a:off x="3597462" y="3003476"/>
            <a:ext cx="457372" cy="413813"/>
          </a:xfrm>
          <a:prstGeom prst="rect">
            <a:avLst/>
          </a:prstGeom>
        </p:spPr>
      </p:pic>
      <p:pic>
        <p:nvPicPr>
          <p:cNvPr id="10" name="Picture 2" descr="https://thumbs.dreamstime.com/b/%D0%B7%D0%BD%D0%B0%D1%87%D0%BA%D0%B8-%D1%8D-%D0%B5%D0%BA%D1%82%D1%80%D0%BE%D0%BD%D0%BD%D1%8B%D1%85-%D1%83%D1%81%D1%82%D1%80%D0%BE%D0%B9%D1%81%D1%82%D0%B2-326719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57" r="85192" b="24206"/>
          <a:stretch/>
        </p:blipFill>
        <p:spPr bwMode="auto">
          <a:xfrm>
            <a:off x="4412181" y="3099839"/>
            <a:ext cx="391843" cy="23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t="9944" r="85767" b="80551"/>
          <a:stretch/>
        </p:blipFill>
        <p:spPr>
          <a:xfrm>
            <a:off x="4820953" y="3077334"/>
            <a:ext cx="322708" cy="2660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72578" t="77293" r="15524" b="11775"/>
          <a:stretch/>
        </p:blipFill>
        <p:spPr>
          <a:xfrm>
            <a:off x="4096894" y="3064522"/>
            <a:ext cx="273227" cy="3099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72578" t="77293" r="15524" b="11775"/>
          <a:stretch/>
        </p:blipFill>
        <p:spPr>
          <a:xfrm>
            <a:off x="6271586" y="3099839"/>
            <a:ext cx="273227" cy="309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8794" y="4211768"/>
            <a:ext cx="512108" cy="5060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5698" y="3576492"/>
            <a:ext cx="512108" cy="6009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44076" t="54481" r="41841" b="34656"/>
          <a:stretch/>
        </p:blipFill>
        <p:spPr>
          <a:xfrm>
            <a:off x="3537957" y="3572611"/>
            <a:ext cx="457372" cy="491419"/>
          </a:xfrm>
          <a:prstGeom prst="rect">
            <a:avLst/>
          </a:prstGeom>
        </p:spPr>
      </p:pic>
      <p:pic>
        <p:nvPicPr>
          <p:cNvPr id="17" name="Picture 2" descr="https://thumbs.dreamstime.com/b/%D0%B7%D0%BD%D0%B0%D1%87%D0%BA%D0%B8-%D1%8D-%D0%B5%D0%BA%D1%82%D1%80%D0%BE%D0%BD%D0%BD%D1%8B%D1%85-%D1%83%D1%81%D1%82%D1%80%D0%BE%D0%B9%D1%81%D1%82%D0%B2-326719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57" r="85192" b="24206"/>
          <a:stretch/>
        </p:blipFill>
        <p:spPr bwMode="auto">
          <a:xfrm>
            <a:off x="4018621" y="3882818"/>
            <a:ext cx="581823" cy="35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t="9944" r="85767" b="80551"/>
          <a:stretch/>
        </p:blipFill>
        <p:spPr>
          <a:xfrm>
            <a:off x="4287116" y="3598429"/>
            <a:ext cx="322708" cy="2660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 l="72578" t="77293" r="15524" b="11775"/>
          <a:stretch/>
        </p:blipFill>
        <p:spPr>
          <a:xfrm>
            <a:off x="4019579" y="3576492"/>
            <a:ext cx="273227" cy="3099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0902" y="4264127"/>
            <a:ext cx="462125" cy="3757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2574" y="4301370"/>
            <a:ext cx="332325" cy="301308"/>
          </a:xfrm>
          <a:prstGeom prst="rect">
            <a:avLst/>
          </a:prstGeom>
        </p:spPr>
      </p:pic>
      <p:pic>
        <p:nvPicPr>
          <p:cNvPr id="22" name="Picture 2" descr="https://thumbs.dreamstime.com/b/%D0%B7%D0%BD%D0%B0%D1%87%D0%BA%D0%B8-%D1%8D-%D0%B5%D0%BA%D1%82%D1%80%D0%BE%D0%BD%D0%BD%D1%8B%D1%85-%D1%83%D1%81%D1%82%D1%80%D0%BE%D0%B9%D1%81%D1%82%D0%B2-326719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57" r="85192" b="24206"/>
          <a:stretch/>
        </p:blipFill>
        <p:spPr bwMode="auto">
          <a:xfrm>
            <a:off x="4026757" y="4333074"/>
            <a:ext cx="417507" cy="25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thumbs.dreamstime.com/b/%D0%B7%D0%BD%D0%B0%D1%87%D0%BA%D0%B8-%D1%8D-%D0%B5%D0%BA%D1%82%D1%80%D0%BE%D0%BD%D0%BD%D1%8B%D1%85-%D1%83%D1%81%D1%82%D1%80%D0%BE%D0%B9%D1%81%D1%82%D0%B2-326719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1" t="8535" r="1493" b="81682"/>
          <a:stretch/>
        </p:blipFill>
        <p:spPr bwMode="auto">
          <a:xfrm>
            <a:off x="3140261" y="4233712"/>
            <a:ext cx="457201" cy="47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4645" y="4342540"/>
            <a:ext cx="274344" cy="31092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6641" y="4306297"/>
            <a:ext cx="368202" cy="41729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1428" y="4756230"/>
            <a:ext cx="512108" cy="5060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3536" y="4821339"/>
            <a:ext cx="462125" cy="37579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5698" y="5327354"/>
            <a:ext cx="462125" cy="37579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5137" y="4763969"/>
            <a:ext cx="437975" cy="39709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1981" y="4768352"/>
            <a:ext cx="367056" cy="4159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1350" y="5276425"/>
            <a:ext cx="1309596" cy="426723"/>
          </a:xfrm>
          <a:prstGeom prst="rect">
            <a:avLst/>
          </a:prstGeom>
        </p:spPr>
      </p:pic>
      <p:pic>
        <p:nvPicPr>
          <p:cNvPr id="33" name="Picture 2" descr="https://thumbs.dreamstime.com/b/%D0%B7%D0%BD%D0%B0%D1%87%D0%BA%D0%B8-%D1%8D-%D0%B5%D0%BA%D1%82%D1%80%D0%BE%D0%BD%D0%BD%D1%8B%D1%85-%D1%83%D1%81%D1%82%D1%80%D0%BE%D0%B9%D1%81%D1%82%D0%B2-326719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1" t="8535" r="1493" b="81682"/>
          <a:stretch/>
        </p:blipFill>
        <p:spPr bwMode="auto">
          <a:xfrm>
            <a:off x="4025556" y="4729891"/>
            <a:ext cx="457201" cy="47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/>
          <a:srcRect l="73211" t="32188" r="14275" b="57676"/>
          <a:stretch/>
        </p:blipFill>
        <p:spPr>
          <a:xfrm>
            <a:off x="3661078" y="3934495"/>
            <a:ext cx="287383" cy="2873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/>
          <a:srcRect l="73211" t="32188" r="14275" b="57676"/>
          <a:stretch/>
        </p:blipFill>
        <p:spPr>
          <a:xfrm>
            <a:off x="4509276" y="4831495"/>
            <a:ext cx="287383" cy="287383"/>
          </a:xfrm>
          <a:prstGeom prst="rect">
            <a:avLst/>
          </a:prstGeom>
        </p:spPr>
      </p:pic>
      <p:pic>
        <p:nvPicPr>
          <p:cNvPr id="36" name="Picture 2" descr="https://thumbs.dreamstime.com/b/%D0%B7%D0%BD%D0%B0%D1%87%D0%BA%D0%B8-%D1%8D-%D0%B5%D0%BA%D1%82%D1%80%D0%BE%D0%BD%D0%BD%D1%8B%D1%85-%D1%83%D1%81%D1%82%D1%80%D0%BE%D0%B9%D1%81%D1%82%D0%B2-326719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1" t="8535" r="1493" b="81682"/>
          <a:stretch/>
        </p:blipFill>
        <p:spPr bwMode="auto">
          <a:xfrm>
            <a:off x="5587251" y="4740055"/>
            <a:ext cx="457201" cy="47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8029" y="4800588"/>
            <a:ext cx="368202" cy="417295"/>
          </a:xfrm>
          <a:prstGeom prst="rect">
            <a:avLst/>
          </a:prstGeom>
        </p:spPr>
      </p:pic>
      <p:pic>
        <p:nvPicPr>
          <p:cNvPr id="38" name="Picture 2" descr="https://thumbs.dreamstime.com/b/%D0%B7%D0%BD%D0%B0%D1%87%D0%BA%D0%B8-%D1%8D-%D0%B5%D0%BA%D1%82%D1%80%D0%BE%D0%BD%D0%BD%D1%8B%D1%85-%D1%83%D1%81%D1%82%D1%80%D0%BE%D0%B9%D1%81%D1%82%D0%B2-326719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1" t="8535" r="1493" b="81682"/>
          <a:stretch/>
        </p:blipFill>
        <p:spPr bwMode="auto">
          <a:xfrm>
            <a:off x="5573486" y="5262242"/>
            <a:ext cx="457201" cy="47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6075" y="5305532"/>
            <a:ext cx="368202" cy="41729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7320" y="3003476"/>
            <a:ext cx="487722" cy="457240"/>
          </a:xfrm>
          <a:prstGeom prst="rect">
            <a:avLst/>
          </a:prstGeom>
        </p:spPr>
      </p:pic>
      <p:sp>
        <p:nvSpPr>
          <p:cNvPr id="40" name="Стрелка вправо 39">
            <a:hlinkClick r:id="rId12" action="ppaction://hlinksldjump"/>
          </p:cNvPr>
          <p:cNvSpPr/>
          <p:nvPr/>
        </p:nvSpPr>
        <p:spPr>
          <a:xfrm>
            <a:off x="1240971" y="3722914"/>
            <a:ext cx="300446" cy="211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>
            <a:hlinkClick r:id="" action="ppaction://hlinkshowjump?jump=nextslide"/>
          </p:cNvPr>
          <p:cNvSpPr/>
          <p:nvPr/>
        </p:nvSpPr>
        <p:spPr>
          <a:xfrm>
            <a:off x="1221156" y="3088934"/>
            <a:ext cx="300446" cy="211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>
            <a:hlinkClick r:id="rId13" action="ppaction://hlinksldjump"/>
          </p:cNvPr>
          <p:cNvSpPr/>
          <p:nvPr/>
        </p:nvSpPr>
        <p:spPr>
          <a:xfrm>
            <a:off x="1268825" y="4502605"/>
            <a:ext cx="300446" cy="211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>
            <a:hlinkClick r:id="rId14" action="ppaction://hlinksldjump"/>
          </p:cNvPr>
          <p:cNvSpPr/>
          <p:nvPr/>
        </p:nvSpPr>
        <p:spPr>
          <a:xfrm>
            <a:off x="1163641" y="5006302"/>
            <a:ext cx="300446" cy="211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>
            <a:hlinkClick r:id="rId15" action="ppaction://hlinksldjump"/>
          </p:cNvPr>
          <p:cNvSpPr/>
          <p:nvPr/>
        </p:nvSpPr>
        <p:spPr>
          <a:xfrm>
            <a:off x="1218982" y="5428843"/>
            <a:ext cx="300446" cy="211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83" t="10898" r="18622" b="12826"/>
          <a:stretch/>
        </p:blipFill>
        <p:spPr>
          <a:xfrm>
            <a:off x="187195" y="4755515"/>
            <a:ext cx="3147008" cy="2129881"/>
          </a:xfrm>
          <a:prstGeom prst="rect">
            <a:avLst/>
          </a:prstGeom>
        </p:spPr>
      </p:pic>
      <p:pic>
        <p:nvPicPr>
          <p:cNvPr id="2050" name="Picture 2" descr="https://fsd.multiurok.ru/html/2017/04/27/s_59024d0e280b8/img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3" y="18351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065" y="4867383"/>
            <a:ext cx="3758814" cy="1906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741" y="4822820"/>
            <a:ext cx="3467921" cy="195070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120736"/>
              </p:ext>
            </p:extLst>
          </p:nvPr>
        </p:nvGraphicFramePr>
        <p:xfrm>
          <a:off x="6481211" y="318135"/>
          <a:ext cx="5657668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143">
                  <a:extLst>
                    <a:ext uri="{9D8B030D-6E8A-4147-A177-3AD203B41FA5}">
                      <a16:colId xmlns:a16="http://schemas.microsoft.com/office/drawing/2014/main" val="695996286"/>
                    </a:ext>
                  </a:extLst>
                </a:gridCol>
                <a:gridCol w="2697525">
                  <a:extLst>
                    <a:ext uri="{9D8B030D-6E8A-4147-A177-3AD203B41FA5}">
                      <a16:colId xmlns:a16="http://schemas.microsoft.com/office/drawing/2014/main" val="3113506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Плюсы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Минусы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413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со своим смартфоном.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у всех есть смартфон с интернетом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072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Элементы игры — мотивация на обучение.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увлекаться!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548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Обратная связь с учениками.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 интегрируется в журнал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501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Моментальный результат теста.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Важна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скорость ответов.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Дети с</a:t>
                      </a:r>
                      <a:r>
                        <a:rPr lang="ru-RU" sz="1200" baseline="0" dirty="0" smtClean="0"/>
                        <a:t> медленной реакцией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204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Простота создания опросов и работы учителя в приложении.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Невысокая</a:t>
                      </a:r>
                      <a:r>
                        <a:rPr lang="ru-RU" sz="1200" baseline="0" dirty="0" smtClean="0"/>
                        <a:t> вариативность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575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Сохранение тестов, результатов в системе и на компьютере.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Только элемент урока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44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Простая регистрация учеников.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635318"/>
                  </a:ext>
                </a:extLst>
              </a:tr>
            </a:tbl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10965524" y="5904411"/>
            <a:ext cx="895550" cy="6126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450" y="3894781"/>
            <a:ext cx="6760528" cy="234926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83109"/>
              </p:ext>
            </p:extLst>
          </p:nvPr>
        </p:nvGraphicFramePr>
        <p:xfrm>
          <a:off x="6368821" y="1332571"/>
          <a:ext cx="5657668" cy="4704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0143">
                  <a:extLst>
                    <a:ext uri="{9D8B030D-6E8A-4147-A177-3AD203B41FA5}">
                      <a16:colId xmlns:a16="http://schemas.microsoft.com/office/drawing/2014/main" val="695996286"/>
                    </a:ext>
                  </a:extLst>
                </a:gridCol>
                <a:gridCol w="2697525">
                  <a:extLst>
                    <a:ext uri="{9D8B030D-6E8A-4147-A177-3AD203B41FA5}">
                      <a16:colId xmlns:a16="http://schemas.microsoft.com/office/drawing/2014/main" val="3113506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Плюсы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Минусы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413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тестов, опросов и викторин </a:t>
                      </a:r>
                      <a:r>
                        <a:rPr lang="ru-RU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классе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Только</a:t>
                      </a:r>
                      <a:r>
                        <a:rPr lang="ru-RU" sz="1200" baseline="0" dirty="0" smtClean="0">
                          <a:latin typeface="+mn-lt"/>
                        </a:rPr>
                        <a:t> при очном обучении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072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Мгновенный результат теста, опроса или викторины.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Не увлекаться!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548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Каждый ученик видит свою оценку за тест.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Не интегрируется в журнал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501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карточками.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Невысокая</a:t>
                      </a:r>
                      <a:r>
                        <a:rPr lang="ru-RU" sz="1200" baseline="0" dirty="0" smtClean="0">
                          <a:latin typeface="+mn-lt"/>
                        </a:rPr>
                        <a:t> вариативность (4 варианта)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204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Обратная связь с учениками.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Только элемент урока</a:t>
                      </a:r>
                    </a:p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575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Новизна - мотивация.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Интернет на смартфоне учителя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44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Простота создания опросов и работы учителя в приложении.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635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Сохранение тестов, результатов в системе и на компьютере.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850088"/>
                  </a:ext>
                </a:extLst>
              </a:tr>
            </a:tbl>
          </a:graphicData>
        </a:graphic>
      </p:graphicFrame>
      <p:pic>
        <p:nvPicPr>
          <p:cNvPr id="3074" name="Picture 2" descr="https://1.bp.blogspot.com/-mw7D0HJw-cE/WJtIhTkOsqI/AAAAAAAAJVY/JMDX2LM18ekYiIdQ6p2waHnpEZrd-T_WQCLcB/s1600/plickerswebinarblo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4" y="307951"/>
            <a:ext cx="5905591" cy="309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5131" y="2573383"/>
            <a:ext cx="1894115" cy="7184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" y="3798874"/>
            <a:ext cx="5747657" cy="2474213"/>
          </a:xfrm>
          <a:prstGeom prst="rect">
            <a:avLst/>
          </a:prstGeom>
        </p:spPr>
      </p:pic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10991649" y="6037096"/>
            <a:ext cx="895550" cy="6126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9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536" t="12190" r="8286" b="-952"/>
          <a:stretch/>
        </p:blipFill>
        <p:spPr>
          <a:xfrm>
            <a:off x="222068" y="161107"/>
            <a:ext cx="6530617" cy="4280264"/>
          </a:xfrm>
          <a:prstGeom prst="rect">
            <a:avLst/>
          </a:prstGeom>
        </p:spPr>
      </p:pic>
      <p:pic>
        <p:nvPicPr>
          <p:cNvPr id="4098" name="Picture 2" descr="https://ds04.infourok.ru/uploads/ex/0df2/000c6a01-941ee79c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" r="2130"/>
          <a:stretch/>
        </p:blipFill>
        <p:spPr bwMode="auto">
          <a:xfrm>
            <a:off x="1103312" y="3396343"/>
            <a:ext cx="4507865" cy="335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sd.multiurok.ru/html/2018/04/01/s_5ac0cad707537/img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63" y="1894115"/>
            <a:ext cx="5635466" cy="422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10977622" y="6140001"/>
            <a:ext cx="895550" cy="6126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7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1415</TotalTime>
  <Words>450</Words>
  <Application>Microsoft Office PowerPoint</Application>
  <PresentationFormat>Широкоэкранный</PresentationFormat>
  <Paragraphs>124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Удобные платформы для организации on-line и off-line уроков </vt:lpstr>
      <vt:lpstr>Используемые платформы и ресурсы </vt:lpstr>
      <vt:lpstr>онлайн-доски с возможностью совместной работы в реальном времени </vt:lpstr>
      <vt:lpstr>С какими проблемами сталкиваемся ?</vt:lpstr>
      <vt:lpstr>Цель: Познакомиться с ресурсами которые  помогут нам минимизировать данные проблемы</vt:lpstr>
      <vt:lpstr>Сравнение платформ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2я часть Работа с платформой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Удобные платформы для организации on-line и off-line уроков</dc:title>
  <dc:creator>Teacher</dc:creator>
  <cp:lastModifiedBy>User</cp:lastModifiedBy>
  <cp:revision>24</cp:revision>
  <dcterms:created xsi:type="dcterms:W3CDTF">2020-08-26T20:56:39Z</dcterms:created>
  <dcterms:modified xsi:type="dcterms:W3CDTF">2020-08-28T07:34:46Z</dcterms:modified>
</cp:coreProperties>
</file>