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96" r:id="rId5"/>
    <p:sldId id="297" r:id="rId6"/>
    <p:sldId id="309" r:id="rId7"/>
    <p:sldId id="302" r:id="rId8"/>
    <p:sldId id="305" r:id="rId9"/>
    <p:sldId id="314" r:id="rId10"/>
    <p:sldId id="317" r:id="rId11"/>
    <p:sldId id="316" r:id="rId12"/>
    <p:sldId id="319" r:id="rId13"/>
    <p:sldId id="320" r:id="rId14"/>
    <p:sldId id="321" r:id="rId15"/>
    <p:sldId id="322" r:id="rId16"/>
    <p:sldId id="323" r:id="rId17"/>
    <p:sldId id="32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1FF2-5DE6-45E0-8A28-A7BDF2740E5F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3CF50-DD22-4B5D-B8DE-5F75ED5DC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detskiy-sad/okruzhayushchiy-mir/2020/11/22/podgotovka-k-uchastiyu-v-chempionate-baby-skills-kak-odn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4664"/>
            <a:ext cx="8064897" cy="6070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Анализ МКДО 2021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43848" cy="442915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000" dirty="0"/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03091"/>
              </p:ext>
            </p:extLst>
          </p:nvPr>
        </p:nvGraphicFramePr>
        <p:xfrm>
          <a:off x="539552" y="1988840"/>
          <a:ext cx="7272089" cy="4723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362"/>
                <a:gridCol w="424354"/>
                <a:gridCol w="848708"/>
                <a:gridCol w="848708"/>
                <a:gridCol w="1055674"/>
                <a:gridCol w="738525"/>
                <a:gridCol w="738525"/>
                <a:gridCol w="738525"/>
                <a:gridCol w="848708"/>
              </a:tblGrid>
              <a:tr h="1426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Выборгский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МБДОУ «Детский сад № 16 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МБДОУ «Детский сад № 21г.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МБДОУ «Детский сад № 23 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«Возрожденская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Кирилловская СОШ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МБДОУ  «Детский сад № 3 г. Светогорск»,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ИП ТОКУБАЕВ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525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ОБРАЗОВАТЕЛЬНЫЕ ОРИЕНТИРЫ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Ориентиры образовательной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0000"/>
                          </a:highlight>
                        </a:rPr>
                        <a:t>Понимание ребенка. Наблюдение и документирование процессов развития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0000"/>
                          </a:highlight>
                        </a:rPr>
                        <a:t> 2,83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0000"/>
                          </a:highlight>
                        </a:rPr>
                        <a:t>2,7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0000"/>
                          </a:highlight>
                        </a:rPr>
                        <a:t>2,67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Ориентиры образовательной деятельности ДОО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99592" y="1342671"/>
            <a:ext cx="97207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Средние результаты по области качества «Образовательные ориентиры»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13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Анализ МКДО 2021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427385"/>
              </p:ext>
            </p:extLst>
          </p:nvPr>
        </p:nvGraphicFramePr>
        <p:xfrm>
          <a:off x="1524000" y="2978118"/>
          <a:ext cx="6936432" cy="3562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672"/>
                <a:gridCol w="618168"/>
                <a:gridCol w="441289"/>
                <a:gridCol w="629330"/>
                <a:gridCol w="629330"/>
                <a:gridCol w="539879"/>
                <a:gridCol w="629330"/>
                <a:gridCol w="1739354"/>
                <a:gridCol w="720080"/>
              </a:tblGrid>
              <a:tr h="966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Выборгский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«Детский сад № 16 г. Выборга»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«Детский сад № 21г. Выборга»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«Детский сад № 23 г. Выборга»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</a:t>
                      </a:r>
                      <a:r>
                        <a:rPr lang="ru-RU" sz="1200" dirty="0" err="1">
                          <a:effectLst/>
                        </a:rPr>
                        <a:t>Возрожденская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Кирилловская СОШ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 «Детский сад № 3 г. Светогорск»,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ИП ТОКУБАЕВ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Основная образовательная программа ДОО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0000"/>
                          </a:highlight>
                        </a:rPr>
                        <a:t>2,33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НП???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5536" y="1802182"/>
            <a:ext cx="77048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Средние результаты по районам по области качества «Образовательная программа»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36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Анализ МКДО 2021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5536" y="1479018"/>
            <a:ext cx="77048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Средние результаты по районам по области качества «Содержание образовательной деятельности»</a:t>
            </a:r>
          </a:p>
          <a:p>
            <a:r>
              <a:rPr lang="ru-RU" sz="1400" dirty="0"/>
              <a:t> 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143228"/>
              </p:ext>
            </p:extLst>
          </p:nvPr>
        </p:nvGraphicFramePr>
        <p:xfrm>
          <a:off x="827584" y="3140968"/>
          <a:ext cx="6984777" cy="2261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896"/>
                <a:gridCol w="307779"/>
                <a:gridCol w="616283"/>
                <a:gridCol w="512724"/>
                <a:gridCol w="825572"/>
                <a:gridCol w="513449"/>
                <a:gridCol w="924062"/>
                <a:gridCol w="1129006"/>
                <a:gridCol w="1129006"/>
              </a:tblGrid>
              <a:tr h="1000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Выборгский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«Детский сад № 16 г. Выборга»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«Детский сад № 21г. Выборга»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«Детский сад № 23 г. Выборга»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</a:t>
                      </a:r>
                      <a:r>
                        <a:rPr lang="ru-RU" sz="1200" dirty="0" err="1">
                          <a:effectLst/>
                        </a:rPr>
                        <a:t>Возрожденская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Кирилловская СОШ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 «Детский сад № 3 г. Светогорск»,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ИП ТОКУБАЕВ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СОДЕРЖАНИЕ ОБРАЗОВАТЕЛЬНОЙ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0000"/>
                          </a:highlight>
                        </a:rPr>
                        <a:t>2,8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39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850106"/>
          </a:xfrm>
        </p:spPr>
        <p:txBody>
          <a:bodyPr>
            <a:normAutofit/>
          </a:bodyPr>
          <a:lstStyle/>
          <a:p>
            <a:r>
              <a:rPr lang="ru-RU" sz="1600" dirty="0"/>
              <a:t>Средние результаты по районам по показателю «Социально-коммуникативное развитие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799407"/>
              </p:ext>
            </p:extLst>
          </p:nvPr>
        </p:nvGraphicFramePr>
        <p:xfrm>
          <a:off x="971600" y="1340768"/>
          <a:ext cx="6124574" cy="4724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292"/>
                <a:gridCol w="361837"/>
                <a:gridCol w="629724"/>
                <a:gridCol w="723675"/>
                <a:gridCol w="450075"/>
                <a:gridCol w="539582"/>
                <a:gridCol w="810008"/>
                <a:gridCol w="989657"/>
                <a:gridCol w="629724"/>
              </a:tblGrid>
              <a:tr h="1000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Выборгский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«Детский сад № 16 г. Выборга»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«Детский сад № 21г. Выборга»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МБДОУ «Детский сад № 23 г. Выборга»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</a:t>
                      </a:r>
                      <a:r>
                        <a:rPr lang="ru-RU" sz="1200" dirty="0" err="1">
                          <a:effectLst/>
                        </a:rPr>
                        <a:t>Возрожденская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Кирилловская СОШ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 «Детский сад № 3 г. Светогорск»,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ИП ТОКУБАЕВ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Социально-коммуникативное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Эмоциональное развитие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0000"/>
                          </a:highlight>
                        </a:rPr>
                        <a:t>2,7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Социальное развитие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2,83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Развитие коммуникативных способностей и активности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3,0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0000"/>
                          </a:highlight>
                        </a:rPr>
                        <a:t>2,9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Формирование основ безопасного поведения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3,0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792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850106"/>
          </a:xfrm>
        </p:spPr>
        <p:txBody>
          <a:bodyPr>
            <a:normAutofit/>
          </a:bodyPr>
          <a:lstStyle/>
          <a:p>
            <a:r>
              <a:rPr lang="ru-RU" sz="1600" dirty="0"/>
              <a:t>Средние результаты по районам по показателю «Познавательное развитие»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362835"/>
              </p:ext>
            </p:extLst>
          </p:nvPr>
        </p:nvGraphicFramePr>
        <p:xfrm>
          <a:off x="539552" y="1170867"/>
          <a:ext cx="8352929" cy="5285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598"/>
                <a:gridCol w="493487"/>
                <a:gridCol w="858842"/>
                <a:gridCol w="986976"/>
                <a:gridCol w="613829"/>
                <a:gridCol w="735903"/>
                <a:gridCol w="1104720"/>
                <a:gridCol w="1349732"/>
                <a:gridCol w="858842"/>
              </a:tblGrid>
              <a:tr h="1399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Выборгский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16 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21г.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23 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«Возрожденская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Кирилловская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3 г. Светогорск»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ИП ТОКУБАЕВ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 развитие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познавательных интересов, любознательности и активности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воображения и творческой активности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математических представлений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представлений об окружающем мире: природа, экология, техника и технологии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9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представлений об окружающем мире: общество и государство, культура и история. Социокультурные нормы, традиции семьи, общества и государства. Представления об отечественных традициях и праздниках. Многообразие стран и народов мира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97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850106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Средние результаты по показателю «Художественно-эстетическое развитие» </a:t>
            </a:r>
            <a:br>
              <a:rPr lang="ru-RU" sz="1800" b="1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 smtClean="0"/>
              <a:t>результаты </a:t>
            </a:r>
            <a:r>
              <a:rPr lang="ru-RU" sz="1600" dirty="0"/>
              <a:t>по направлению «Речевое развитие»</a:t>
            </a:r>
            <a:br>
              <a:rPr lang="ru-RU" sz="1600" dirty="0"/>
            </a:br>
            <a:r>
              <a:rPr lang="ru-RU" sz="1600" dirty="0"/>
              <a:t> 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343646"/>
              </p:ext>
            </p:extLst>
          </p:nvPr>
        </p:nvGraphicFramePr>
        <p:xfrm>
          <a:off x="395536" y="620688"/>
          <a:ext cx="8352929" cy="5122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598"/>
                <a:gridCol w="493487"/>
                <a:gridCol w="858842"/>
                <a:gridCol w="986976"/>
                <a:gridCol w="613829"/>
                <a:gridCol w="735903"/>
                <a:gridCol w="1104720"/>
                <a:gridCol w="1349732"/>
                <a:gridCol w="858842"/>
              </a:tblGrid>
              <a:tr h="896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Выборгский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16 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21г.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23 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«Возрожденская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Кирилловская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3 г. Светогорск»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ИП ТОКУБАЕВ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Эстетическое воспитание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с миром искусства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Изобразительное творчество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 и музыкальное творчество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Художественное конструирование и моделирование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2,83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Театрально-словесное творчество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119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850106"/>
          </a:xfrm>
        </p:spPr>
        <p:txBody>
          <a:bodyPr>
            <a:normAutofit/>
          </a:bodyPr>
          <a:lstStyle/>
          <a:p>
            <a:r>
              <a:rPr lang="ru-RU" sz="1600" dirty="0"/>
              <a:t>Средние результаты по направлению «Речевое развитие»</a:t>
            </a:r>
            <a:br>
              <a:rPr lang="ru-RU" sz="1600" dirty="0"/>
            </a:br>
            <a:r>
              <a:rPr lang="ru-RU" sz="1600" dirty="0"/>
              <a:t> 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625306"/>
              </p:ext>
            </p:extLst>
          </p:nvPr>
        </p:nvGraphicFramePr>
        <p:xfrm>
          <a:off x="395536" y="764704"/>
          <a:ext cx="8352929" cy="6033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598"/>
                <a:gridCol w="493487"/>
                <a:gridCol w="858842"/>
                <a:gridCol w="986976"/>
                <a:gridCol w="613829"/>
                <a:gridCol w="735903"/>
                <a:gridCol w="1104720"/>
                <a:gridCol w="1349732"/>
                <a:gridCol w="858842"/>
              </a:tblGrid>
              <a:tr h="896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Выборгский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16 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21г.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23 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«Возрожденская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Кирилловская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3 г. Светогорск»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ИП ТОКУБАЕВ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Речевое развитие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речевого слуха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3,33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Обогащение словарного запаса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понимания речи и формирование предпосылок грамотности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культуры устной речи и речевая активность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Освоение письменной речи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с литературой и фольклором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Речевое развитие в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билингвальной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полилингвальной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среде*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817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24736" cy="634082"/>
          </a:xfrm>
        </p:spPr>
        <p:txBody>
          <a:bodyPr>
            <a:normAutofit/>
          </a:bodyPr>
          <a:lstStyle/>
          <a:p>
            <a:r>
              <a:rPr lang="ru-RU" sz="1600" dirty="0"/>
              <a:t>Средние результаты по районам по области качества «Образовательный процесс»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391243"/>
              </p:ext>
            </p:extLst>
          </p:nvPr>
        </p:nvGraphicFramePr>
        <p:xfrm>
          <a:off x="827584" y="7029400"/>
          <a:ext cx="8064898" cy="7077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4026"/>
                <a:gridCol w="476471"/>
                <a:gridCol w="829227"/>
                <a:gridCol w="952942"/>
                <a:gridCol w="592662"/>
                <a:gridCol w="710527"/>
                <a:gridCol w="1066626"/>
                <a:gridCol w="1303190"/>
                <a:gridCol w="829227"/>
              </a:tblGrid>
              <a:tr h="931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Выборгский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16 г.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Выборга»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0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21г. Выборга»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23 г. Выборга»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Возрожденская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СОШ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Кирилловская СОШ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3 г. Светогорск»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ИП ТОКУБАЕВ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ОБРАЗОВАТЕЛЬНЫЙ ПРОЦЕСС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Поддержка инициативы детей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2,83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4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Особенности реализации воспитательного процесса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Проектно-тематическая деятельность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3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Исследовательская деятельность и экспериментирование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2,83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Строительство и конструирование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Самообслуживание и элементарный бытовой труд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Использование информационных технологий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2,83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Структурирование образовательного процесса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Индивидуализация образовательного процесса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64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92882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Информационно-методическое совещание старших воспитателей ДОУ 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C00000"/>
                </a:solidFill>
              </a:rPr>
              <a:t>«Актуальные вопросы деятельности  ДОУ  в </a:t>
            </a:r>
            <a:r>
              <a:rPr lang="ru-RU" sz="2800" b="1" dirty="0" smtClean="0">
                <a:solidFill>
                  <a:srgbClr val="C00000"/>
                </a:solidFill>
              </a:rPr>
              <a:t>2022</a:t>
            </a:r>
            <a:r>
              <a:rPr lang="en-US" sz="2800" b="1" dirty="0" smtClean="0">
                <a:solidFill>
                  <a:srgbClr val="C00000"/>
                </a:solidFill>
              </a:rPr>
              <a:t>/</a:t>
            </a:r>
            <a:r>
              <a:rPr lang="ru-RU" sz="2800" b="1" dirty="0" smtClean="0">
                <a:solidFill>
                  <a:srgbClr val="C00000"/>
                </a:solidFill>
              </a:rPr>
              <a:t>2023 </a:t>
            </a:r>
            <a:r>
              <a:rPr lang="ru-RU" sz="2800" b="1" dirty="0">
                <a:solidFill>
                  <a:srgbClr val="C00000"/>
                </a:solidFill>
              </a:rPr>
              <a:t>учебном году»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6400800" cy="47149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Муниципальное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казенное учреждение</a:t>
            </a:r>
          </a:p>
          <a:p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 «ВРИМЦ»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592933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г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. Выборг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7652" y="3857628"/>
            <a:ext cx="2709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15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сентября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2022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г.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64294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План проведения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03383"/>
            <a:ext cx="8229600" cy="3197253"/>
          </a:xfrm>
        </p:spPr>
        <p:txBody>
          <a:bodyPr/>
          <a:lstStyle/>
          <a:p>
            <a:pPr marL="457200" lvl="0" indent="-457200">
              <a:buFont typeface="Arial" pitchFamily="34" charset="0"/>
              <a:buAutoNum type="arabicPeriod"/>
            </a:pPr>
            <a:endParaRPr lang="ru-RU" sz="2400" dirty="0"/>
          </a:p>
          <a:p>
            <a:pPr marL="457200" indent="-457200">
              <a:buAutoNum type="arabicPeriod"/>
            </a:pP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487029"/>
              </p:ext>
            </p:extLst>
          </p:nvPr>
        </p:nvGraphicFramePr>
        <p:xfrm>
          <a:off x="1190625" y="1968627"/>
          <a:ext cx="6762750" cy="3609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2750"/>
              </a:tblGrid>
              <a:tr h="452755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результатов МКДО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2021.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57175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4725">
                <a:tc>
                  <a:txBody>
                    <a:bodyPr/>
                    <a:lstStyle/>
                    <a:p>
                      <a:pPr marL="455295" indent="-455295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Повышение профессионального мастерства среди педагогов посредством проведения конкурсов муниципального и регионального уровней. Создание творческой группы старших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воспитателей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организации и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проведению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муниципальных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конкурсов.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8840">
                <a:tc>
                  <a:txBody>
                    <a:bodyPr/>
                    <a:lstStyle/>
                    <a:p>
                      <a:pPr marL="455295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529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3.Муниципальные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конкурсы 2022/2023 учебного года, направленные на выявление и развитие у воспитанников  интеллектуальных и творческих способностей, способностей к занятиям физической культурой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5295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529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Организация и проведение курсов повышения квалификации педагогов   ДОУ.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5295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529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методических объединений на территории МО «ВРЛО»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358246" cy="4525963"/>
          </a:xfrm>
        </p:spPr>
        <p:txBody>
          <a:bodyPr/>
          <a:lstStyle/>
          <a:p>
            <a:pPr marL="457200" lvl="0" indent="-457200" algn="ctr">
              <a:buNone/>
            </a:pPr>
            <a:r>
              <a:rPr lang="ru-RU" b="1" dirty="0">
                <a:solidFill>
                  <a:srgbClr val="C00000"/>
                </a:solidFill>
              </a:rPr>
              <a:t>Приоритетные задачи деятельности муниципальной методической службы на </a:t>
            </a:r>
            <a:r>
              <a:rPr lang="ru-RU" b="1" dirty="0" smtClean="0">
                <a:solidFill>
                  <a:srgbClr val="C00000"/>
                </a:solidFill>
              </a:rPr>
              <a:t>2022-2023 </a:t>
            </a:r>
            <a:r>
              <a:rPr lang="ru-RU" b="1" dirty="0">
                <a:solidFill>
                  <a:srgbClr val="C00000"/>
                </a:solidFill>
              </a:rPr>
              <a:t>учебный год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7560840" cy="247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ts val="1200"/>
              </a:spcBef>
              <a:buNone/>
            </a:pPr>
            <a:r>
              <a:rPr lang="ru-RU" sz="4400" b="1" dirty="0">
                <a:solidFill>
                  <a:srgbClr val="C00000"/>
                </a:solidFill>
              </a:rPr>
              <a:t>Ключевые задачи </a:t>
            </a:r>
            <a:r>
              <a:rPr lang="ru-RU" sz="4400" b="1" dirty="0" smtClean="0">
                <a:solidFill>
                  <a:srgbClr val="C00000"/>
                </a:solidFill>
              </a:rPr>
              <a:t>на 2022-2023учебный </a:t>
            </a:r>
            <a:r>
              <a:rPr lang="ru-RU" sz="4400" b="1" dirty="0">
                <a:solidFill>
                  <a:srgbClr val="C00000"/>
                </a:solidFill>
              </a:rPr>
              <a:t>год</a:t>
            </a:r>
          </a:p>
          <a:p>
            <a:pPr algn="ctr">
              <a:spcBef>
                <a:spcPts val="1200"/>
              </a:spcBef>
              <a:buNone/>
            </a:pPr>
            <a:endParaRPr lang="ru-RU" sz="2200" b="1" i="1" dirty="0">
              <a:solidFill>
                <a:srgbClr val="C00000"/>
              </a:solidFill>
            </a:endParaRPr>
          </a:p>
          <a:p>
            <a:r>
              <a:rPr lang="ru-RU" dirty="0"/>
              <a:t>1.Повышение профессионального уровня педагогов в соответствии с ФГОС дошкольного образования</a:t>
            </a:r>
          </a:p>
          <a:p>
            <a:r>
              <a:rPr lang="ru-RU" dirty="0"/>
              <a:t>2. Изучение и распространение передового педагогического опыта по ведущим направлениям реализации ФГОС</a:t>
            </a:r>
          </a:p>
          <a:p>
            <a:r>
              <a:rPr lang="ru-RU" dirty="0"/>
              <a:t>3. Организация и проведение конкурсов, смотров и других форм методической работы, стимулирующих педагогическое творчество.</a:t>
            </a:r>
          </a:p>
          <a:p>
            <a:r>
              <a:rPr lang="ru-RU" dirty="0"/>
              <a:t>4. Разработка условий и оказание методической помощи для повышения уровня содержания образовательной деятельности в ДОУ, выявивший наименьший балл, согласно мониторинга качества образования 2021 (речевое развитие) </a:t>
            </a:r>
            <a:r>
              <a:rPr lang="ru-RU" dirty="0" smtClean="0"/>
              <a:t>Создание </a:t>
            </a:r>
            <a:r>
              <a:rPr lang="ru-RU" dirty="0"/>
              <a:t>условий для непрерывного профессионального развития руководящих  и педагогических работников.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>
                <a:solidFill>
                  <a:srgbClr val="C00000"/>
                </a:solidFill>
              </a:rPr>
              <a:t>Активное  вовлечении всех участников образовательных отношений в конкурсное движение с целью выявления талантливых  детей и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Муниципальный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конкурс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профессионального мастерства Всероссийского профессионального конкурса «Воспитатель года России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»(ноябрь – декабрь 2022)</a:t>
            </a:r>
          </a:p>
          <a:p>
            <a:r>
              <a:rPr lang="ru-RU" sz="2000" b="1" dirty="0">
                <a:solidFill>
                  <a:schemeClr val="accent1"/>
                </a:solidFill>
              </a:rPr>
              <a:t>Педагогические чтения </a:t>
            </a:r>
            <a:r>
              <a:rPr lang="ru-RU" sz="2000" dirty="0"/>
              <a:t>«Образование </a:t>
            </a:r>
            <a:r>
              <a:rPr lang="en-US" sz="2000" dirty="0"/>
              <a:t>XXI</a:t>
            </a:r>
            <a:r>
              <a:rPr lang="ru-RU" sz="2000" dirty="0"/>
              <a:t> века: взгляд современного педагога» (</a:t>
            </a:r>
            <a:r>
              <a:rPr lang="ru-RU" sz="2000" dirty="0" err="1"/>
              <a:t>Кунаевские</a:t>
            </a:r>
            <a:r>
              <a:rPr lang="ru-RU" sz="2000" dirty="0"/>
              <a:t> чтения)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Муниципальный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этап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Всероссийского</a:t>
            </a:r>
            <a:r>
              <a:rPr lang="ru-RU" sz="2000" b="1" dirty="0">
                <a:hlinkClick r:id="rId2"/>
              </a:rPr>
              <a:t>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чемпионата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  <a:hlinkClick r:id="rId2"/>
              </a:rPr>
              <a:t> 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  <a:hlinkClick r:id="rId2"/>
              </a:rPr>
              <a:t>Baby 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Skills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(январь-февраль 2023)</a:t>
            </a:r>
            <a:endParaRPr lang="en-US" sz="20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Муниципальный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конкурс </a:t>
            </a:r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«Минутки славы» (март-апрель 2023);</a:t>
            </a:r>
          </a:p>
          <a:p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Муниципальный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конкурс </a:t>
            </a:r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«Шашечный турнир» (апрель 2023);</a:t>
            </a:r>
          </a:p>
          <a:p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Муниципальный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конкурс </a:t>
            </a:r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«Я и моя спортивная семья» (май 2023)</a:t>
            </a:r>
          </a:p>
          <a:p>
            <a:r>
              <a:rPr lang="ru-RU" sz="2000" b="1" u="sng" dirty="0" smtClean="0">
                <a:solidFill>
                  <a:schemeClr val="accent1"/>
                </a:solidFill>
              </a:rPr>
              <a:t>Областной конкурс « Шаг вперед»</a:t>
            </a:r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 (12 сентября по 9 ноября 2022)</a:t>
            </a:r>
          </a:p>
          <a:p>
            <a:endParaRPr lang="ru-RU" sz="20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Курсы повышения квалификации 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на базе </a:t>
            </a:r>
            <a:r>
              <a:rPr lang="ru-RU" sz="2800" b="1" dirty="0" smtClean="0">
                <a:solidFill>
                  <a:srgbClr val="C00000"/>
                </a:solidFill>
              </a:rPr>
              <a:t>ЛГУ им. Пушкина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43848" cy="44291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1000" dirty="0"/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Физическое воспитание и спорт для детей с ОВЗ (72 часа)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Деятельность младшего воспитателя в условиях реализации ФГОС ДО (72 часа)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Проектирование и реализация ООП ДО (72 часа)</a:t>
            </a:r>
          </a:p>
          <a:p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Проекто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-исследовательская деятельность в ДОО у условиях реализации ФГОС ДО (72 часа)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Разработка и реализация индивидуальных образовательных маршрутов для детей дошкольного возраста в условиях реализации ФГОС ДО (72  часа)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Физическое развитие детей дошкольного возраста в условиях реализации ФГОС ДО (72 часа)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Деятельность методических объединений педагогов ДОУ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7786742" cy="505461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Инструкторы по физической культуре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ДОУ (Мелешко Анна Викторовна):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FontTx/>
              <a:buChar char="-"/>
            </a:pP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Музыкальные руководители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ДОУ (Новикова Ирина Сергеевна):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Методическое объединение по театрализованной деятельности </a:t>
            </a:r>
            <a:r>
              <a:rPr lang="ru-RU" sz="2000" b="1" dirty="0" smtClean="0">
                <a:solidFill>
                  <a:schemeClr val="accent1"/>
                </a:solidFill>
              </a:rPr>
              <a:t>(</a:t>
            </a:r>
            <a:r>
              <a:rPr lang="ru-RU" sz="2000" b="1" dirty="0" err="1" smtClean="0">
                <a:solidFill>
                  <a:schemeClr val="accent1"/>
                </a:solidFill>
              </a:rPr>
              <a:t>Науккаринен</a:t>
            </a:r>
            <a:r>
              <a:rPr lang="ru-RU" sz="2000" b="1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>
                <a:solidFill>
                  <a:schemeClr val="accent1"/>
                </a:solidFill>
              </a:rPr>
              <a:t>Е</a:t>
            </a:r>
            <a:r>
              <a:rPr lang="ru-RU" sz="2000" b="1" dirty="0" smtClean="0">
                <a:solidFill>
                  <a:schemeClr val="accent1"/>
                </a:solidFill>
              </a:rPr>
              <a:t>лена Юрьевна</a:t>
            </a:r>
            <a:r>
              <a:rPr lang="ru-RU" sz="2000" dirty="0" smtClean="0"/>
              <a:t>)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Педагоги, работающие с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детьми раннего возраста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Планируемые темы совещаний (заседаний в формате «круглого стола»)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168352"/>
          </a:xfrm>
        </p:spPr>
        <p:txBody>
          <a:bodyPr>
            <a:normAutofit/>
          </a:bodyPr>
          <a:lstStyle/>
          <a:p>
            <a:pPr algn="ctr"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Дополнительное образование – одна из форм работы с дошкольниками;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Региональная программа «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Дошколка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+»;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Деятельность инновационных площадок на базе дошкольных образовательных организаций на территории МО «ВРЛО»</a:t>
            </a:r>
          </a:p>
          <a:p>
            <a:pPr algn="ctr">
              <a:buFont typeface="Courier New" pitchFamily="49" charset="0"/>
              <a:buChar char="o"/>
            </a:pPr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Font typeface="Courier New" pitchFamily="49" charset="0"/>
              <a:buChar char="o"/>
            </a:pPr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Font typeface="Courier New" pitchFamily="49" charset="0"/>
              <a:buChar char="o"/>
            </a:pP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1320</Words>
  <Application>Microsoft Office PowerPoint</Application>
  <PresentationFormat>Экран (4:3)</PresentationFormat>
  <Paragraphs>571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Информационно-методическое совещание старших воспитателей ДОУ  «Актуальные вопросы деятельности  ДОУ  в 2022/2023 учебном году»</vt:lpstr>
      <vt:lpstr>План проведения</vt:lpstr>
      <vt:lpstr>Презентация PowerPoint</vt:lpstr>
      <vt:lpstr>Презентация PowerPoint</vt:lpstr>
      <vt:lpstr> Активное  вовлечении всех участников образовательных отношений в конкурсное движение с целью выявления талантливых  детей и педагогов </vt:lpstr>
      <vt:lpstr>Курсы повышения квалификации  на базе ЛГУ им. Пушкина</vt:lpstr>
      <vt:lpstr>Деятельность методических объединений педагогов ДОУ </vt:lpstr>
      <vt:lpstr>Планируемые темы совещаний (заседаний в формате «круглого стола»)</vt:lpstr>
      <vt:lpstr>Анализ МКДО 2021</vt:lpstr>
      <vt:lpstr>Анализ МКДО 2021</vt:lpstr>
      <vt:lpstr>Анализ МКДО 2021</vt:lpstr>
      <vt:lpstr>Средние результаты по районам по показателю «Социально-коммуникативное развитие</vt:lpstr>
      <vt:lpstr>Средние результаты по районам по показателю «Познавательное развитие»</vt:lpstr>
      <vt:lpstr>Средние результаты по показателю «Художественно-эстетическое развитие»    результаты по направлению «Речевое развитие»  </vt:lpstr>
      <vt:lpstr>Средние результаты по направлению «Речевое развитие»  </vt:lpstr>
      <vt:lpstr>Средние результаты по районам по области качества «Образовательный процесс»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Организационно-методическое совещание старших воспитателей ДОУ </dc:title>
  <dc:creator>Кошлева Н. В.</dc:creator>
  <cp:lastModifiedBy>Владелец</cp:lastModifiedBy>
  <cp:revision>162</cp:revision>
  <dcterms:created xsi:type="dcterms:W3CDTF">2021-08-27T06:45:14Z</dcterms:created>
  <dcterms:modified xsi:type="dcterms:W3CDTF">2022-09-15T07:15:43Z</dcterms:modified>
</cp:coreProperties>
</file>