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821786599591714"/>
          <c:y val="4.9920961093157849E-2"/>
          <c:w val="0.3417821340040828"/>
          <c:h val="0.827630763309904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3-40D4-83C8-5D08C893D0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3-40D4-83C8-5D08C893D0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33-40D4-83C8-5D08C893D0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33-40D4-83C8-5D08C893D0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33-40D4-83C8-5D08C893D0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33-40D4-83C8-5D08C893D0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33-40D4-83C8-5D08C893D0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33-40D4-83C8-5D08C893D03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933-40D4-83C8-5D08C893D0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Реализация сис-мы наставничества</c:v>
                </c:pt>
                <c:pt idx="1">
                  <c:v>Использование языка Python </c:v>
                </c:pt>
                <c:pt idx="2">
                  <c:v>Преподовании истории :внешняя политика в XV-начале XX вв</c:v>
                </c:pt>
                <c:pt idx="3">
                  <c:v>Школа современного учителя</c:v>
                </c:pt>
                <c:pt idx="4">
                  <c:v>цифровые инструменты и сервисы в деятельности современного педагога </c:v>
                </c:pt>
                <c:pt idx="5">
                  <c:v>Использование современного учебного оборудования в центрах «Точка роста».</c:v>
                </c:pt>
                <c:pt idx="6">
                  <c:v>Использование современного учебного оборудования в центрах «Кванториум»</c:v>
                </c:pt>
                <c:pt idx="7">
                  <c:v>Информационная безопасность детей</c:v>
                </c:pt>
                <c:pt idx="8">
                  <c:v>Разговоры о важном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52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E-4261-805C-489AE807C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16611986001754E-2"/>
          <c:y val="8.6301924675828284E-2"/>
          <c:w val="0.58442603528725579"/>
          <c:h val="0.8345240947619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00" b="0" dirty="0" smtClean="0">
                <a:solidFill>
                  <a:schemeClr val="tx1"/>
                </a:solidFill>
              </a:rPr>
              <a:t>2248 педагогических и административных работников </a:t>
            </a:r>
            <a:endParaRPr lang="ru-RU" sz="1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85161093993688"/>
          <c:y val="0.46038744885937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133382783673779E-2"/>
          <c:y val="0"/>
          <c:w val="0.42982492677545742"/>
          <c:h val="0.873826051686398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946</c:v>
                </c:pt>
                <c:pt idx="1">
                  <c:v>1107</c:v>
                </c:pt>
                <c:pt idx="2">
                  <c:v>1462</c:v>
                </c:pt>
                <c:pt idx="3">
                  <c:v>1783</c:v>
                </c:pt>
                <c:pt idx="4">
                  <c:v>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5-4A27-A682-A2899D3B4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335864"/>
        <c:axId val="531336848"/>
      </c:barChart>
      <c:catAx>
        <c:axId val="53133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336848"/>
        <c:crosses val="autoZero"/>
        <c:auto val="1"/>
        <c:lblAlgn val="ctr"/>
        <c:lblOffset val="100"/>
        <c:noMultiLvlLbl val="0"/>
      </c:catAx>
      <c:valAx>
        <c:axId val="53133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133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9B92-49CE-42DA-800E-0E59CA5D7E1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E06DA-AEB6-4193-B446-C2810ABFB6AE}" type="pres">
      <dgm:prSet presAssocID="{25A29B92-49CE-42DA-800E-0E59CA5D7E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557B5-79BE-417B-BAFD-C13645B55801}" type="presOf" srcId="{25A29B92-49CE-42DA-800E-0E59CA5D7E17}" destId="{775E06DA-AEB6-4193-B446-C2810ABFB6AE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29B92-49CE-42DA-800E-0E59CA5D7E1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116592-3736-4200-92D0-FDAC80DDAE06}">
      <dgm:prSet phldrT="[Текст]" custT="1"/>
      <dgm:spPr>
        <a:xfrm>
          <a:off x="7189" y="0"/>
          <a:ext cx="2871691" cy="531360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Английский язык </a:t>
          </a:r>
          <a:endParaRPr lang="ru-RU" sz="2000" dirty="0">
            <a:solidFill>
              <a:sysClr val="window" lastClr="FFFFFF"/>
            </a:solidFill>
            <a:latin typeface="Impact"/>
            <a:ea typeface="+mn-ea"/>
            <a:cs typeface="+mn-cs"/>
          </a:endParaRPr>
        </a:p>
      </dgm:t>
    </dgm:pt>
    <dgm:pt modelId="{380AE065-3E00-40D8-BE73-58D7EE3171ED}" type="parTrans" cxnId="{0360FCA9-4C5F-4C70-9FDA-636C97548CD9}">
      <dgm:prSet/>
      <dgm:spPr/>
      <dgm:t>
        <a:bodyPr/>
        <a:lstStyle/>
        <a:p>
          <a:endParaRPr lang="ru-RU"/>
        </a:p>
      </dgm:t>
    </dgm:pt>
    <dgm:pt modelId="{9B09D9B6-80BA-4764-8C09-811C5BD17CEB}" type="sibTrans" cxnId="{0360FCA9-4C5F-4C70-9FDA-636C97548CD9}">
      <dgm:prSet/>
      <dgm:spPr/>
      <dgm:t>
        <a:bodyPr/>
        <a:lstStyle/>
        <a:p>
          <a:endParaRPr lang="ru-RU"/>
        </a:p>
      </dgm:t>
    </dgm:pt>
    <dgm:pt modelId="{AC0B72DE-FC63-49F4-9523-568A6CA5581A}">
      <dgm:prSet phldrT="[Текст]"/>
      <dgm:spPr>
        <a:xfrm>
          <a:off x="27317" y="1590338"/>
          <a:ext cx="2871691" cy="531360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Русский язык </a:t>
          </a:r>
          <a:endParaRPr lang="ru-RU" dirty="0">
            <a:solidFill>
              <a:sysClr val="window" lastClr="FFFFFF"/>
            </a:solidFill>
            <a:latin typeface="Impact"/>
            <a:ea typeface="+mn-ea"/>
            <a:cs typeface="+mn-cs"/>
          </a:endParaRPr>
        </a:p>
      </dgm:t>
    </dgm:pt>
    <dgm:pt modelId="{B677BAF1-5B91-4383-89A0-232A2CCF744A}" type="parTrans" cxnId="{D3D5D0F0-59BC-4F20-997D-87E96FFF2679}">
      <dgm:prSet/>
      <dgm:spPr/>
      <dgm:t>
        <a:bodyPr/>
        <a:lstStyle/>
        <a:p>
          <a:endParaRPr lang="ru-RU"/>
        </a:p>
      </dgm:t>
    </dgm:pt>
    <dgm:pt modelId="{8908E92A-0FB4-4EB5-B82D-93AD5D1B44A3}" type="sibTrans" cxnId="{D3D5D0F0-59BC-4F20-997D-87E96FFF2679}">
      <dgm:prSet/>
      <dgm:spPr/>
      <dgm:t>
        <a:bodyPr/>
        <a:lstStyle/>
        <a:p>
          <a:endParaRPr lang="ru-RU"/>
        </a:p>
      </dgm:t>
    </dgm:pt>
    <dgm:pt modelId="{90858184-D3DC-4831-90B5-6DEF5B9B4D8A}">
      <dgm:prSet custT="1"/>
      <dgm:spPr>
        <a:xfrm>
          <a:off x="0" y="0"/>
          <a:ext cx="4102417" cy="11056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/>
          <a:r>
            <a:rPr lang="ru-RU" altLang="ru-RU" sz="14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                            </a:t>
          </a:r>
          <a:r>
            <a:rPr lang="ru-RU" altLang="ru-RU" sz="160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английского языка МБОУ «Приморский центр образования»</a:t>
          </a:r>
          <a:endParaRPr lang="ru-RU" sz="16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gm:t>
    </dgm:pt>
    <dgm:pt modelId="{5AF9DE20-1C36-4E65-9D02-C8B783553305}" type="parTrans" cxnId="{37F9C0EE-2B53-4EC7-AEC5-7165A865F431}">
      <dgm:prSet/>
      <dgm:spPr/>
      <dgm:t>
        <a:bodyPr/>
        <a:lstStyle/>
        <a:p>
          <a:endParaRPr lang="ru-RU"/>
        </a:p>
      </dgm:t>
    </dgm:pt>
    <dgm:pt modelId="{82259D43-7826-4B06-BEE8-E380C24BE06C}" type="sibTrans" cxnId="{37F9C0EE-2B53-4EC7-AEC5-7165A865F431}">
      <dgm:prSet/>
      <dgm:spPr/>
      <dgm:t>
        <a:bodyPr/>
        <a:lstStyle/>
        <a:p>
          <a:endParaRPr lang="ru-RU"/>
        </a:p>
      </dgm:t>
    </dgm:pt>
    <dgm:pt modelId="{A4CF3629-6617-4EDE-BEAC-652CF4EEAFAC}">
      <dgm:prSet/>
      <dgm:spPr>
        <a:xfrm>
          <a:off x="0" y="1766017"/>
          <a:ext cx="4102417" cy="17293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/>
          <a:r>
            <a:rPr lang="ru-RU" altLang="ru-RU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русского языка и литературы МБОУ «Средняя общеобразовательная школа №13 с углубленным изучением отдельных предметов»</a:t>
          </a:r>
          <a:endParaRPr lang="ru-RU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gm:t>
    </dgm:pt>
    <dgm:pt modelId="{D079CEEF-10D4-4F83-ACF5-99D11FB6054C}" type="parTrans" cxnId="{01857B8F-30DF-46EE-ABF2-43E1016B7C96}">
      <dgm:prSet/>
      <dgm:spPr/>
      <dgm:t>
        <a:bodyPr/>
        <a:lstStyle/>
        <a:p>
          <a:endParaRPr lang="ru-RU"/>
        </a:p>
      </dgm:t>
    </dgm:pt>
    <dgm:pt modelId="{F1C8F0F9-D5D2-44CA-9859-35E6B8975605}" type="sibTrans" cxnId="{01857B8F-30DF-46EE-ABF2-43E1016B7C96}">
      <dgm:prSet/>
      <dgm:spPr/>
      <dgm:t>
        <a:bodyPr/>
        <a:lstStyle/>
        <a:p>
          <a:endParaRPr lang="ru-RU"/>
        </a:p>
      </dgm:t>
    </dgm:pt>
    <dgm:pt modelId="{775E06DA-AEB6-4193-B446-C2810ABFB6AE}" type="pres">
      <dgm:prSet presAssocID="{25A29B92-49CE-42DA-800E-0E59CA5D7E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6DA54-2C31-4C02-B5E8-35F69366DF19}" type="pres">
      <dgm:prSet presAssocID="{34116592-3736-4200-92D0-FDAC80DDAE06}" presName="parentLin" presStyleCnt="0"/>
      <dgm:spPr/>
    </dgm:pt>
    <dgm:pt modelId="{F4750B58-D031-4ADB-B47B-FCB69F812A0A}" type="pres">
      <dgm:prSet presAssocID="{34116592-3736-4200-92D0-FDAC80DDAE0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D886AE8-8F6F-4F6A-97CC-171D9330A406}" type="pres">
      <dgm:prSet presAssocID="{34116592-3736-4200-92D0-FDAC80DDAE06}" presName="parentText" presStyleLbl="node1" presStyleIdx="0" presStyleCnt="2" custLinFactNeighborX="-96495" custLinFactNeighborY="-33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5B353-6731-474B-86A9-957DB9CBE50C}" type="pres">
      <dgm:prSet presAssocID="{34116592-3736-4200-92D0-FDAC80DDAE06}" presName="negativeSpace" presStyleCnt="0"/>
      <dgm:spPr/>
    </dgm:pt>
    <dgm:pt modelId="{27B9C127-ED94-40A7-BA35-05DC7C8755FC}" type="pres">
      <dgm:prSet presAssocID="{34116592-3736-4200-92D0-FDAC80DDAE06}" presName="childText" presStyleLbl="conFgAcc1" presStyleIdx="0" presStyleCnt="2" custLinFactY="-49991" custLinFactNeighborX="28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708E-5F80-45D4-A31E-6818984E6201}" type="pres">
      <dgm:prSet presAssocID="{9B09D9B6-80BA-4764-8C09-811C5BD17CEB}" presName="spaceBetweenRectangles" presStyleCnt="0"/>
      <dgm:spPr/>
    </dgm:pt>
    <dgm:pt modelId="{5DB3938A-05FA-4A67-8EF2-4D1ECACF22F8}" type="pres">
      <dgm:prSet presAssocID="{AC0B72DE-FC63-49F4-9523-568A6CA5581A}" presName="parentLin" presStyleCnt="0"/>
      <dgm:spPr/>
    </dgm:pt>
    <dgm:pt modelId="{3CBA8E22-13F1-49CF-B2FD-A1716493A5C6}" type="pres">
      <dgm:prSet presAssocID="{AC0B72DE-FC63-49F4-9523-568A6CA5581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2EF0192-9B69-44BC-8640-180BB30CADA5}" type="pres">
      <dgm:prSet presAssocID="{AC0B72DE-FC63-49F4-9523-568A6CA5581A}" presName="parentText" presStyleLbl="node1" presStyleIdx="1" presStyleCnt="2" custLinFactNeighborX="-86682" custLinFactNeighborY="16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C3CD7-A0A2-4BAD-8399-5554704C5A54}" type="pres">
      <dgm:prSet presAssocID="{AC0B72DE-FC63-49F4-9523-568A6CA5581A}" presName="negativeSpace" presStyleCnt="0"/>
      <dgm:spPr/>
    </dgm:pt>
    <dgm:pt modelId="{62A79662-120C-4859-9022-9C922F346516}" type="pres">
      <dgm:prSet presAssocID="{AC0B72DE-FC63-49F4-9523-568A6CA5581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47123-A76C-468B-934D-BE02DBA3DD89}" type="presOf" srcId="{90858184-D3DC-4831-90B5-6DEF5B9B4D8A}" destId="{27B9C127-ED94-40A7-BA35-05DC7C8755FC}" srcOrd="0" destOrd="0" presId="urn:microsoft.com/office/officeart/2005/8/layout/list1"/>
    <dgm:cxn modelId="{C0D557B5-79BE-417B-BAFD-C13645B55801}" type="presOf" srcId="{25A29B92-49CE-42DA-800E-0E59CA5D7E17}" destId="{775E06DA-AEB6-4193-B446-C2810ABFB6AE}" srcOrd="0" destOrd="0" presId="urn:microsoft.com/office/officeart/2005/8/layout/list1"/>
    <dgm:cxn modelId="{42BC1226-C2F2-4904-8FD2-8EBEAB6C8485}" type="presOf" srcId="{34116592-3736-4200-92D0-FDAC80DDAE06}" destId="{6D886AE8-8F6F-4F6A-97CC-171D9330A406}" srcOrd="1" destOrd="0" presId="urn:microsoft.com/office/officeart/2005/8/layout/list1"/>
    <dgm:cxn modelId="{DEA479AA-4348-4DCB-8871-831C6E84B540}" type="presOf" srcId="{AC0B72DE-FC63-49F4-9523-568A6CA5581A}" destId="{3CBA8E22-13F1-49CF-B2FD-A1716493A5C6}" srcOrd="0" destOrd="0" presId="urn:microsoft.com/office/officeart/2005/8/layout/list1"/>
    <dgm:cxn modelId="{365AFE51-C7C8-4A1A-85B0-58B7888A5FF1}" type="presOf" srcId="{A4CF3629-6617-4EDE-BEAC-652CF4EEAFAC}" destId="{62A79662-120C-4859-9022-9C922F346516}" srcOrd="0" destOrd="0" presId="urn:microsoft.com/office/officeart/2005/8/layout/list1"/>
    <dgm:cxn modelId="{D3D5D0F0-59BC-4F20-997D-87E96FFF2679}" srcId="{25A29B92-49CE-42DA-800E-0E59CA5D7E17}" destId="{AC0B72DE-FC63-49F4-9523-568A6CA5581A}" srcOrd="1" destOrd="0" parTransId="{B677BAF1-5B91-4383-89A0-232A2CCF744A}" sibTransId="{8908E92A-0FB4-4EB5-B82D-93AD5D1B44A3}"/>
    <dgm:cxn modelId="{37F9C0EE-2B53-4EC7-AEC5-7165A865F431}" srcId="{34116592-3736-4200-92D0-FDAC80DDAE06}" destId="{90858184-D3DC-4831-90B5-6DEF5B9B4D8A}" srcOrd="0" destOrd="0" parTransId="{5AF9DE20-1C36-4E65-9D02-C8B783553305}" sibTransId="{82259D43-7826-4B06-BEE8-E380C24BE06C}"/>
    <dgm:cxn modelId="{0360FCA9-4C5F-4C70-9FDA-636C97548CD9}" srcId="{25A29B92-49CE-42DA-800E-0E59CA5D7E17}" destId="{34116592-3736-4200-92D0-FDAC80DDAE06}" srcOrd="0" destOrd="0" parTransId="{380AE065-3E00-40D8-BE73-58D7EE3171ED}" sibTransId="{9B09D9B6-80BA-4764-8C09-811C5BD17CEB}"/>
    <dgm:cxn modelId="{E770C186-946B-46CA-AF61-50D136FD93D3}" type="presOf" srcId="{AC0B72DE-FC63-49F4-9523-568A6CA5581A}" destId="{22EF0192-9B69-44BC-8640-180BB30CADA5}" srcOrd="1" destOrd="0" presId="urn:microsoft.com/office/officeart/2005/8/layout/list1"/>
    <dgm:cxn modelId="{7C9F0183-2560-4A1D-8EFA-B1DCA84CD26C}" type="presOf" srcId="{34116592-3736-4200-92D0-FDAC80DDAE06}" destId="{F4750B58-D031-4ADB-B47B-FCB69F812A0A}" srcOrd="0" destOrd="0" presId="urn:microsoft.com/office/officeart/2005/8/layout/list1"/>
    <dgm:cxn modelId="{01857B8F-30DF-46EE-ABF2-43E1016B7C96}" srcId="{AC0B72DE-FC63-49F4-9523-568A6CA5581A}" destId="{A4CF3629-6617-4EDE-BEAC-652CF4EEAFAC}" srcOrd="0" destOrd="0" parTransId="{D079CEEF-10D4-4F83-ACF5-99D11FB6054C}" sibTransId="{F1C8F0F9-D5D2-44CA-9859-35E6B8975605}"/>
    <dgm:cxn modelId="{4BDAF374-11F6-4BA3-8F30-E5FA81DFE4BA}" type="presParOf" srcId="{775E06DA-AEB6-4193-B446-C2810ABFB6AE}" destId="{21D6DA54-2C31-4C02-B5E8-35F69366DF19}" srcOrd="0" destOrd="0" presId="urn:microsoft.com/office/officeart/2005/8/layout/list1"/>
    <dgm:cxn modelId="{2EC06D18-1B72-427B-8543-3CD7BB3B5C69}" type="presParOf" srcId="{21D6DA54-2C31-4C02-B5E8-35F69366DF19}" destId="{F4750B58-D031-4ADB-B47B-FCB69F812A0A}" srcOrd="0" destOrd="0" presId="urn:microsoft.com/office/officeart/2005/8/layout/list1"/>
    <dgm:cxn modelId="{7AD4255C-B595-429C-B585-5FDBF804194C}" type="presParOf" srcId="{21D6DA54-2C31-4C02-B5E8-35F69366DF19}" destId="{6D886AE8-8F6F-4F6A-97CC-171D9330A406}" srcOrd="1" destOrd="0" presId="urn:microsoft.com/office/officeart/2005/8/layout/list1"/>
    <dgm:cxn modelId="{CA5E2809-AE04-4626-BD86-C8A98EC9A34D}" type="presParOf" srcId="{775E06DA-AEB6-4193-B446-C2810ABFB6AE}" destId="{CE95B353-6731-474B-86A9-957DB9CBE50C}" srcOrd="1" destOrd="0" presId="urn:microsoft.com/office/officeart/2005/8/layout/list1"/>
    <dgm:cxn modelId="{054BD3FD-D820-441F-8C84-94BECF47BBCF}" type="presParOf" srcId="{775E06DA-AEB6-4193-B446-C2810ABFB6AE}" destId="{27B9C127-ED94-40A7-BA35-05DC7C8755FC}" srcOrd="2" destOrd="0" presId="urn:microsoft.com/office/officeart/2005/8/layout/list1"/>
    <dgm:cxn modelId="{05B61561-50C9-417A-B8C9-7CBC82B8EAC7}" type="presParOf" srcId="{775E06DA-AEB6-4193-B446-C2810ABFB6AE}" destId="{16E8708E-5F80-45D4-A31E-6818984E6201}" srcOrd="3" destOrd="0" presId="urn:microsoft.com/office/officeart/2005/8/layout/list1"/>
    <dgm:cxn modelId="{F72F0430-5285-4737-857C-BA89124A6EC9}" type="presParOf" srcId="{775E06DA-AEB6-4193-B446-C2810ABFB6AE}" destId="{5DB3938A-05FA-4A67-8EF2-4D1ECACF22F8}" srcOrd="4" destOrd="0" presId="urn:microsoft.com/office/officeart/2005/8/layout/list1"/>
    <dgm:cxn modelId="{A288037D-0E09-4CA0-8B60-CBA9770E2A14}" type="presParOf" srcId="{5DB3938A-05FA-4A67-8EF2-4D1ECACF22F8}" destId="{3CBA8E22-13F1-49CF-B2FD-A1716493A5C6}" srcOrd="0" destOrd="0" presId="urn:microsoft.com/office/officeart/2005/8/layout/list1"/>
    <dgm:cxn modelId="{DCED3F4E-DEFC-4F3D-8898-77E07020DDAE}" type="presParOf" srcId="{5DB3938A-05FA-4A67-8EF2-4D1ECACF22F8}" destId="{22EF0192-9B69-44BC-8640-180BB30CADA5}" srcOrd="1" destOrd="0" presId="urn:microsoft.com/office/officeart/2005/8/layout/list1"/>
    <dgm:cxn modelId="{EAA73811-B248-47C7-8167-2CE403919E33}" type="presParOf" srcId="{775E06DA-AEB6-4193-B446-C2810ABFB6AE}" destId="{73CC3CD7-A0A2-4BAD-8399-5554704C5A54}" srcOrd="5" destOrd="0" presId="urn:microsoft.com/office/officeart/2005/8/layout/list1"/>
    <dgm:cxn modelId="{B92B64EF-6077-4587-8856-CAA8275E64BF}" type="presParOf" srcId="{775E06DA-AEB6-4193-B446-C2810ABFB6AE}" destId="{62A79662-120C-4859-9022-9C922F3465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29B92-49CE-42DA-800E-0E59CA5D7E1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4A6CA-F399-42FE-BB53-AF8E63C3CDDA}">
      <dgm:prSet phldrT="[Текст]" custT="1"/>
      <dgm:spPr>
        <a:xfrm>
          <a:off x="0" y="85441"/>
          <a:ext cx="2605241" cy="571839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Информатика</a:t>
          </a:r>
          <a:endParaRPr lang="ru-RU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1EE0E8-8B1C-45C4-96AB-7117AE0CACFC}" type="parTrans" cxnId="{C20E6F6A-AC02-49C1-B6A8-491E77C9D496}">
      <dgm:prSet/>
      <dgm:spPr/>
      <dgm:t>
        <a:bodyPr/>
        <a:lstStyle/>
        <a:p>
          <a:endParaRPr lang="ru-RU"/>
        </a:p>
      </dgm:t>
    </dgm:pt>
    <dgm:pt modelId="{612C1AA9-CA7C-4446-903F-DBAA9EA80EF6}" type="sibTrans" cxnId="{C20E6F6A-AC02-49C1-B6A8-491E77C9D496}">
      <dgm:prSet/>
      <dgm:spPr/>
      <dgm:t>
        <a:bodyPr/>
        <a:lstStyle/>
        <a:p>
          <a:endParaRPr lang="ru-RU"/>
        </a:p>
      </dgm:t>
    </dgm:pt>
    <dgm:pt modelId="{AC81400B-DAEC-428A-A27E-CEB38A1D31A7}">
      <dgm:prSet custT="1"/>
      <dgm:spPr>
        <a:xfrm>
          <a:off x="0" y="159641"/>
          <a:ext cx="3725411" cy="10804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/>
          <a:r>
            <a:rPr lang="ru-RU" altLang="ru-RU" sz="140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информатики МБОУ «СОШ г. Светогорска»</a:t>
          </a:r>
          <a:endParaRPr lang="ru-RU" sz="140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gm:t>
    </dgm:pt>
    <dgm:pt modelId="{90927CA7-4DDA-4FA5-B8D6-F510725C12E7}" type="parTrans" cxnId="{F27E36C5-5DF0-4395-B138-5DB48C904E34}">
      <dgm:prSet/>
      <dgm:spPr/>
      <dgm:t>
        <a:bodyPr/>
        <a:lstStyle/>
        <a:p>
          <a:endParaRPr lang="ru-RU"/>
        </a:p>
      </dgm:t>
    </dgm:pt>
    <dgm:pt modelId="{B1BEB375-25A5-4648-8CFE-9435D0077946}" type="sibTrans" cxnId="{F27E36C5-5DF0-4395-B138-5DB48C904E34}">
      <dgm:prSet/>
      <dgm:spPr/>
      <dgm:t>
        <a:bodyPr/>
        <a:lstStyle/>
        <a:p>
          <a:endParaRPr lang="ru-RU"/>
        </a:p>
      </dgm:t>
    </dgm:pt>
    <dgm:pt modelId="{775E06DA-AEB6-4193-B446-C2810ABFB6AE}" type="pres">
      <dgm:prSet presAssocID="{25A29B92-49CE-42DA-800E-0E59CA5D7E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045FD-9CB1-46D0-A824-3A96C0F599DA}" type="pres">
      <dgm:prSet presAssocID="{08F4A6CA-F399-42FE-BB53-AF8E63C3CDDA}" presName="parentLin" presStyleCnt="0"/>
      <dgm:spPr/>
    </dgm:pt>
    <dgm:pt modelId="{E2202FBC-AA98-4247-9E6E-FCD02E3AB672}" type="pres">
      <dgm:prSet presAssocID="{08F4A6CA-F399-42FE-BB53-AF8E63C3CDD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2261949-6AE6-4392-ADF7-8D2714A7E9AF}" type="pres">
      <dgm:prSet presAssocID="{08F4A6CA-F399-42FE-BB53-AF8E63C3CDDA}" presName="parentText" presStyleLbl="node1" presStyleIdx="0" presStyleCnt="1" custScaleY="69183" custLinFactNeighborX="-85210" custLinFactNeighborY="-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547B1-73C3-4AE4-B84A-B164C857CE73}" type="pres">
      <dgm:prSet presAssocID="{08F4A6CA-F399-42FE-BB53-AF8E63C3CDDA}" presName="negativeSpace" presStyleCnt="0"/>
      <dgm:spPr/>
    </dgm:pt>
    <dgm:pt modelId="{0369B3D7-E8E1-4A80-BC6E-11E400DDB3F7}" type="pres">
      <dgm:prSet presAssocID="{08F4A6CA-F399-42FE-BB53-AF8E63C3CDDA}" presName="childText" presStyleLbl="conFgAcc1" presStyleIdx="0" presStyleCnt="1" custLinFactNeighborX="65522" custLinFactNeighborY="-60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74C2F-C9F9-4761-B016-DBF97881D3F0}" type="presOf" srcId="{08F4A6CA-F399-42FE-BB53-AF8E63C3CDDA}" destId="{E2202FBC-AA98-4247-9E6E-FCD02E3AB672}" srcOrd="0" destOrd="0" presId="urn:microsoft.com/office/officeart/2005/8/layout/list1"/>
    <dgm:cxn modelId="{1F861DF5-57F2-428F-853F-8DB43E48FC80}" type="presOf" srcId="{08F4A6CA-F399-42FE-BB53-AF8E63C3CDDA}" destId="{E2261949-6AE6-4392-ADF7-8D2714A7E9AF}" srcOrd="1" destOrd="0" presId="urn:microsoft.com/office/officeart/2005/8/layout/list1"/>
    <dgm:cxn modelId="{C20E6F6A-AC02-49C1-B6A8-491E77C9D496}" srcId="{25A29B92-49CE-42DA-800E-0E59CA5D7E17}" destId="{08F4A6CA-F399-42FE-BB53-AF8E63C3CDDA}" srcOrd="0" destOrd="0" parTransId="{F41EE0E8-8B1C-45C4-96AB-7117AE0CACFC}" sibTransId="{612C1AA9-CA7C-4446-903F-DBAA9EA80EF6}"/>
    <dgm:cxn modelId="{F27E36C5-5DF0-4395-B138-5DB48C904E34}" srcId="{08F4A6CA-F399-42FE-BB53-AF8E63C3CDDA}" destId="{AC81400B-DAEC-428A-A27E-CEB38A1D31A7}" srcOrd="0" destOrd="0" parTransId="{90927CA7-4DDA-4FA5-B8D6-F510725C12E7}" sibTransId="{B1BEB375-25A5-4648-8CFE-9435D0077946}"/>
    <dgm:cxn modelId="{29CBBBAF-63E8-41A6-B74B-2614483BD58D}" type="presOf" srcId="{AC81400B-DAEC-428A-A27E-CEB38A1D31A7}" destId="{0369B3D7-E8E1-4A80-BC6E-11E400DDB3F7}" srcOrd="0" destOrd="0" presId="urn:microsoft.com/office/officeart/2005/8/layout/list1"/>
    <dgm:cxn modelId="{C0D557B5-79BE-417B-BAFD-C13645B55801}" type="presOf" srcId="{25A29B92-49CE-42DA-800E-0E59CA5D7E17}" destId="{775E06DA-AEB6-4193-B446-C2810ABFB6AE}" srcOrd="0" destOrd="0" presId="urn:microsoft.com/office/officeart/2005/8/layout/list1"/>
    <dgm:cxn modelId="{7B816240-D74A-4DB9-924C-FFCE5708083D}" type="presParOf" srcId="{775E06DA-AEB6-4193-B446-C2810ABFB6AE}" destId="{B44045FD-9CB1-46D0-A824-3A96C0F599DA}" srcOrd="0" destOrd="0" presId="urn:microsoft.com/office/officeart/2005/8/layout/list1"/>
    <dgm:cxn modelId="{D07D37C8-ABD4-4CB2-B0C3-BF352700ACA1}" type="presParOf" srcId="{B44045FD-9CB1-46D0-A824-3A96C0F599DA}" destId="{E2202FBC-AA98-4247-9E6E-FCD02E3AB672}" srcOrd="0" destOrd="0" presId="urn:microsoft.com/office/officeart/2005/8/layout/list1"/>
    <dgm:cxn modelId="{274A7382-38BB-4904-AE29-5CA608E7382A}" type="presParOf" srcId="{B44045FD-9CB1-46D0-A824-3A96C0F599DA}" destId="{E2261949-6AE6-4392-ADF7-8D2714A7E9AF}" srcOrd="1" destOrd="0" presId="urn:microsoft.com/office/officeart/2005/8/layout/list1"/>
    <dgm:cxn modelId="{8B1A75CA-64DA-43FE-A490-EC9C5DB381CE}" type="presParOf" srcId="{775E06DA-AEB6-4193-B446-C2810ABFB6AE}" destId="{D3C547B1-73C3-4AE4-B84A-B164C857CE73}" srcOrd="1" destOrd="0" presId="urn:microsoft.com/office/officeart/2005/8/layout/list1"/>
    <dgm:cxn modelId="{A362D8DF-A982-4E88-BB26-9817D9A4DBC8}" type="presParOf" srcId="{775E06DA-AEB6-4193-B446-C2810ABFB6AE}" destId="{0369B3D7-E8E1-4A80-BC6E-11E400DDB3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30E45-4818-4328-BEC0-3C61820CC642}" type="doc">
      <dgm:prSet loTypeId="urn:microsoft.com/office/officeart/2005/8/layout/vList3#1" loCatId="list" qsTypeId="urn:microsoft.com/office/officeart/2005/8/quickstyle/simple5" qsCatId="simple" csTypeId="urn:microsoft.com/office/officeart/2005/8/colors/accent1_1" csCatId="accent1" phldr="1"/>
      <dgm:spPr/>
    </dgm:pt>
    <dgm:pt modelId="{4FB61C42-E071-48F1-99E9-460F66C1ED49}">
      <dgm:prSet phldrT="[Текст]" custT="1"/>
      <dgm:spPr>
        <a:xfrm rot="10800000">
          <a:off x="1775748" y="437380"/>
          <a:ext cx="5624703" cy="150529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alt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ГОДА – 2023»-</a:t>
          </a:r>
        </a:p>
        <a:p>
          <a:r>
            <a: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английского языка</a:t>
          </a:r>
        </a:p>
        <a:p>
          <a:r>
            <a: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МБОУ  «Гимназия № 11»</a:t>
          </a:r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000" dirty="0">
            <a:solidFill>
              <a:srgbClr val="002060"/>
            </a:solidFill>
            <a:latin typeface="Impact"/>
            <a:ea typeface="+mn-ea"/>
            <a:cs typeface="+mn-cs"/>
          </a:endParaRPr>
        </a:p>
      </dgm:t>
    </dgm:pt>
    <dgm:pt modelId="{2E725DF5-6271-4EE3-B642-8BE817102FD6}" type="parTrans" cxnId="{4EC78660-87D1-4523-B755-9DDACFF8E104}">
      <dgm:prSet/>
      <dgm:spPr/>
      <dgm:t>
        <a:bodyPr/>
        <a:lstStyle/>
        <a:p>
          <a:endParaRPr lang="ru-RU"/>
        </a:p>
      </dgm:t>
    </dgm:pt>
    <dgm:pt modelId="{BF46D2AD-3028-482C-A160-D58D0308082E}" type="sibTrans" cxnId="{4EC78660-87D1-4523-B755-9DDACFF8E104}">
      <dgm:prSet/>
      <dgm:spPr/>
      <dgm:t>
        <a:bodyPr/>
        <a:lstStyle/>
        <a:p>
          <a:endParaRPr lang="ru-RU"/>
        </a:p>
      </dgm:t>
    </dgm:pt>
    <dgm:pt modelId="{A473C4AD-B6B9-414E-A571-CA6118D45F3C}">
      <dgm:prSet phldrT="[Текст]" custT="1"/>
      <dgm:spPr>
        <a:xfrm rot="10800000">
          <a:off x="1748412" y="1966982"/>
          <a:ext cx="5624703" cy="150529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alt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ПЕДАГОГИЧЕСКИЕ НАДЕЖДЫ – 2023» -</a:t>
          </a:r>
        </a:p>
        <a:p>
          <a:r>
            <a:rPr lang="ru-RU" alt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 начальных классов МБОУ «Средняя общеобразовательная школа №10»</a:t>
          </a:r>
          <a:endParaRPr lang="ru-RU" sz="2000" dirty="0">
            <a:solidFill>
              <a:srgbClr val="002060"/>
            </a:solidFill>
            <a:latin typeface="Impact"/>
            <a:ea typeface="+mn-ea"/>
            <a:cs typeface="+mn-cs"/>
          </a:endParaRPr>
        </a:p>
      </dgm:t>
    </dgm:pt>
    <dgm:pt modelId="{1E6ADE17-7EB5-4E83-80AD-1DB8FD979C65}" type="parTrans" cxnId="{AE1F68B8-25FD-440B-B080-178DDC842130}">
      <dgm:prSet/>
      <dgm:spPr/>
      <dgm:t>
        <a:bodyPr/>
        <a:lstStyle/>
        <a:p>
          <a:endParaRPr lang="ru-RU"/>
        </a:p>
      </dgm:t>
    </dgm:pt>
    <dgm:pt modelId="{20FEA0BD-D51C-4E36-8547-420BD45A4C55}" type="sibTrans" cxnId="{AE1F68B8-25FD-440B-B080-178DDC842130}">
      <dgm:prSet/>
      <dgm:spPr/>
      <dgm:t>
        <a:bodyPr/>
        <a:lstStyle/>
        <a:p>
          <a:endParaRPr lang="ru-RU"/>
        </a:p>
      </dgm:t>
    </dgm:pt>
    <dgm:pt modelId="{11F3905D-130A-45BB-A6D5-AAD02BFC2BF2}">
      <dgm:prSet phldrT="[Текст]"/>
      <dgm:spPr>
        <a:xfrm rot="10800000">
          <a:off x="1789276" y="3515520"/>
          <a:ext cx="5624703" cy="150529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alt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 ГОДА – 2023» -</a:t>
          </a:r>
        </a:p>
        <a:p>
          <a:r>
            <a: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 </a:t>
          </a:r>
        </a:p>
        <a:p>
          <a:r>
            <a: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МБДОУ «Детский сад № 31 г. Выборга»</a:t>
          </a:r>
          <a:endParaRPr lang="ru-RU" dirty="0">
            <a:solidFill>
              <a:srgbClr val="002060"/>
            </a:solidFill>
            <a:latin typeface="Impact"/>
            <a:ea typeface="+mn-ea"/>
            <a:cs typeface="+mn-cs"/>
          </a:endParaRPr>
        </a:p>
      </dgm:t>
    </dgm:pt>
    <dgm:pt modelId="{5624A694-29C9-4342-B94A-E607017D0587}" type="parTrans" cxnId="{C847259A-B576-4C34-BEDB-A3AD7F041BAE}">
      <dgm:prSet/>
      <dgm:spPr/>
      <dgm:t>
        <a:bodyPr/>
        <a:lstStyle/>
        <a:p>
          <a:endParaRPr lang="ru-RU"/>
        </a:p>
      </dgm:t>
    </dgm:pt>
    <dgm:pt modelId="{BFF0116C-2CD4-4506-B0A4-2E28857DF938}" type="sibTrans" cxnId="{C847259A-B576-4C34-BEDB-A3AD7F041BAE}">
      <dgm:prSet/>
      <dgm:spPr/>
      <dgm:t>
        <a:bodyPr/>
        <a:lstStyle/>
        <a:p>
          <a:endParaRPr lang="ru-RU"/>
        </a:p>
      </dgm:t>
    </dgm:pt>
    <dgm:pt modelId="{7CD7E58E-2956-4719-A025-4EEDFD38BB37}" type="pres">
      <dgm:prSet presAssocID="{42230E45-4818-4328-BEC0-3C61820CC642}" presName="linearFlow" presStyleCnt="0">
        <dgm:presLayoutVars>
          <dgm:dir/>
          <dgm:resizeHandles val="exact"/>
        </dgm:presLayoutVars>
      </dgm:prSet>
      <dgm:spPr/>
    </dgm:pt>
    <dgm:pt modelId="{CEF104B3-D6B4-4DB9-AB17-F4B937266E2A}" type="pres">
      <dgm:prSet presAssocID="{4FB61C42-E071-48F1-99E9-460F66C1ED49}" presName="composite" presStyleCnt="0"/>
      <dgm:spPr/>
    </dgm:pt>
    <dgm:pt modelId="{5A9345A4-8D9D-4B4C-AEE6-E1A65C608B20}" type="pres">
      <dgm:prSet presAssocID="{4FB61C42-E071-48F1-99E9-460F66C1ED49}" presName="imgShp" presStyleLbl="fgImgPlace1" presStyleIdx="0" presStyleCnt="3" custLinFactNeighborX="-40814" custLinFactNeighborY="23360"/>
      <dgm:spPr>
        <a:xfrm>
          <a:off x="426053" y="353685"/>
          <a:ext cx="1505295" cy="150529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</dgm:pt>
    <dgm:pt modelId="{A00846AF-18CE-47D8-81D5-BEBA78B0B8E4}" type="pres">
      <dgm:prSet presAssocID="{4FB61C42-E071-48F1-99E9-460F66C1ED49}" presName="txShp" presStyleLbl="node1" presStyleIdx="0" presStyleCnt="3" custScaleY="118193" custLinFactNeighborX="-308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D8193-493F-4414-940F-24ECEF9339A6}" type="pres">
      <dgm:prSet presAssocID="{BF46D2AD-3028-482C-A160-D58D0308082E}" presName="spacing" presStyleCnt="0"/>
      <dgm:spPr/>
    </dgm:pt>
    <dgm:pt modelId="{6C800C74-8DDE-4FBB-85B9-15C18B34CCBD}" type="pres">
      <dgm:prSet presAssocID="{A473C4AD-B6B9-414E-A571-CA6118D45F3C}" presName="composite" presStyleCnt="0"/>
      <dgm:spPr/>
    </dgm:pt>
    <dgm:pt modelId="{B267E007-1CD2-4FD7-8554-AB067200DB94}" type="pres">
      <dgm:prSet presAssocID="{A473C4AD-B6B9-414E-A571-CA6118D45F3C}" presName="imgShp" presStyleLbl="fgImgPlace1" presStyleIdx="1" presStyleCnt="3" custLinFactNeighborX="-39962" custLinFactNeighborY="13236"/>
      <dgm:spPr>
        <a:xfrm>
          <a:off x="438878" y="2155926"/>
          <a:ext cx="1505295" cy="150529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</dgm:pt>
    <dgm:pt modelId="{858C83D1-A18E-4F61-A253-F71D14B556B2}" type="pres">
      <dgm:prSet presAssocID="{A473C4AD-B6B9-414E-A571-CA6118D45F3C}" presName="txShp" presStyleLbl="node1" presStyleIdx="1" presStyleCnt="3" custScaleY="139409" custLinFactNeighborX="-794" custLinFactNeighborY="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412E1-04E8-4297-83B2-23DBD8DB87E2}" type="pres">
      <dgm:prSet presAssocID="{20FEA0BD-D51C-4E36-8547-420BD45A4C55}" presName="spacing" presStyleCnt="0"/>
      <dgm:spPr/>
    </dgm:pt>
    <dgm:pt modelId="{71ACCBE8-A288-46BE-9C12-EBC1C45E8B58}" type="pres">
      <dgm:prSet presAssocID="{11F3905D-130A-45BB-A6D5-AAD02BFC2BF2}" presName="composite" presStyleCnt="0"/>
      <dgm:spPr/>
    </dgm:pt>
    <dgm:pt modelId="{2E12C1A7-2311-436A-958D-9FE1AE542D99}" type="pres">
      <dgm:prSet presAssocID="{11F3905D-130A-45BB-A6D5-AAD02BFC2BF2}" presName="imgShp" presStyleLbl="fgImgPlace1" presStyleIdx="2" presStyleCnt="3" custScaleX="104691" custScaleY="103125" custLinFactNeighborX="-36413" custLinFactNeighborY="-12241"/>
      <dgm:spPr>
        <a:xfrm>
          <a:off x="511621" y="3886410"/>
          <a:ext cx="1428013" cy="118659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gm:spPr>
    </dgm:pt>
    <dgm:pt modelId="{9DF5D315-3595-4516-942E-A83F07C9B308}" type="pres">
      <dgm:prSet presAssocID="{11F3905D-130A-45BB-A6D5-AAD02BFC2BF2}" presName="txShp" presStyleLbl="node1" presStyleIdx="2" presStyleCnt="3" custScaleY="143238" custLinFactNeighborX="276" custLinFactNeighborY="-26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78660-87D1-4523-B755-9DDACFF8E104}" srcId="{42230E45-4818-4328-BEC0-3C61820CC642}" destId="{4FB61C42-E071-48F1-99E9-460F66C1ED49}" srcOrd="0" destOrd="0" parTransId="{2E725DF5-6271-4EE3-B642-8BE817102FD6}" sibTransId="{BF46D2AD-3028-482C-A160-D58D0308082E}"/>
    <dgm:cxn modelId="{D87BB40E-0037-4D40-854B-AEDD13097898}" type="presOf" srcId="{4FB61C42-E071-48F1-99E9-460F66C1ED49}" destId="{A00846AF-18CE-47D8-81D5-BEBA78B0B8E4}" srcOrd="0" destOrd="0" presId="urn:microsoft.com/office/officeart/2005/8/layout/vList3#1"/>
    <dgm:cxn modelId="{B2B757BC-3B45-4CE6-A6C9-29F2B4D324AD}" type="presOf" srcId="{11F3905D-130A-45BB-A6D5-AAD02BFC2BF2}" destId="{9DF5D315-3595-4516-942E-A83F07C9B308}" srcOrd="0" destOrd="0" presId="urn:microsoft.com/office/officeart/2005/8/layout/vList3#1"/>
    <dgm:cxn modelId="{C847259A-B576-4C34-BEDB-A3AD7F041BAE}" srcId="{42230E45-4818-4328-BEC0-3C61820CC642}" destId="{11F3905D-130A-45BB-A6D5-AAD02BFC2BF2}" srcOrd="2" destOrd="0" parTransId="{5624A694-29C9-4342-B94A-E607017D0587}" sibTransId="{BFF0116C-2CD4-4506-B0A4-2E28857DF938}"/>
    <dgm:cxn modelId="{300197E0-F210-4EF0-92F9-8B438FA6C42B}" type="presOf" srcId="{42230E45-4818-4328-BEC0-3C61820CC642}" destId="{7CD7E58E-2956-4719-A025-4EEDFD38BB37}" srcOrd="0" destOrd="0" presId="urn:microsoft.com/office/officeart/2005/8/layout/vList3#1"/>
    <dgm:cxn modelId="{46F35DB9-B80E-4B49-A71F-A25A77726081}" type="presOf" srcId="{A473C4AD-B6B9-414E-A571-CA6118D45F3C}" destId="{858C83D1-A18E-4F61-A253-F71D14B556B2}" srcOrd="0" destOrd="0" presId="urn:microsoft.com/office/officeart/2005/8/layout/vList3#1"/>
    <dgm:cxn modelId="{AE1F68B8-25FD-440B-B080-178DDC842130}" srcId="{42230E45-4818-4328-BEC0-3C61820CC642}" destId="{A473C4AD-B6B9-414E-A571-CA6118D45F3C}" srcOrd="1" destOrd="0" parTransId="{1E6ADE17-7EB5-4E83-80AD-1DB8FD979C65}" sibTransId="{20FEA0BD-D51C-4E36-8547-420BD45A4C55}"/>
    <dgm:cxn modelId="{1237FB35-2B98-49D4-BCC7-EB04F9C166DB}" type="presParOf" srcId="{7CD7E58E-2956-4719-A025-4EEDFD38BB37}" destId="{CEF104B3-D6B4-4DB9-AB17-F4B937266E2A}" srcOrd="0" destOrd="0" presId="urn:microsoft.com/office/officeart/2005/8/layout/vList3#1"/>
    <dgm:cxn modelId="{76ED7780-51C5-41F8-A574-DDA09C0CDFE7}" type="presParOf" srcId="{CEF104B3-D6B4-4DB9-AB17-F4B937266E2A}" destId="{5A9345A4-8D9D-4B4C-AEE6-E1A65C608B20}" srcOrd="0" destOrd="0" presId="urn:microsoft.com/office/officeart/2005/8/layout/vList3#1"/>
    <dgm:cxn modelId="{EAA77802-3743-413D-B5BC-03F4066D1286}" type="presParOf" srcId="{CEF104B3-D6B4-4DB9-AB17-F4B937266E2A}" destId="{A00846AF-18CE-47D8-81D5-BEBA78B0B8E4}" srcOrd="1" destOrd="0" presId="urn:microsoft.com/office/officeart/2005/8/layout/vList3#1"/>
    <dgm:cxn modelId="{EF9CE725-A8DD-4D28-86F8-A26049038EF9}" type="presParOf" srcId="{7CD7E58E-2956-4719-A025-4EEDFD38BB37}" destId="{020D8193-493F-4414-940F-24ECEF9339A6}" srcOrd="1" destOrd="0" presId="urn:microsoft.com/office/officeart/2005/8/layout/vList3#1"/>
    <dgm:cxn modelId="{6D218A43-8DCA-4641-91D0-6A743707888B}" type="presParOf" srcId="{7CD7E58E-2956-4719-A025-4EEDFD38BB37}" destId="{6C800C74-8DDE-4FBB-85B9-15C18B34CCBD}" srcOrd="2" destOrd="0" presId="urn:microsoft.com/office/officeart/2005/8/layout/vList3#1"/>
    <dgm:cxn modelId="{D8D320F1-717B-4F97-B295-247733835C0D}" type="presParOf" srcId="{6C800C74-8DDE-4FBB-85B9-15C18B34CCBD}" destId="{B267E007-1CD2-4FD7-8554-AB067200DB94}" srcOrd="0" destOrd="0" presId="urn:microsoft.com/office/officeart/2005/8/layout/vList3#1"/>
    <dgm:cxn modelId="{F351E9C8-C5CA-4E32-8065-F5023DCCCF86}" type="presParOf" srcId="{6C800C74-8DDE-4FBB-85B9-15C18B34CCBD}" destId="{858C83D1-A18E-4F61-A253-F71D14B556B2}" srcOrd="1" destOrd="0" presId="urn:microsoft.com/office/officeart/2005/8/layout/vList3#1"/>
    <dgm:cxn modelId="{8A2F1575-010C-4154-BB7E-8374E19BDD31}" type="presParOf" srcId="{7CD7E58E-2956-4719-A025-4EEDFD38BB37}" destId="{A7A412E1-04E8-4297-83B2-23DBD8DB87E2}" srcOrd="3" destOrd="0" presId="urn:microsoft.com/office/officeart/2005/8/layout/vList3#1"/>
    <dgm:cxn modelId="{366E5B67-E44D-4A8C-8435-7B49F841BEC3}" type="presParOf" srcId="{7CD7E58E-2956-4719-A025-4EEDFD38BB37}" destId="{71ACCBE8-A288-46BE-9C12-EBC1C45E8B58}" srcOrd="4" destOrd="0" presId="urn:microsoft.com/office/officeart/2005/8/layout/vList3#1"/>
    <dgm:cxn modelId="{A87900F6-B866-4A37-BE9D-AD7629B38999}" type="presParOf" srcId="{71ACCBE8-A288-46BE-9C12-EBC1C45E8B58}" destId="{2E12C1A7-2311-436A-958D-9FE1AE542D99}" srcOrd="0" destOrd="0" presId="urn:microsoft.com/office/officeart/2005/8/layout/vList3#1"/>
    <dgm:cxn modelId="{C7CE16A4-7397-4B05-AB13-8A6F83321AC9}" type="presParOf" srcId="{71ACCBE8-A288-46BE-9C12-EBC1C45E8B58}" destId="{9DF5D315-3595-4516-942E-A83F07C9B30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9C127-ED94-40A7-BA35-05DC7C8755FC}">
      <dsp:nvSpPr>
        <dsp:cNvPr id="0" name=""/>
        <dsp:cNvSpPr/>
      </dsp:nvSpPr>
      <dsp:spPr>
        <a:xfrm>
          <a:off x="0" y="0"/>
          <a:ext cx="4102417" cy="1039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93" tIns="312420" rIns="318393" bIns="99568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                                           </a:t>
          </a:r>
          <a:r>
            <a:rPr lang="ru-RU" altLang="ru-RU" sz="160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английского языка МБОУ «Приморский центр образования»</a:t>
          </a:r>
          <a:endParaRPr lang="ru-RU" sz="16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sp:txBody>
      <dsp:txXfrm>
        <a:off x="0" y="0"/>
        <a:ext cx="4102417" cy="1039500"/>
      </dsp:txXfrm>
    </dsp:sp>
    <dsp:sp modelId="{6D886AE8-8F6F-4F6A-97CC-171D9330A406}">
      <dsp:nvSpPr>
        <dsp:cNvPr id="0" name=""/>
        <dsp:cNvSpPr/>
      </dsp:nvSpPr>
      <dsp:spPr>
        <a:xfrm>
          <a:off x="7189" y="19536"/>
          <a:ext cx="2871691" cy="442800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543" tIns="0" rIns="1085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Английский язык </a:t>
          </a:r>
          <a:endParaRPr lang="ru-RU" sz="2000" kern="1200" dirty="0">
            <a:solidFill>
              <a:sysClr val="window" lastClr="FFFFFF"/>
            </a:solidFill>
            <a:latin typeface="Impact"/>
            <a:ea typeface="+mn-ea"/>
            <a:cs typeface="+mn-cs"/>
          </a:endParaRPr>
        </a:p>
      </dsp:txBody>
      <dsp:txXfrm>
        <a:off x="28805" y="41152"/>
        <a:ext cx="2828459" cy="399568"/>
      </dsp:txXfrm>
    </dsp:sp>
    <dsp:sp modelId="{62A79662-120C-4859-9022-9C922F346516}">
      <dsp:nvSpPr>
        <dsp:cNvPr id="0" name=""/>
        <dsp:cNvSpPr/>
      </dsp:nvSpPr>
      <dsp:spPr>
        <a:xfrm>
          <a:off x="0" y="1729363"/>
          <a:ext cx="4102417" cy="1228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93" tIns="312420" rIns="318393" bIns="10668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русского языка и литературы МБОУ «Средняя общеобразовательная школа №13 с углубленным изучением отдельных предметов»</a:t>
          </a:r>
          <a:endParaRPr lang="ru-RU" sz="15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sp:txBody>
      <dsp:txXfrm>
        <a:off x="0" y="1729363"/>
        <a:ext cx="4102417" cy="1228500"/>
      </dsp:txXfrm>
    </dsp:sp>
    <dsp:sp modelId="{22EF0192-9B69-44BC-8640-180BB30CADA5}">
      <dsp:nvSpPr>
        <dsp:cNvPr id="0" name=""/>
        <dsp:cNvSpPr/>
      </dsp:nvSpPr>
      <dsp:spPr>
        <a:xfrm>
          <a:off x="27317" y="1582964"/>
          <a:ext cx="2871691" cy="442800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543" tIns="0" rIns="10854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Русский язык </a:t>
          </a:r>
          <a:endParaRPr lang="ru-RU" sz="1500" kern="1200" dirty="0">
            <a:solidFill>
              <a:sysClr val="window" lastClr="FFFFFF"/>
            </a:solidFill>
            <a:latin typeface="Impact"/>
            <a:ea typeface="+mn-ea"/>
            <a:cs typeface="+mn-cs"/>
          </a:endParaRPr>
        </a:p>
      </dsp:txBody>
      <dsp:txXfrm>
        <a:off x="48933" y="1604580"/>
        <a:ext cx="282845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9B3D7-E8E1-4A80-BC6E-11E400DDB3F7}">
      <dsp:nvSpPr>
        <dsp:cNvPr id="0" name=""/>
        <dsp:cNvSpPr/>
      </dsp:nvSpPr>
      <dsp:spPr>
        <a:xfrm>
          <a:off x="0" y="0"/>
          <a:ext cx="4150554" cy="10631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B80E0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129" tIns="562356" rIns="322129" bIns="99568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информатики МБОУ «СОШ г. Светогорска»</a:t>
          </a:r>
          <a:endParaRPr lang="ru-RU" sz="14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Impact"/>
            <a:ea typeface="+mn-ea"/>
            <a:cs typeface="+mn-cs"/>
          </a:endParaRPr>
        </a:p>
      </dsp:txBody>
      <dsp:txXfrm>
        <a:off x="0" y="0"/>
        <a:ext cx="4150554" cy="1063125"/>
      </dsp:txXfrm>
    </dsp:sp>
    <dsp:sp modelId="{E2261949-6AE6-4392-ADF7-8D2714A7E9AF}">
      <dsp:nvSpPr>
        <dsp:cNvPr id="0" name=""/>
        <dsp:cNvSpPr/>
      </dsp:nvSpPr>
      <dsp:spPr>
        <a:xfrm>
          <a:off x="30663" y="0"/>
          <a:ext cx="2902550" cy="551416"/>
        </a:xfrm>
        <a:prstGeom prst="roundRect">
          <a:avLst/>
        </a:prstGeom>
        <a:solidFill>
          <a:srgbClr val="B80E0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17" tIns="0" rIns="1098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Информатика</a:t>
          </a:r>
          <a:endParaRPr lang="ru-RU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581" y="26918"/>
        <a:ext cx="2848714" cy="497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846AF-18CE-47D8-81D5-BEBA78B0B8E4}">
      <dsp:nvSpPr>
        <dsp:cNvPr id="0" name=""/>
        <dsp:cNvSpPr/>
      </dsp:nvSpPr>
      <dsp:spPr>
        <a:xfrm rot="10800000">
          <a:off x="1559418" y="308183"/>
          <a:ext cx="5199771" cy="1256233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6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ГОДА – 2023»-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английского языка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МБОУ  «Гимназия № 11»</a:t>
          </a: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000" kern="1200" dirty="0">
            <a:solidFill>
              <a:srgbClr val="002060"/>
            </a:solidFill>
            <a:latin typeface="Impact"/>
            <a:ea typeface="+mn-ea"/>
            <a:cs typeface="+mn-cs"/>
          </a:endParaRPr>
        </a:p>
      </dsp:txBody>
      <dsp:txXfrm rot="10800000">
        <a:off x="1873476" y="308183"/>
        <a:ext cx="4885713" cy="1256233"/>
      </dsp:txXfrm>
    </dsp:sp>
    <dsp:sp modelId="{5A9345A4-8D9D-4B4C-AEE6-E1A65C608B20}">
      <dsp:nvSpPr>
        <dsp:cNvPr id="0" name=""/>
        <dsp:cNvSpPr/>
      </dsp:nvSpPr>
      <dsp:spPr>
        <a:xfrm>
          <a:off x="610202" y="345771"/>
          <a:ext cx="1062866" cy="106286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8C83D1-A18E-4F61-A253-F71D14B556B2}">
      <dsp:nvSpPr>
        <dsp:cNvPr id="0" name=""/>
        <dsp:cNvSpPr/>
      </dsp:nvSpPr>
      <dsp:spPr>
        <a:xfrm rot="10800000">
          <a:off x="1534147" y="1581579"/>
          <a:ext cx="5199771" cy="148173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6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ПЕДАГОГИЧЕСКИЕ НАДЕЖДЫ – 2023» 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 начальных классов МБОУ «Средняя общеобразовательная школа №10»</a:t>
          </a:r>
          <a:endParaRPr lang="ru-RU" sz="2000" kern="1200" dirty="0">
            <a:solidFill>
              <a:srgbClr val="002060"/>
            </a:solidFill>
            <a:latin typeface="Impact"/>
            <a:ea typeface="+mn-ea"/>
            <a:cs typeface="+mn-cs"/>
          </a:endParaRPr>
        </a:p>
      </dsp:txBody>
      <dsp:txXfrm rot="10800000">
        <a:off x="1904579" y="1581579"/>
        <a:ext cx="4829339" cy="1481730"/>
      </dsp:txXfrm>
    </dsp:sp>
    <dsp:sp modelId="{B267E007-1CD2-4FD7-8554-AB067200DB94}">
      <dsp:nvSpPr>
        <dsp:cNvPr id="0" name=""/>
        <dsp:cNvSpPr/>
      </dsp:nvSpPr>
      <dsp:spPr>
        <a:xfrm>
          <a:off x="619257" y="1924422"/>
          <a:ext cx="1062866" cy="106286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F5D315-3595-4516-942E-A83F07C9B308}">
      <dsp:nvSpPr>
        <dsp:cNvPr id="0" name=""/>
        <dsp:cNvSpPr/>
      </dsp:nvSpPr>
      <dsp:spPr>
        <a:xfrm rot="10800000">
          <a:off x="1602249" y="3093843"/>
          <a:ext cx="5199771" cy="1522428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ysClr val="window" lastClr="FFFFFF">
                <a:hueOff val="0"/>
                <a:satOff val="0"/>
                <a:lumOff val="0"/>
                <a:alphaOff val="0"/>
                <a:shade val="88000"/>
                <a:lumMod val="88000"/>
              </a:sysClr>
              <a:sysClr val="window" lastClr="FFFFFF">
                <a:hueOff val="0"/>
                <a:satOff val="0"/>
                <a:lumOff val="0"/>
                <a:alphaOff val="0"/>
              </a:sys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69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</a:t>
          </a:r>
          <a:r>
            <a:rPr lang="ru-RU" alt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 ГОДА – 2023» 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МБДОУ «Детский сад № 31 г. Выборга»</a:t>
          </a:r>
          <a:endParaRPr lang="ru-RU" sz="2100" kern="1200" dirty="0">
            <a:solidFill>
              <a:srgbClr val="002060"/>
            </a:solidFill>
            <a:latin typeface="Impact"/>
            <a:ea typeface="+mn-ea"/>
            <a:cs typeface="+mn-cs"/>
          </a:endParaRPr>
        </a:p>
      </dsp:txBody>
      <dsp:txXfrm rot="10800000">
        <a:off x="1982856" y="3093843"/>
        <a:ext cx="4819164" cy="1522428"/>
      </dsp:txXfrm>
    </dsp:sp>
    <dsp:sp modelId="{2E12C1A7-2311-436A-958D-9FE1AE542D99}">
      <dsp:nvSpPr>
        <dsp:cNvPr id="0" name=""/>
        <dsp:cNvSpPr/>
      </dsp:nvSpPr>
      <dsp:spPr>
        <a:xfrm>
          <a:off x="644514" y="3456381"/>
          <a:ext cx="1112725" cy="10960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0.39906</cdr:y>
    </cdr:from>
    <cdr:to>
      <cdr:x>0.61681</cdr:x>
      <cdr:y>0.68294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5257800" y="1736442"/>
          <a:ext cx="1228298" cy="123525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0.69122</cdr:x>
      <cdr:y>0.19205</cdr:y>
    </cdr:from>
    <cdr:to>
      <cdr:x>0.93392</cdr:x>
      <cdr:y>0.79112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68569" y="835688"/>
          <a:ext cx="2552131" cy="260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0.72875</cdr:x>
      <cdr:y>0.22342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63218" y="972165"/>
          <a:ext cx="2852382" cy="3379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0.66137</cdr:x>
      <cdr:y>0</cdr:y>
    </cdr:from>
    <cdr:to>
      <cdr:x>0.95079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54671" y="0"/>
          <a:ext cx="3043451" cy="4351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 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0.64467</cdr:x>
      <cdr:y>0.43519</cdr:y>
    </cdr:from>
    <cdr:to>
      <cdr:x>0.97593</cdr:x>
      <cdr:y>0.7091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46222" y="1740946"/>
          <a:ext cx="3312399" cy="1095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0070C0"/>
              </a:solidFill>
            </a:rPr>
            <a:t>Обучено 1263 педагога</a:t>
          </a:r>
          <a:endParaRPr lang="ru-RU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0.66276</cdr:x>
      <cdr:y>0.42003</cdr:y>
    </cdr:from>
    <cdr:to>
      <cdr:x>0.95348</cdr:x>
      <cdr:y>0.89083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27125" y="1680308"/>
          <a:ext cx="2906974" cy="1883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0.6573</cdr:x>
      <cdr:y>0.58379</cdr:y>
    </cdr:from>
    <cdr:to>
      <cdr:x>1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72535" y="2335401"/>
          <a:ext cx="3426725" cy="1665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56% </a:t>
          </a:r>
          <a:endParaRPr lang="ru-RU" sz="28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0.10832</cdr:x>
      <cdr:y>0.5</cdr:y>
    </cdr:from>
    <cdr:to>
      <cdr:x>0.45105</cdr:x>
      <cdr:y>0.87831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93042" y="2471062"/>
          <a:ext cx="3774743" cy="1869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70C0"/>
              </a:solidFill>
            </a:rPr>
            <a:t>2248 педагогических и </a:t>
          </a:r>
        </a:p>
        <a:p xmlns:a="http://schemas.openxmlformats.org/drawingml/2006/main">
          <a:r>
            <a:rPr lang="ru-RU" sz="2000" b="1" dirty="0" smtClean="0">
              <a:solidFill>
                <a:srgbClr val="0070C0"/>
              </a:solidFill>
            </a:rPr>
            <a:t>административных сотрудников</a:t>
          </a:r>
          <a:endParaRPr lang="ru-RU" sz="20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3C445-D656-43D1-BEA6-DD8460F5F99B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0B24-46A7-44D5-AB8B-96DBC876C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8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B58528-CF56-4A8C-8E80-7AC2BC500B1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999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5DD04-EB0D-4290-BBD9-6B26F1B536C6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6583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92DF71-A6DA-403E-8167-54BD7495E370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4869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65F67-5C27-4233-BDA2-055481E9BEB8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53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CC0CB-2D94-4743-B5E4-2355240E1C5C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1705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2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9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4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9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3EF415-BE84-4BB0-8F74-DE213481DE23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AD002D-F17F-48E7-B86E-98C77528A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975" y="4175125"/>
            <a:ext cx="11420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методического отдела </a:t>
            </a:r>
            <a:b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МКУ «Выборгский районный информационно-методический центр»  </a:t>
            </a:r>
          </a:p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2-2023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Выборг: что посмотреть и как добра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7175"/>
            <a:ext cx="11810999" cy="3917950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0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381251" y="609601"/>
            <a:ext cx="7407275" cy="658813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002060"/>
                </a:solidFill>
              </a:rPr>
              <a:t>Всероссийский конкурс сочинений</a:t>
            </a:r>
          </a:p>
        </p:txBody>
      </p:sp>
      <p:graphicFrame>
        <p:nvGraphicFramePr>
          <p:cNvPr id="15363" name="Диаграмма 12"/>
          <p:cNvGraphicFramePr>
            <a:graphicFrameLocks/>
          </p:cNvGraphicFramePr>
          <p:nvPr/>
        </p:nvGraphicFramePr>
        <p:xfrm>
          <a:off x="2732088" y="17938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Диаграмма" r:id="rId3" imgW="6200169" imgH="4170025" progId="Excel.Chart.8">
                  <p:embed/>
                </p:oleObj>
              </mc:Choice>
              <mc:Fallback>
                <p:oleObj name="Диаграмма" r:id="rId3" imgW="6200169" imgH="4170025" progId="Excel.Chart.8">
                  <p:embed/>
                  <p:pic>
                    <p:nvPicPr>
                      <p:cNvPr id="15363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17938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Прямоугольник 13"/>
          <p:cNvSpPr>
            <a:spLocks noChangeArrowheads="1"/>
          </p:cNvSpPr>
          <p:nvPr/>
        </p:nvSpPr>
        <p:spPr bwMode="auto">
          <a:xfrm>
            <a:off x="2855914" y="1125539"/>
            <a:ext cx="6696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>
                <a:latin typeface="Times New Roman" panose="02020603050405020304" pitchFamily="18" charset="0"/>
                <a:cs typeface="Calibri" panose="020F0502020204030204" pitchFamily="34" charset="0"/>
              </a:rPr>
              <a:t>В 2022-2023   учебном году в муниципальном этапе конкурса приняли участие 65 обучающихся с 4 по 11 классы.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3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3774" y="167463"/>
            <a:ext cx="10361037" cy="7878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 образовательных услуг в 2022-23 учебном году являлись: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0126" y="814039"/>
          <a:ext cx="11941790" cy="593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64">
                  <a:extLst>
                    <a:ext uri="{9D8B030D-6E8A-4147-A177-3AD203B41FA5}">
                      <a16:colId xmlns:a16="http://schemas.microsoft.com/office/drawing/2014/main" val="3430194000"/>
                    </a:ext>
                  </a:extLst>
                </a:gridCol>
                <a:gridCol w="8299927">
                  <a:extLst>
                    <a:ext uri="{9D8B030D-6E8A-4147-A177-3AD203B41FA5}">
                      <a16:colId xmlns:a16="http://schemas.microsoft.com/office/drawing/2014/main" val="105263668"/>
                    </a:ext>
                  </a:extLst>
                </a:gridCol>
                <a:gridCol w="3193899">
                  <a:extLst>
                    <a:ext uri="{9D8B030D-6E8A-4147-A177-3AD203B41FA5}">
                      <a16:colId xmlns:a16="http://schemas.microsoft.com/office/drawing/2014/main" val="3739466961"/>
                    </a:ext>
                  </a:extLst>
                </a:gridCol>
              </a:tblGrid>
              <a:tr h="1128519">
                <a:tc>
                  <a:txBody>
                    <a:bodyPr/>
                    <a:lstStyle/>
                    <a:p>
                      <a:r>
                        <a:rPr lang="ru-RU" dirty="0" smtClean="0"/>
                        <a:t>№ п\п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обученных за </a:t>
                      </a:r>
                    </a:p>
                    <a:p>
                      <a:r>
                        <a:rPr lang="ru-RU" dirty="0" smtClean="0"/>
                        <a:t>2022-2023уч.г.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87342"/>
                  </a:ext>
                </a:extLst>
              </a:tr>
              <a:tr h="49191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ГАОУ ДПО ЛОИРО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28949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ЛГУ им. А.С. Пушкина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49894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ФГАОУ ДПО «Академия </a:t>
                      </a:r>
                      <a:r>
                        <a:rPr lang="ru-RU" sz="1400" dirty="0" err="1" smtClean="0"/>
                        <a:t>Минпросвещения</a:t>
                      </a:r>
                      <a:r>
                        <a:rPr lang="ru-RU" sz="1400" dirty="0" smtClean="0"/>
                        <a:t> России»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717506"/>
                  </a:ext>
                </a:extLst>
              </a:tr>
              <a:tr h="49191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ФГБОУ ВО «Московский государственный психолого-педагогический университет».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65142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«Моссковский </a:t>
                      </a:r>
                      <a:r>
                        <a:rPr lang="ru-RU" sz="1400" dirty="0" err="1" smtClean="0"/>
                        <a:t>физико</a:t>
                      </a:r>
                      <a:r>
                        <a:rPr lang="ru-RU" sz="1400" dirty="0" smtClean="0"/>
                        <a:t> – технический институт»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63665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СПБГЭУ «Санкт-Петербургский государственный экономический университет»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17649"/>
                  </a:ext>
                </a:extLst>
              </a:tr>
              <a:tr h="49191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ФГБУ «Федеральный институт родных языков народов Российской Федерации»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58843"/>
                  </a:ext>
                </a:extLst>
              </a:tr>
              <a:tr h="694473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ФГАОУ ВО «НИУ «Высшая школа экономики»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01650"/>
                  </a:ext>
                </a:extLst>
              </a:tr>
              <a:tr h="497301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 ВО «Университет </a:t>
                      </a:r>
                      <a:r>
                        <a:rPr lang="ru-RU" sz="1400" dirty="0" err="1" smtClean="0"/>
                        <a:t>Иннополис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29928"/>
                  </a:ext>
                </a:extLst>
              </a:tr>
              <a:tr h="497301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1276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33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8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0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ГАОУ ДПО ЛОИРО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12594" y="947855"/>
          <a:ext cx="11147061" cy="575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18">
                  <a:extLst>
                    <a:ext uri="{9D8B030D-6E8A-4147-A177-3AD203B41FA5}">
                      <a16:colId xmlns:a16="http://schemas.microsoft.com/office/drawing/2014/main" val="838582367"/>
                    </a:ext>
                  </a:extLst>
                </a:gridCol>
                <a:gridCol w="5783156">
                  <a:extLst>
                    <a:ext uri="{9D8B030D-6E8A-4147-A177-3AD203B41FA5}">
                      <a16:colId xmlns:a16="http://schemas.microsoft.com/office/drawing/2014/main" val="1965913737"/>
                    </a:ext>
                  </a:extLst>
                </a:gridCol>
                <a:gridCol w="3715687">
                  <a:extLst>
                    <a:ext uri="{9D8B030D-6E8A-4147-A177-3AD203B41FA5}">
                      <a16:colId xmlns:a16="http://schemas.microsoft.com/office/drawing/2014/main" val="1447519693"/>
                    </a:ext>
                  </a:extLst>
                </a:gridCol>
              </a:tblGrid>
              <a:tr h="51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№\п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Название кафедры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791698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педагогики и психологии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857410"/>
                  </a:ext>
                </a:extLst>
              </a:tr>
              <a:tr h="6187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общеразвивающих предметов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(ОБЖ, ИЗО, физ. культура)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419528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филологического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235342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естественно-научного, математического образования и ИКТ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743059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387367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начального общего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430081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специальной педагогики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043516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дополнительного образования детей и взрослых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116842"/>
                  </a:ext>
                </a:extLst>
              </a:tr>
              <a:tr h="513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Кафедра управления и профессионального образования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772337"/>
                  </a:ext>
                </a:extLst>
              </a:tr>
              <a:tr h="513443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25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39567" cy="740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ЛГУ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А.С. Пушкина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45658" y="1105470"/>
          <a:ext cx="11232108" cy="510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474">
                  <a:extLst>
                    <a:ext uri="{9D8B030D-6E8A-4147-A177-3AD203B41FA5}">
                      <a16:colId xmlns:a16="http://schemas.microsoft.com/office/drawing/2014/main" val="894476141"/>
                    </a:ext>
                  </a:extLst>
                </a:gridCol>
                <a:gridCol w="3902599">
                  <a:extLst>
                    <a:ext uri="{9D8B030D-6E8A-4147-A177-3AD203B41FA5}">
                      <a16:colId xmlns:a16="http://schemas.microsoft.com/office/drawing/2014/main" val="1244792438"/>
                    </a:ext>
                  </a:extLst>
                </a:gridCol>
                <a:gridCol w="3744035">
                  <a:extLst>
                    <a:ext uri="{9D8B030D-6E8A-4147-A177-3AD203B41FA5}">
                      <a16:colId xmlns:a16="http://schemas.microsoft.com/office/drawing/2014/main" val="2475451855"/>
                    </a:ext>
                  </a:extLst>
                </a:gridCol>
              </a:tblGrid>
              <a:tr h="8378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КПК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6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4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45720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 </a:t>
                      </a:r>
                    </a:p>
                  </a:txBody>
                  <a:tcPr marL="59950" marR="59950" marT="0" marB="0" horzOverflow="overflow"/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6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4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45720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слушателей</a:t>
                      </a:r>
                    </a:p>
                  </a:txBody>
                  <a:tcPr marL="59950" marR="59950" marT="0" marB="0" horzOverflow="overflow"/>
                </a:tc>
                <a:extLst>
                  <a:ext uri="{0D108BD9-81ED-4DB2-BD59-A6C34878D82A}">
                    <a16:rowId xmlns:a16="http://schemas.microsoft.com/office/drawing/2014/main" val="3882929421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«Разработка и реализация ИОМ для детей дошкольного возраста в условиях реализации ФГОС ДО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Педагоги дошкольных учреждений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340174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КПК«Проектно-исследовательская деятельность в ДОО в условиях реализации ФГОС ДО»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591415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«Физическое развитие детей дошкольного возраста в условиях реализации ФГОС ДО». 72 часа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452720"/>
                  </a:ext>
                </a:extLst>
              </a:tr>
              <a:tr h="901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 «Федеральная образовательная программа как фактор инновационных изменений в дошкольном образовании» 72 часа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328064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«Конструирование и робототехника в дошкольном и начальном образовании» 32 ч.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 дошкольных учреждений и педагоги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27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6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86" y="107450"/>
            <a:ext cx="10375713" cy="5203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ЛГУ им. А.С. Пушкина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82137" y="627802"/>
          <a:ext cx="11668835" cy="608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901">
                  <a:extLst>
                    <a:ext uri="{9D8B030D-6E8A-4147-A177-3AD203B41FA5}">
                      <a16:colId xmlns:a16="http://schemas.microsoft.com/office/drawing/2014/main" val="2162832451"/>
                    </a:ext>
                  </a:extLst>
                </a:gridCol>
                <a:gridCol w="1682956">
                  <a:extLst>
                    <a:ext uri="{9D8B030D-6E8A-4147-A177-3AD203B41FA5}">
                      <a16:colId xmlns:a16="http://schemas.microsoft.com/office/drawing/2014/main" val="4142160086"/>
                    </a:ext>
                  </a:extLst>
                </a:gridCol>
                <a:gridCol w="5308978">
                  <a:extLst>
                    <a:ext uri="{9D8B030D-6E8A-4147-A177-3AD203B41FA5}">
                      <a16:colId xmlns:a16="http://schemas.microsoft.com/office/drawing/2014/main" val="3918648189"/>
                    </a:ext>
                  </a:extLst>
                </a:gridCol>
              </a:tblGrid>
              <a:tr h="10892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КПК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6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4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45720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 </a:t>
                      </a:r>
                    </a:p>
                  </a:txBody>
                  <a:tcPr marL="59950" marR="59950" marT="0" marB="0" horzOverflow="overflow"/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6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4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Corbel" panose="020B0503020204020204" pitchFamily="34" charset="0"/>
                        <a:defRPr sz="1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45720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Колличество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слушателей</a:t>
                      </a:r>
                    </a:p>
                  </a:txBody>
                  <a:tcPr marL="59950" marR="59950" marT="0" marB="0" horzOverflow="overflow"/>
                </a:tc>
                <a:extLst>
                  <a:ext uri="{0D108BD9-81ED-4DB2-BD59-A6C34878D82A}">
                    <a16:rowId xmlns:a16="http://schemas.microsoft.com/office/drawing/2014/main" val="2927477721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«Методика преподавания математики в условиях реализации обновленного ФГОС» 72ч.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r>
                        <a:rPr lang="ru-RU" sz="1400" dirty="0" smtClean="0"/>
                        <a:t>Педагоги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987569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преподавания иностранного языка в условиях реализации обновленного ФГОС, 72 ч. Выборг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639643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 «Методика преподавания русского языка и литературы в условиях реализации ФГОС» 72 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607997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начальное 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133877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438585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962118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213197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русский язык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801113"/>
                  </a:ext>
                </a:extLst>
              </a:tr>
              <a:tr h="441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требований обновлённых ФГОС НОО, ФГОС ООО в работе учителя» (36 час.) английский язык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158216"/>
                  </a:ext>
                </a:extLst>
              </a:tr>
              <a:tr h="5134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Реализация требований обновлённых ФГОС НОО, ФГОС ООО в работе учителя» (36 час.) 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34012"/>
                  </a:ext>
                </a:extLst>
              </a:tr>
              <a:tr h="36244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5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7" y="502969"/>
            <a:ext cx="10515600" cy="20471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 2022/2023 учебный год Федеральной Государственной Академией Министерства Просвещения было дистанционно организовано 9 курсов повышения квалификации, обучено 97 педагогов.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559557" y="1364776"/>
          <a:ext cx="11150221" cy="481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9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95" y="360485"/>
            <a:ext cx="10058400" cy="89329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+mn-lt"/>
              </a:rPr>
              <a:t>«Федеральный центр тестирования» (Академия </a:t>
            </a:r>
            <a:r>
              <a:rPr lang="ru-RU" sz="1600" dirty="0" err="1">
                <a:solidFill>
                  <a:srgbClr val="0070C0"/>
                </a:solidFill>
                <a:latin typeface="+mn-lt"/>
              </a:rPr>
              <a:t>Минпросвещения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 России) по теме: «Диагностика уровня форсированности метапредметных результатов основной образовательной программы начального общего, основного общего и среднего общего образования» по итогам 2021-2022 учебного.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161" y="1750527"/>
            <a:ext cx="9788912" cy="4593490"/>
          </a:xfrm>
        </p:spPr>
        <p:txBody>
          <a:bodyPr>
            <a:normAutofit/>
          </a:bodyPr>
          <a:lstStyle/>
          <a:p>
            <a:r>
              <a:rPr lang="ru-RU" sz="2000" dirty="0"/>
              <a:t>Цель тестирования: определение проблемных зон для корректировки дальнейшей работы педагогов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Участниками тестирования являются учителя русского языка, математики, физики, химии, биологии, обществознания. Из Выборгского района приняли участие 303 педагога. </a:t>
            </a:r>
            <a:endParaRPr lang="ru-RU" sz="2000" dirty="0" smtClean="0"/>
          </a:p>
          <a:p>
            <a:r>
              <a:rPr lang="ru-RU" dirty="0">
                <a:solidFill>
                  <a:srgbClr val="0070C0"/>
                </a:solidFill>
              </a:rPr>
              <a:t>Высокий результат показали- 60 педагогов; минимальный результат показали – 2 педагога; средний </a:t>
            </a:r>
            <a:r>
              <a:rPr lang="ru-RU" dirty="0" smtClean="0">
                <a:solidFill>
                  <a:srgbClr val="0070C0"/>
                </a:solidFill>
              </a:rPr>
              <a:t>результат </a:t>
            </a:r>
            <a:r>
              <a:rPr lang="ru-RU" dirty="0">
                <a:solidFill>
                  <a:srgbClr val="0070C0"/>
                </a:solidFill>
              </a:rPr>
              <a:t>– 197 педагогов; низкий результат – 44 педагога.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000" dirty="0"/>
              <a:t>По итогам тестирования ЦНППМ ГАОУ ДПО «ЛОИРО» </a:t>
            </a:r>
            <a:r>
              <a:rPr lang="ru-RU" sz="2000" dirty="0" smtClean="0"/>
              <a:t>создает </a:t>
            </a:r>
            <a:r>
              <a:rPr lang="ru-RU" sz="2000" dirty="0"/>
              <a:t>прохождение индивидуальных образовательных маршрутов (далее - ИОМ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ИОМ будет реализовываться в пилотном режиме педагогами под руководством регионального методиста в период с июня по ноябрь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252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286603"/>
            <a:ext cx="10716065" cy="145075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Всего обучено на КПК за 2022-2023 уч. год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40693"/>
              </p:ext>
            </p:extLst>
          </p:nvPr>
        </p:nvGraphicFramePr>
        <p:xfrm>
          <a:off x="364160" y="1737360"/>
          <a:ext cx="11013743" cy="494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3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Динамика количества </a:t>
            </a:r>
            <a:r>
              <a:rPr lang="ru-RU" sz="2800" b="1" dirty="0" smtClean="0">
                <a:solidFill>
                  <a:srgbClr val="0070C0"/>
                </a:solidFill>
              </a:rPr>
              <a:t>педагогических работников</a:t>
            </a:r>
            <a:r>
              <a:rPr lang="ru-RU" sz="2800" b="1" dirty="0">
                <a:solidFill>
                  <a:srgbClr val="0070C0"/>
                </a:solidFill>
              </a:rPr>
              <a:t>,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прошедших курсы повышения квалификации </a:t>
            </a:r>
            <a:r>
              <a:rPr lang="ru-RU" sz="2800" b="1" dirty="0" smtClean="0">
                <a:solidFill>
                  <a:srgbClr val="0070C0"/>
                </a:solidFill>
              </a:rPr>
              <a:t>и переподготовки за </a:t>
            </a:r>
            <a:r>
              <a:rPr lang="ru-RU" sz="2800" b="1" dirty="0">
                <a:solidFill>
                  <a:srgbClr val="0070C0"/>
                </a:solidFill>
              </a:rPr>
              <a:t>последние 5 лет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1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20336" y="139562"/>
            <a:ext cx="7214099" cy="1200329"/>
          </a:xfrm>
          <a:prstGeom prst="rect">
            <a:avLst/>
          </a:prstGeom>
          <a:noFill/>
          <a:effectLst>
            <a:softEdge rad="6223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Итоги всероссийской олимпиады</a:t>
            </a:r>
          </a:p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школьников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" y="1424355"/>
            <a:ext cx="11614626" cy="4994032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659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330450" y="392114"/>
            <a:ext cx="7915275" cy="1235075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Международная профессиональная олимпиада учителей «Профи - 2022» </a:t>
            </a:r>
            <a:br>
              <a:rPr lang="ru-RU" altLang="ru-RU" sz="2800" b="1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участники отборочного тура</a:t>
            </a:r>
          </a:p>
        </p:txBody>
      </p:sp>
      <p:graphicFrame>
        <p:nvGraphicFramePr>
          <p:cNvPr id="5123" name="Объект 6"/>
          <p:cNvGraphicFramePr>
            <a:graphicFrameLocks noGrp="1"/>
          </p:cNvGraphicFramePr>
          <p:nvPr>
            <p:ph idx="1"/>
          </p:nvPr>
        </p:nvGraphicFramePr>
        <p:xfrm>
          <a:off x="2330450" y="2082800"/>
          <a:ext cx="75057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7296030" imgH="3876817" progId="Excel.Chart.8">
                  <p:embed/>
                </p:oleObj>
              </mc:Choice>
              <mc:Fallback>
                <p:oleObj name="Диаграмма" r:id="rId3" imgW="7296030" imgH="3876817" progId="Excel.Chart.8">
                  <p:embed/>
                  <p:pic>
                    <p:nvPicPr>
                      <p:cNvPr id="5123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082800"/>
                        <a:ext cx="750570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2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7975" y="165100"/>
            <a:ext cx="9036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  <a:t>Результативность выступления учащихся ОО во Всероссийской олимпиаде школьников  </a:t>
            </a:r>
            <a:br>
              <a:rPr lang="ru-RU" altLang="ru-RU" sz="2400" b="1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400" b="1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  <a:t>( кол-во победителей и призеров)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125" name="Object 18"/>
          <p:cNvGraphicFramePr>
            <a:graphicFrameLocks/>
          </p:cNvGraphicFramePr>
          <p:nvPr/>
        </p:nvGraphicFramePr>
        <p:xfrm>
          <a:off x="1727200" y="2062163"/>
          <a:ext cx="8758238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Диаграмма" r:id="rId3" imgW="8048637" imgH="3934010" progId="Excel.Chart.8">
                  <p:embed/>
                </p:oleObj>
              </mc:Choice>
              <mc:Fallback>
                <p:oleObj name="Диаграмма" r:id="rId3" imgW="8048637" imgH="3934010" progId="Excel.Chart.8">
                  <p:embed/>
                  <p:pic>
                    <p:nvPicPr>
                      <p:cNvPr id="5125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062163"/>
                        <a:ext cx="8758238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1531967" y="52585"/>
            <a:ext cx="9128066" cy="107215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b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регионального этапа всероссийской олимпиады школьников </a:t>
            </a:r>
          </a:p>
        </p:txBody>
      </p:sp>
      <p:graphicFrame>
        <p:nvGraphicFramePr>
          <p:cNvPr id="6149" name="Объект 5"/>
          <p:cNvGraphicFramePr>
            <a:graphicFrameLocks/>
          </p:cNvGraphicFramePr>
          <p:nvPr/>
        </p:nvGraphicFramePr>
        <p:xfrm>
          <a:off x="1620839" y="1844676"/>
          <a:ext cx="8950325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Диаграмма" r:id="rId3" imgW="9324963" imgH="4619554" progId="Excel.Chart.8">
                  <p:embed/>
                </p:oleObj>
              </mc:Choice>
              <mc:Fallback>
                <p:oleObj name="Диаграмма" r:id="rId3" imgW="9324963" imgH="4619554" progId="Excel.Chart.8">
                  <p:embed/>
                  <p:pic>
                    <p:nvPicPr>
                      <p:cNvPr id="6149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9" y="1844676"/>
                        <a:ext cx="8950325" cy="443706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5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03512" y="116632"/>
            <a:ext cx="8507288" cy="1584176"/>
          </a:xfrm>
          <a:prstGeom prst="rect">
            <a:avLst/>
          </a:prstGeom>
        </p:spPr>
        <p:txBody>
          <a:bodyPr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62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</a:rPr>
              <a:t>Количество победителей и призеров </a:t>
            </a:r>
            <a:br>
              <a:rPr lang="ru-RU" altLang="ru-RU" sz="62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</a:rPr>
            </a:br>
            <a:r>
              <a:rPr lang="ru-RU" altLang="ru-RU" sz="62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</a:rPr>
              <a:t>регионального этапа всероссийской олимпиады школьников </a:t>
            </a:r>
            <a:r>
              <a:rPr lang="ru-RU" altLang="ru-RU" sz="24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</a:rPr>
              <a:t/>
            </a:r>
            <a:br>
              <a:rPr lang="ru-RU" altLang="ru-RU" sz="2400" dirty="0">
                <a:solidFill>
                  <a:srgbClr val="465E9C">
                    <a:lumMod val="50000"/>
                  </a:srgbClr>
                </a:solidFill>
                <a:latin typeface="Times New Roman" pitchFamily="18" charset="0"/>
              </a:rPr>
            </a:br>
            <a:endParaRPr lang="ru-RU" altLang="ru-RU" sz="2400" dirty="0">
              <a:solidFill>
                <a:srgbClr val="465E9C">
                  <a:lumMod val="50000"/>
                </a:srgbClr>
              </a:solidFill>
              <a:latin typeface="Times New Roman" pitchFamily="18" charset="0"/>
            </a:endParaRPr>
          </a:p>
        </p:txBody>
      </p:sp>
      <p:graphicFrame>
        <p:nvGraphicFramePr>
          <p:cNvPr id="7172" name="Объект 2"/>
          <p:cNvGraphicFramePr>
            <a:graphicFrameLocks/>
          </p:cNvGraphicFramePr>
          <p:nvPr/>
        </p:nvGraphicFramePr>
        <p:xfrm>
          <a:off x="1524000" y="1698625"/>
          <a:ext cx="907415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Диаграмма" r:id="rId3" imgW="8115348" imgH="3590854" progId="Excel.Chart.8">
                  <p:embed/>
                </p:oleObj>
              </mc:Choice>
              <mc:Fallback>
                <p:oleObj name="Диаграмма" r:id="rId3" imgW="8115348" imgH="3590854" progId="Excel.Chart.8">
                  <p:embed/>
                  <p:pic>
                    <p:nvPicPr>
                      <p:cNvPr id="7172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8625"/>
                        <a:ext cx="9074150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5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492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700" dirty="0">
                <a:latin typeface="Arial Black" panose="020B0A04020102020204" pitchFamily="34" charset="0"/>
              </a:rPr>
              <a:t/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>
                <a:latin typeface="Arial Black" panose="020B0A04020102020204" pitchFamily="34" charset="0"/>
              </a:rPr>
              <a:t/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>
                <a:latin typeface="Arial Black" panose="020B0A04020102020204" pitchFamily="34" charset="0"/>
              </a:rPr>
              <a:t>Участие в региональном этапе по предметам</a:t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000" dirty="0"/>
              <a:t> </a:t>
            </a: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863" y="620714"/>
            <a:ext cx="8451850" cy="5832475"/>
          </a:xfrm>
        </p:spPr>
      </p:pic>
    </p:spTree>
    <p:extLst>
      <p:ext uri="{BB962C8B-B14F-4D97-AF65-F5344CB8AC3E}">
        <p14:creationId xmlns:p14="http://schemas.microsoft.com/office/powerpoint/2010/main" val="24854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1950" y="115888"/>
          <a:ext cx="8928100" cy="618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916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Приняли участие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призеры </a:t>
                      </a: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4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Астрономия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МХК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Итальянский язык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Немецкий язык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4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(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10+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53)</a:t>
                      </a:r>
                    </a:p>
                    <a:p>
                      <a:endParaRPr lang="ru-RU" sz="1400" dirty="0"/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1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1524000" y="-9525"/>
            <a:ext cx="9144000" cy="414338"/>
          </a:xfrm>
        </p:spPr>
        <p:txBody>
          <a:bodyPr/>
          <a:lstStyle/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общеобразовательных учреждений в региональном этапе</a:t>
            </a:r>
          </a:p>
        </p:txBody>
      </p:sp>
      <p:pic>
        <p:nvPicPr>
          <p:cNvPr id="12291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549275"/>
            <a:ext cx="8135937" cy="5975350"/>
          </a:xfrm>
        </p:spPr>
      </p:pic>
    </p:spTree>
    <p:extLst>
      <p:ext uri="{BB962C8B-B14F-4D97-AF65-F5344CB8AC3E}">
        <p14:creationId xmlns:p14="http://schemas.microsoft.com/office/powerpoint/2010/main" val="4107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49276"/>
            <a:ext cx="86407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533525" y="2636839"/>
            <a:ext cx="72263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 ОБЩЕОБРАЗОВАТЕЛЬНЫХ УЧРЕЖДЕНИЙ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900238" y="4578351"/>
            <a:ext cx="87677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E3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E3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БАЛЛОВ, ПРИСУЖДЕННЫХ ЗА КАЖДОЕ ПРИЗОВОЕ МЕСТО В РЕГИОНАЛЬНОМ ЭТАПЕ ВСЕРОССИЙСКОЙ  ОЛИМПИАДЫ ШКОЛЬНИКОВ</a:t>
            </a:r>
            <a:br>
              <a:rPr lang="ru-RU" altLang="ru-RU" sz="2000" b="1">
                <a:solidFill>
                  <a:srgbClr val="0E3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0E35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(ПОБЕДИТЕЛЬ – 3 БАЛЛА, ПРИЗЕР – 1 БАЛЛ)</a:t>
            </a:r>
            <a:endParaRPr lang="ru-RU" altLang="ru-RU" sz="2000" b="1">
              <a:solidFill>
                <a:srgbClr val="0E3554"/>
              </a:solidFill>
            </a:endParaRP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44450"/>
            <a:ext cx="4870693" cy="25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41174"/>
              </p:ext>
            </p:extLst>
          </p:nvPr>
        </p:nvGraphicFramePr>
        <p:xfrm>
          <a:off x="325315" y="201610"/>
          <a:ext cx="11579470" cy="64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7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5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    (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    (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2022-23)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№11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Гимназия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№37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Гимназия №11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№10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г. Светогорска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№12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г. Светогорска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Рощинский ЦО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ЧОУ "Лужки"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№14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№13 с УИОП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Выборга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Приморский ЦО (+ филиалы)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ЧОУ «Школа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Приветненская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№8 г. Выборга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780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Каменногорский ЦО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440096"/>
                  </a:ext>
                </a:extLst>
              </a:tr>
              <a:tr h="269164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Каменская СОШ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Первомайский ЦО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447326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Каменногорский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200478"/>
                  </a:ext>
                </a:extLst>
              </a:tr>
              <a:tr h="23177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г. п. Советский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7483786"/>
                  </a:ext>
                </a:extLst>
              </a:tr>
              <a:tr h="21691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201787"/>
                  </a:ext>
                </a:extLst>
              </a:tr>
              <a:tr h="254210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Приветненская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3118985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Кирилловская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0062980"/>
                  </a:ext>
                </a:extLst>
              </a:tr>
              <a:tr h="44891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72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3713" y="1484784"/>
            <a:ext cx="7214099" cy="1754326"/>
          </a:xfrm>
          <a:prstGeom prst="rect">
            <a:avLst/>
          </a:prstGeom>
          <a:noFill/>
          <a:effectLst>
            <a:softEdge rad="6223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Итоги региональной</a:t>
            </a:r>
          </a:p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олимпиады</a:t>
            </a:r>
          </a:p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46688" y="203200"/>
            <a:ext cx="55038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spc="-5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Олимпиадное движение            МО «Выборгский район»</a:t>
            </a:r>
            <a:r>
              <a:rPr lang="ru-RU" sz="2800" b="1" cap="all" spc="-5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7630" y="34480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</a:t>
            </a: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-202</a:t>
            </a: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ru-RU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учебный год</a:t>
            </a:r>
          </a:p>
        </p:txBody>
      </p:sp>
      <p:pic>
        <p:nvPicPr>
          <p:cNvPr id="1946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65" y="4963259"/>
            <a:ext cx="467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7" y="4769397"/>
            <a:ext cx="3194050" cy="14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7713" y="2127250"/>
            <a:ext cx="6515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147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900">
              <a:solidFill>
                <a:srgbClr val="20455A"/>
              </a:solidFill>
            </a:endParaRPr>
          </a:p>
        </p:txBody>
      </p:sp>
      <p:sp>
        <p:nvSpPr>
          <p:cNvPr id="6148" name="Текст 3"/>
          <p:cNvSpPr txBox="1">
            <a:spLocks/>
          </p:cNvSpPr>
          <p:nvPr/>
        </p:nvSpPr>
        <p:spPr bwMode="auto">
          <a:xfrm>
            <a:off x="2798764" y="908051"/>
            <a:ext cx="7185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SzPct val="160000"/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МЕЖДУНАРОДНОЙ  ПРОФЕССИОНАЛЬНОЙ  ОЛИМПИАДЫ </a:t>
            </a:r>
          </a:p>
          <a:p>
            <a:pPr algn="ctr" eaLnBrk="1" hangingPunct="1">
              <a:lnSpc>
                <a:spcPct val="100000"/>
              </a:lnSpc>
              <a:buSzPct val="160000"/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УЧИТЕЛЕЙ «ПРОФИ - 2022» </a:t>
            </a:r>
          </a:p>
          <a:p>
            <a:pPr eaLnBrk="1" hangingPunct="1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endParaRPr lang="ru-RU" altLang="ru-RU" sz="16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6888088" y="1537072"/>
          <a:ext cx="3096344" cy="72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5087939" y="3397251"/>
            <a:ext cx="3462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учитель английского языка </a:t>
            </a:r>
          </a:p>
          <a:p>
            <a:pPr algn="ctr"/>
            <a:r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БОУ «СОШ № 10»</a:t>
            </a:r>
            <a:endParaRPr lang="ru-RU" altLang="ru-RU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033679" y="1500188"/>
          <a:ext cx="4102417" cy="312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033678" y="5059363"/>
          <a:ext cx="4150554" cy="123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804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675" y="1"/>
            <a:ext cx="89296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результативности участия  образовательных учреждений в муниципальном этапе региональной  олимпиады школьников</a:t>
            </a:r>
            <a:b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(победитель – 3 балла, призер – 1 балл)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36180"/>
              </p:ext>
            </p:extLst>
          </p:nvPr>
        </p:nvGraphicFramePr>
        <p:xfrm>
          <a:off x="1573214" y="757238"/>
          <a:ext cx="9953501" cy="591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141">
                  <a:extLst>
                    <a:ext uri="{9D8B030D-6E8A-4147-A177-3AD203B41FA5}">
                      <a16:colId xmlns:a16="http://schemas.microsoft.com/office/drawing/2014/main" val="3834801960"/>
                    </a:ext>
                  </a:extLst>
                </a:gridCol>
                <a:gridCol w="3161414">
                  <a:extLst>
                    <a:ext uri="{9D8B030D-6E8A-4147-A177-3AD203B41FA5}">
                      <a16:colId xmlns:a16="http://schemas.microsoft.com/office/drawing/2014/main" val="4094605421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303357888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val="455792078"/>
                    </a:ext>
                  </a:extLst>
                </a:gridCol>
                <a:gridCol w="1274884">
                  <a:extLst>
                    <a:ext uri="{9D8B030D-6E8A-4147-A177-3AD203B41FA5}">
                      <a16:colId xmlns:a16="http://schemas.microsoft.com/office/drawing/2014/main" val="365663754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93825744"/>
                    </a:ext>
                  </a:extLst>
                </a:gridCol>
              </a:tblGrid>
              <a:tr h="436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МЭ 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Призеры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3776893911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№10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861397782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№7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233218969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№37 с УИОП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136017300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470698272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г. Светогорска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12021207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Каменногорский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807662433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№14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344810939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№6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221208807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9-10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Приморский ЦО + филиалы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6622215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9-10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Семиозерская ООШ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311403097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Рощинский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932245427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№12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547141315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№8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411908304"/>
                  </a:ext>
                </a:extLst>
              </a:tr>
              <a:tr h="263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г. п. Советский + Высоцкое отделение 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675211799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15-16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ЦО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48881546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15-16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 №11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875065750"/>
                  </a:ext>
                </a:extLst>
              </a:tr>
              <a:tr h="375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№1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688777191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Кирилловская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3524521479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Каменская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153258768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СОШ №13 с УИОП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015468865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Приветненская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153391517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Полянская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74942144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Вещевская ООШ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663324448"/>
                  </a:ext>
                </a:extLst>
              </a:tr>
              <a:tr h="202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Возрожденская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2362320121"/>
                  </a:ext>
                </a:extLst>
              </a:tr>
              <a:tr h="19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Житковская СОШ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4137164140"/>
                  </a:ext>
                </a:extLst>
              </a:tr>
              <a:tr h="277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71555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9712" y="103432"/>
            <a:ext cx="8929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результативности участия  образовательных учреждений в заключительном  этапе региональной  олимпиады школьников</a:t>
            </a:r>
            <a:b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(победитель – 3 балла, призер – 1 балл)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62112"/>
              </p:ext>
            </p:extLst>
          </p:nvPr>
        </p:nvGraphicFramePr>
        <p:xfrm>
          <a:off x="1509712" y="864947"/>
          <a:ext cx="9012237" cy="570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141">
                  <a:extLst>
                    <a:ext uri="{9D8B030D-6E8A-4147-A177-3AD203B41FA5}">
                      <a16:colId xmlns:a16="http://schemas.microsoft.com/office/drawing/2014/main" val="3834801960"/>
                    </a:ext>
                  </a:extLst>
                </a:gridCol>
                <a:gridCol w="2787974">
                  <a:extLst>
                    <a:ext uri="{9D8B030D-6E8A-4147-A177-3AD203B41FA5}">
                      <a16:colId xmlns:a16="http://schemas.microsoft.com/office/drawing/2014/main" val="4094605421"/>
                    </a:ext>
                  </a:extLst>
                </a:gridCol>
                <a:gridCol w="1224035">
                  <a:extLst>
                    <a:ext uri="{9D8B030D-6E8A-4147-A177-3AD203B41FA5}">
                      <a16:colId xmlns:a16="http://schemas.microsoft.com/office/drawing/2014/main" val="303357888"/>
                    </a:ext>
                  </a:extLst>
                </a:gridCol>
                <a:gridCol w="1224035">
                  <a:extLst>
                    <a:ext uri="{9D8B030D-6E8A-4147-A177-3AD203B41FA5}">
                      <a16:colId xmlns:a16="http://schemas.microsoft.com/office/drawing/2014/main" val="455792078"/>
                    </a:ext>
                  </a:extLst>
                </a:gridCol>
                <a:gridCol w="1030012">
                  <a:extLst>
                    <a:ext uri="{9D8B030D-6E8A-4147-A177-3AD203B41FA5}">
                      <a16:colId xmlns:a16="http://schemas.microsoft.com/office/drawing/2014/main" val="3656637542"/>
                    </a:ext>
                  </a:extLst>
                </a:gridCol>
                <a:gridCol w="1502040">
                  <a:extLst>
                    <a:ext uri="{9D8B030D-6E8A-4147-A177-3AD203B41FA5}">
                      <a16:colId xmlns:a16="http://schemas.microsoft.com/office/drawing/2014/main" val="3193825744"/>
                    </a:ext>
                  </a:extLst>
                </a:gridCol>
              </a:tblGrid>
              <a:tr h="443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ЗЭ 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Призеры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3776893911"/>
                  </a:ext>
                </a:extLst>
              </a:tr>
              <a:tr h="323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г. Светогорска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397782"/>
                  </a:ext>
                </a:extLst>
              </a:tr>
              <a:tr h="323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058146"/>
                  </a:ext>
                </a:extLst>
              </a:tr>
              <a:tr h="323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7509438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ЦО + филиалы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017300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698272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Каменногорский ЦО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021207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662433"/>
                  </a:ext>
                </a:extLst>
              </a:tr>
              <a:tr h="309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№37 с УИОП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4810939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1208807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ЦО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6622215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1403097"/>
                  </a:ext>
                </a:extLst>
              </a:tr>
              <a:tr h="250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245427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Рощинский ЦО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41315"/>
                  </a:ext>
                </a:extLst>
              </a:tr>
              <a:tr h="3414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Каменская СОШ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1908304"/>
                  </a:ext>
                </a:extLst>
              </a:tr>
              <a:tr h="32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Семиозерская ООШ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211799"/>
                  </a:ext>
                </a:extLst>
              </a:tr>
              <a:tr h="22655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88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7713" y="2127250"/>
            <a:ext cx="6515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95538" y="184762"/>
            <a:ext cx="7407275" cy="239138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года- 2023»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 лет конкурса приняли участие 222 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17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13021"/>
              </p:ext>
            </p:extLst>
          </p:nvPr>
        </p:nvGraphicFramePr>
        <p:xfrm>
          <a:off x="2132135" y="2312194"/>
          <a:ext cx="811530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иаграмма" r:id="rId3" imgW="8120576" imgH="3633531" progId="Excel.Chart.8">
                  <p:embed/>
                </p:oleObj>
              </mc:Choice>
              <mc:Fallback>
                <p:oleObj name="Диаграмма" r:id="rId3" imgW="8120576" imgH="3633531" progId="Excel.Chart.8">
                  <p:embed/>
                  <p:pic>
                    <p:nvPicPr>
                      <p:cNvPr id="7172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135" y="2312194"/>
                        <a:ext cx="811530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8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7713" y="2127250"/>
            <a:ext cx="6515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21053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надежды – 2023»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лет организации конкурса приняли 60 педагогов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19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861525"/>
              </p:ext>
            </p:extLst>
          </p:nvPr>
        </p:nvGraphicFramePr>
        <p:xfrm>
          <a:off x="2373630" y="2312194"/>
          <a:ext cx="75057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иаграмма" r:id="rId3" imgW="7505748" imgH="3819625" progId="Excel.Chart.8">
                  <p:embed/>
                </p:oleObj>
              </mc:Choice>
              <mc:Fallback>
                <p:oleObj name="Диаграмма" r:id="rId3" imgW="7505748" imgH="3819625" progId="Excel.Chart.8">
                  <p:embed/>
                  <p:pic>
                    <p:nvPicPr>
                      <p:cNvPr id="8196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630" y="2312194"/>
                        <a:ext cx="750570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5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7713" y="2127250"/>
            <a:ext cx="6515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88487" y="676493"/>
            <a:ext cx="10058400" cy="145075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 – 2023»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2010 по 2022 год приняло участие 80 педагогов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22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11389"/>
              </p:ext>
            </p:extLst>
          </p:nvPr>
        </p:nvGraphicFramePr>
        <p:xfrm>
          <a:off x="2138729" y="2438400"/>
          <a:ext cx="81153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иаграмма" r:id="rId3" imgW="8115348" imgH="4419572" progId="Excel.Chart.8">
                  <p:embed/>
                </p:oleObj>
              </mc:Choice>
              <mc:Fallback>
                <p:oleObj name="Диаграмма" r:id="rId3" imgW="8115348" imgH="4419572" progId="Excel.Chart.8">
                  <p:embed/>
                  <p:pic>
                    <p:nvPicPr>
                      <p:cNvPr id="922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729" y="2438400"/>
                        <a:ext cx="81153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4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Победители муниципальных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профессиональных конкурсов -2023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381250" y="1700808"/>
          <a:ext cx="781920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8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381251" y="609601"/>
            <a:ext cx="7407275" cy="3714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</a:rPr>
              <a:t>Конкурс любителей русской словесности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774825" y="1052513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 муниципальном этапе конкурса приняли участие  56 учащихся  5 – 11-х  классов из  13 -ти образовательных учреждений.</a:t>
            </a:r>
          </a:p>
        </p:txBody>
      </p:sp>
      <p:graphicFrame>
        <p:nvGraphicFramePr>
          <p:cNvPr id="12292" name="Диаграмма 3"/>
          <p:cNvGraphicFramePr>
            <a:graphicFrameLocks/>
          </p:cNvGraphicFramePr>
          <p:nvPr/>
        </p:nvGraphicFramePr>
        <p:xfrm>
          <a:off x="1724026" y="1938338"/>
          <a:ext cx="8670925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иаграмма" r:id="rId4" imgW="8681456" imgH="4505334" progId="Excel.Chart.8">
                  <p:embed/>
                </p:oleObj>
              </mc:Choice>
              <mc:Fallback>
                <p:oleObj name="Диаграмма" r:id="rId4" imgW="8681456" imgH="4505334" progId="Excel.Chart.8">
                  <p:embed/>
                  <p:pic>
                    <p:nvPicPr>
                      <p:cNvPr id="12292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6" y="1938338"/>
                        <a:ext cx="8670925" cy="449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7713" y="2127250"/>
            <a:ext cx="6515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39" name="Заголовок 9"/>
          <p:cNvSpPr>
            <a:spLocks noGrp="1"/>
          </p:cNvSpPr>
          <p:nvPr>
            <p:ph type="title"/>
          </p:nvPr>
        </p:nvSpPr>
        <p:spPr>
          <a:xfrm>
            <a:off x="2566989" y="498476"/>
            <a:ext cx="7407275" cy="1355725"/>
          </a:xfrm>
        </p:spPr>
        <p:txBody>
          <a:bodyPr/>
          <a:lstStyle/>
          <a:p>
            <a:pPr algn="ctr" eaLnBrk="1" hangingPunct="1"/>
            <a:r>
              <a:rPr lang="ru-RU" altLang="ru-RU" sz="2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конференция</a:t>
            </a:r>
            <a: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Участники учебно-исследовательской конференции за последние 9 лет</a:t>
            </a:r>
            <a: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900">
                <a:solidFill>
                  <a:srgbClr val="204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900">
              <a:solidFill>
                <a:srgbClr val="20455A"/>
              </a:solidFill>
            </a:endParaRPr>
          </a:p>
        </p:txBody>
      </p:sp>
      <p:graphicFrame>
        <p:nvGraphicFramePr>
          <p:cNvPr id="14340" name="Объект 11"/>
          <p:cNvGraphicFramePr>
            <a:graphicFrameLocks/>
          </p:cNvGraphicFramePr>
          <p:nvPr/>
        </p:nvGraphicFramePr>
        <p:xfrm>
          <a:off x="2162175" y="1581151"/>
          <a:ext cx="76771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иаграмма" r:id="rId3" imgW="7677126" imgH="4581553" progId="Excel.Chart.8">
                  <p:embed/>
                </p:oleObj>
              </mc:Choice>
              <mc:Fallback>
                <p:oleObj name="Диаграмма" r:id="rId3" imgW="7677126" imgH="4581553" progId="Excel.Chart.8">
                  <p:embed/>
                  <p:pic>
                    <p:nvPicPr>
                      <p:cNvPr id="14340" name="Объект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581151"/>
                        <a:ext cx="767715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1572</Words>
  <Application>Microsoft Office PowerPoint</Application>
  <PresentationFormat>Широкоэкранный</PresentationFormat>
  <Paragraphs>710</Paragraphs>
  <Slides>31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Corbel</vt:lpstr>
      <vt:lpstr>Impact</vt:lpstr>
      <vt:lpstr>Times New Roman</vt:lpstr>
      <vt:lpstr>Ретро</vt:lpstr>
      <vt:lpstr>Диаграмма</vt:lpstr>
      <vt:lpstr>Презентация PowerPoint</vt:lpstr>
      <vt:lpstr>Международная профессиональная олимпиада учителей «Профи - 2022»  участники отборочного тура</vt:lpstr>
      <vt:lpstr>  </vt:lpstr>
      <vt:lpstr>  «Учитель года- 2023»  за 20 лет конкурса приняли участие 222 педагога </vt:lpstr>
      <vt:lpstr>   «Педагогические надежды – 2023» за 9 лет организации конкурса приняли 60 педагогов  </vt:lpstr>
      <vt:lpstr>    «Воспитатель года – 2023» с 2010 по 2022 год приняло участие 80 педагогов </vt:lpstr>
      <vt:lpstr>Победители муниципальных  профессиональных конкурсов -2023 </vt:lpstr>
      <vt:lpstr>Конкурс любителей русской словесности</vt:lpstr>
      <vt:lpstr>Учебно-исследовательская конференция Участники учебно-исследовательской конференции за последние 9 лет </vt:lpstr>
      <vt:lpstr>Всероссийский конкурс сочинений</vt:lpstr>
      <vt:lpstr>Презентация PowerPoint</vt:lpstr>
      <vt:lpstr>Курсы ГАОУ ДПО ЛОИРО</vt:lpstr>
      <vt:lpstr>Курсы ЛГУ им. А.С. Пушкина</vt:lpstr>
      <vt:lpstr>Курсы ЛГУ им. А.С. Пушкина</vt:lpstr>
      <vt:lpstr>За 2022/2023 учебный год Федеральной Государственной Академией Министерства Просвещения было дистанционно организовано 9 курсов повышения квалификации, обучено 97 педагогов.</vt:lpstr>
      <vt:lpstr>«Федеральный центр тестирования» (Академия Минпросвещения России) по теме: «Диагностика уровня форсированности метапредметных результатов основной образовательной программы начального общего, основного общего и среднего общего образования» по итогам 2021-2022 учебного. </vt:lpstr>
      <vt:lpstr>Всего обучено на КПК за 2022-2023 уч. год</vt:lpstr>
      <vt:lpstr>Динамика количества педагогических работников, прошедших курсы повышения квалификации и переподготовки за последние 5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  Участие в региональном этапе по предметам   </vt:lpstr>
      <vt:lpstr>Презентация PowerPoint</vt:lpstr>
      <vt:lpstr>Участие общеобразовательных учреждений в региональном этапе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2023-08-02T12:03:32Z</dcterms:created>
  <dcterms:modified xsi:type="dcterms:W3CDTF">2023-08-02T14:16:13Z</dcterms:modified>
</cp:coreProperties>
</file>