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329" r:id="rId3"/>
    <p:sldId id="331" r:id="rId4"/>
    <p:sldId id="325" r:id="rId5"/>
    <p:sldId id="332" r:id="rId6"/>
    <p:sldId id="328" r:id="rId7"/>
    <p:sldId id="335" r:id="rId8"/>
    <p:sldId id="337" r:id="rId9"/>
    <p:sldId id="336" r:id="rId10"/>
    <p:sldId id="326" r:id="rId11"/>
    <p:sldId id="32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019758-5DED-4AF3-B673-ABBBB71541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67FC-9679-4A19-94BA-AB7E12952F10}" type="slidenum">
              <a:rPr lang="ru-RU" altLang="ru-RU" smtClean="0"/>
              <a:pPr/>
              <a:t>1</a:t>
            </a:fld>
            <a:endParaRPr lang="ru-RU" altLang="ru-RU" dirty="0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altLang="ru-RU" dirty="0" smtClean="0"/>
              <a:t>Ссылки на странице – переход к терминам. Возвращение к слайду – нажать на кнопку со стрелкой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F5836-2D99-4379-9049-80C812A1D6D9}" type="slidenum">
              <a:rPr lang="ru-RU" altLang="ru-RU" smtClean="0"/>
              <a:pPr/>
              <a:t>7</a:t>
            </a:fld>
            <a:endParaRPr lang="ru-RU" altLang="ru-RU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altLang="ru-RU" dirty="0" smtClean="0"/>
              <a:t>Дать определение инклюзивного образования. В понятиях включенных в стандарт (раздел 3)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endParaRPr lang="ru-RU" altLang="ru-RU" dirty="0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endParaRPr lang="ru-RU" altLang="ru-RU" dirty="0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endParaRPr lang="ru-RU" altLang="ru-RU" dirty="0" smtClean="0"/>
            </a:p>
          </p:txBody>
        </p:sp>
      </p:grp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655E-EDE2-4A74-8A06-BEAF2E63905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F95D9-7580-4830-82DF-A8ECC141631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FBC8-488A-4970-8D06-8BD99178862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386E7-435F-4AED-B409-0B1052F633B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1709C-B68D-4833-A781-FCA7D7D6BE8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3CB0-9BB0-4F7F-8122-BA5D87559A6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7ECAA-ADDC-4D3B-874D-23228E6392A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92B6F-77D3-4608-976B-CADE7A11E4F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144DB-E2F9-48E2-BD45-6E817C9B65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E0580-BC16-4A0E-A9E0-77F64EF990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18648-F603-403C-AD1F-EFFA7D2C871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 smtClean="0"/>
              <a:t>Образец текста</a:t>
            </a:r>
          </a:p>
          <a:p>
            <a:pPr lvl="1"/>
            <a:r>
              <a:rPr lang="ru-RU" altLang="ru-RU" dirty="0" smtClean="0"/>
              <a:t>Второй уровень</a:t>
            </a:r>
          </a:p>
          <a:p>
            <a:pPr lvl="2"/>
            <a:r>
              <a:rPr lang="ru-RU" altLang="ru-RU" dirty="0" smtClean="0"/>
              <a:t>Третий уровень</a:t>
            </a:r>
          </a:p>
          <a:p>
            <a:pPr lvl="3"/>
            <a:r>
              <a:rPr lang="ru-RU" altLang="ru-RU" dirty="0" smtClean="0"/>
              <a:t>Четвертый уровень</a:t>
            </a:r>
          </a:p>
          <a:p>
            <a:pPr lvl="4"/>
            <a:r>
              <a:rPr lang="ru-RU" altLang="ru-RU" dirty="0" smtClean="0"/>
              <a:t>Пятый уровень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F3B7DF5A-8358-42F1-BA3A-ECEAD226CB5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2400" dirty="0" smtClean="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2400" dirty="0" smtClean="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2400" dirty="0" smtClean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04664"/>
            <a:ext cx="7772400" cy="2736304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Совещание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«Основные ориентиры разработки индивидуальной программы профессионального роста педагога ДОО»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altLang="ru-RU" sz="3200" b="1" dirty="0" smtClean="0">
              <a:latin typeface="+mn-lt"/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032000" y="5413375"/>
            <a:ext cx="4537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i="1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i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endParaRPr lang="ru-RU" altLang="ru-RU" sz="1800" i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4339" name="Picture 4" descr="C:\Users\Tamara\Desktop\ПСП 15\CHto-predstavlyayut-soboj-distantsionnye-kursy-po-menedzhmentu-v-obrazovan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132856"/>
            <a:ext cx="50800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5724128" y="5517080"/>
            <a:ext cx="3419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Удодова В.А., методист МБУ «ВРИМЦ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00808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Целью и результатом реализации индивидуальной программы профессионального роста педагогов  является </a:t>
            </a:r>
          </a:p>
          <a:p>
            <a:pPr algn="ctr" eaLnBrk="1" hangingPunct="1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ПРОФЕССИОНАЛЬНОЙ КОМПЕТЕНТНОСТИ ПЕДАГОГА</a:t>
            </a:r>
          </a:p>
          <a:p>
            <a:pPr eaLnBrk="1" hangingPunct="1"/>
            <a:endParaRPr lang="ru-RU" b="1" u="sng" dirty="0" smtClean="0"/>
          </a:p>
          <a:p>
            <a:pPr eaLnBrk="1" hangingPunct="1"/>
            <a:endParaRPr lang="ru-RU" b="1" u="sng" dirty="0" smtClean="0">
              <a:solidFill>
                <a:srgbClr val="0000FF"/>
              </a:solidFill>
            </a:endParaRPr>
          </a:p>
          <a:p>
            <a:pPr eaLnBrk="1" hangingPunct="1"/>
            <a:endParaRPr lang="ru-RU" b="1" u="sng" dirty="0" smtClean="0">
              <a:solidFill>
                <a:srgbClr val="0000FF"/>
              </a:solidFill>
            </a:endParaRPr>
          </a:p>
          <a:p>
            <a:pPr eaLnBrk="1" hangingPunct="1"/>
            <a:endParaRPr lang="ru-RU" b="1" u="sng" dirty="0" smtClean="0">
              <a:solidFill>
                <a:srgbClr val="0000FF"/>
              </a:solidFill>
            </a:endParaRPr>
          </a:p>
          <a:p>
            <a:pPr eaLnBrk="1" hangingPunct="1"/>
            <a:endParaRPr lang="ru-RU" b="1" u="sng" dirty="0" smtClean="0">
              <a:solidFill>
                <a:srgbClr val="0000FF"/>
              </a:solidFill>
            </a:endParaRPr>
          </a:p>
          <a:p>
            <a:pPr eaLnBrk="1" hangingPunct="1"/>
            <a:endParaRPr lang="ru-RU" b="1" u="sng" dirty="0" smtClean="0">
              <a:solidFill>
                <a:srgbClr val="0000FF"/>
              </a:solidFill>
            </a:endParaRPr>
          </a:p>
          <a:p>
            <a:pPr eaLnBrk="1" hangingPunct="1"/>
            <a:endParaRPr lang="ru-RU" b="1" u="sng" dirty="0" smtClean="0">
              <a:solidFill>
                <a:srgbClr val="0000FF"/>
              </a:solidFill>
            </a:endParaRPr>
          </a:p>
          <a:p>
            <a:pPr eaLnBrk="1" hangingPunct="1"/>
            <a:endParaRPr lang="ru-RU" b="1" u="sng" dirty="0" smtClean="0">
              <a:solidFill>
                <a:srgbClr val="0000FF"/>
              </a:solidFill>
            </a:endParaRPr>
          </a:p>
        </p:txBody>
      </p:sp>
      <p:pic>
        <p:nvPicPr>
          <p:cNvPr id="3" name="Picture 2" descr="C:\Users\W7\Desktop\Documents\КАРТИНКИ, РИСУНКИ\ШКОЛА картинки\0_cd1fa_68667641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4050" y="4332288"/>
            <a:ext cx="368617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8913"/>
            <a:ext cx="5159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n-lt"/>
              </a:rPr>
              <a:t>Большое  спасибо за внимание!</a:t>
            </a:r>
            <a:endParaRPr lang="ru-RU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60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dirty="0" smtClean="0"/>
          </a:p>
          <a:p>
            <a:endParaRPr lang="ru-RU" altLang="ru-RU" dirty="0" smtClean="0"/>
          </a:p>
          <a:p>
            <a:endParaRPr lang="ru-RU" altLang="ru-RU" dirty="0" smtClean="0"/>
          </a:p>
          <a:p>
            <a:endParaRPr lang="ru-RU" altLang="ru-RU" dirty="0" smtClean="0"/>
          </a:p>
          <a:p>
            <a:endParaRPr lang="ru-RU" altLang="ru-RU" dirty="0" smtClean="0"/>
          </a:p>
          <a:p>
            <a:endParaRPr lang="ru-RU" altLang="ru-RU" dirty="0" smtClean="0"/>
          </a:p>
          <a:p>
            <a:pPr algn="ctr"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Желаем творческих успехов!!!</a:t>
            </a:r>
          </a:p>
        </p:txBody>
      </p:sp>
      <p:pic>
        <p:nvPicPr>
          <p:cNvPr id="86019" name="Picture 2" descr="C:\Users\Tamara\Desktop\ПСП 15\CHto-predstavlyayut-soboj-distantsionnye-kursy-po-menedzhmentu-v-obrazovan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484313"/>
            <a:ext cx="50800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3200673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Ключевой фигурой в реализации стандартов нового поколения является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rgbClr val="FF0000"/>
                </a:solidFill>
              </a:rPr>
              <a:t/>
            </a:r>
            <a:br>
              <a:rPr lang="ru-RU" sz="7200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60648"/>
            <a:ext cx="2483222" cy="2983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420472" cy="41764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3384376" cy="551723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384376"/>
              </a:tblGrid>
              <a:tr h="5517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Концепция модернизации российского образования ставит задачу достижения нового, современного качества дошкольного образования, связанного с созданием условий для развития личности ребенка, способной реализовать себя как часть социума.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52120" y="1412776"/>
          <a:ext cx="3491880" cy="544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880"/>
              </a:tblGrid>
              <a:tr h="544522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Новое содержание профессионально - педагогической деятельности педагогов ДОО, их готовность осваивать и внедрять инновации, которые востребованы новой образовательной ситуацией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право 5"/>
          <p:cNvSpPr/>
          <p:nvPr/>
        </p:nvSpPr>
        <p:spPr bwMode="auto">
          <a:xfrm>
            <a:off x="3995936" y="3573016"/>
            <a:ext cx="1440160" cy="57606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pic>
        <p:nvPicPr>
          <p:cNvPr id="7" name="Picture 2" descr="C:\Users\W7\Desktop\Documents\КАРТИНКИ, РИСУНКИ\ШКОЛА картинки\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0"/>
            <a:ext cx="2448272" cy="145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8913"/>
            <a:ext cx="5159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28800"/>
            <a:ext cx="8572560" cy="4502125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Развитие личности в процессе освоения профессии и выполнения профессиональной деятельности.</a:t>
            </a:r>
          </a:p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Поэтому в основе модели профессионального роста лежит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личностно-ориентированный подход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повышению профессионализма педагога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1472" y="3071810"/>
            <a:ext cx="8229600" cy="65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42910" y="4643446"/>
            <a:ext cx="8229600" cy="650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642910" y="6143644"/>
            <a:ext cx="82296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Профессиональное развитие (Э.Ф.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Зеер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C:\Users\W7\Desktop\Documents\КАРТИНКИ, РИСУНКИ\ШКОЛА картинки\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582670"/>
            <a:ext cx="2880990" cy="171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56184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Педагогические условия, способствующие разработке индивидуальной программы  профессионального роста 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психолого-педагогической поддержки индивидуального профессионального развития.</a:t>
            </a:r>
          </a:p>
          <a:p>
            <a:pPr algn="just" eaLnBrk="1" hangingPunct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Применение активных практико-ориентированных форм и методов профессиональной переподготовки.</a:t>
            </a:r>
          </a:p>
          <a:p>
            <a:pPr algn="just" eaLnBrk="1" hangingPunct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современных условиях  особое значение приобретает использование технологий сопровождения педагогов</a:t>
            </a:r>
            <a:r>
              <a:rPr lang="ru-RU" dirty="0" smtClean="0"/>
              <a:t>.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W7\Desktop\Documents\АНИМАЦИИ\школа\b79122ec80b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13176"/>
            <a:ext cx="1676400" cy="140817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Индивидуальная программа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профессионального роста педагога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Современная технология сопровождения педагогов,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подход к обучению педагогов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обеспечивающая педагогу разработку и реализацию личной программы развития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профессиональной компетентности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осуществлении методического сопровождения его профессионального развития.</a:t>
            </a:r>
            <a:r>
              <a:rPr lang="ru-RU" sz="2400" dirty="0" smtClean="0"/>
              <a:t> </a:t>
            </a:r>
          </a:p>
          <a:p>
            <a:pPr algn="just">
              <a:buNone/>
            </a:pPr>
            <a:r>
              <a:rPr lang="ru-RU" sz="2400" dirty="0" smtClean="0"/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прогнозирование профессионального роста, развития, это средство, помогающее педагогу подняться над повседневностью, очертить новые границы, определить перспективы, обозначить будущие профессиональные достижения. </a:t>
            </a:r>
          </a:p>
          <a:p>
            <a:pPr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8913"/>
            <a:ext cx="5159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9552" y="198884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проблемное поле педагога и устраняет профессиональные затруднения</a:t>
            </a:r>
          </a:p>
          <a:p>
            <a:pPr algn="just"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620688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Индивидуальная программа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профессионального роста педагога</a:t>
            </a:r>
            <a:endParaRPr lang="ru-RU" sz="2400" dirty="0"/>
          </a:p>
        </p:txBody>
      </p:sp>
      <p:pic>
        <p:nvPicPr>
          <p:cNvPr id="6" name="Picture 2" descr="C:\Users\W7\Desktop\Documents\КАРТИНКИ, РИСУНКИ\ШКОЛА картинки\0_bdf9b_523bfd92_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5366862"/>
            <a:ext cx="1510680" cy="119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93799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Индивидуальная программа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профессионального роста педагога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274838"/>
            <a:ext cx="77867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Выявляет и направляет на трансляцию наиболее результативный опыт</a:t>
            </a:r>
          </a:p>
          <a:p>
            <a:pPr algn="just"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Показывает авторский вклад в реализацию общих целей и задач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Включает индивидуальные формы самообразования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W7\Desktop\Documents\КАРТИНКИ, РИСУНКИ\ШКОЛА картинки\0_cd1ff_8a150a5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57192"/>
            <a:ext cx="1981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88913"/>
            <a:ext cx="515938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774923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Индивидуальная программа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профессионального развития педагога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 bwMode="auto">
          <a:xfrm>
            <a:off x="3347864" y="1484784"/>
            <a:ext cx="0" cy="15841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Прямая со стрелкой 5"/>
          <p:cNvCxnSpPr/>
          <p:nvPr/>
        </p:nvCxnSpPr>
        <p:spPr bwMode="auto">
          <a:xfrm>
            <a:off x="1619672" y="1484784"/>
            <a:ext cx="0" cy="2664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Прямая со стрелкой 6"/>
          <p:cNvCxnSpPr/>
          <p:nvPr/>
        </p:nvCxnSpPr>
        <p:spPr bwMode="auto">
          <a:xfrm>
            <a:off x="5580112" y="1484784"/>
            <a:ext cx="0" cy="1224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Прямая со стрелкой 7"/>
          <p:cNvCxnSpPr/>
          <p:nvPr/>
        </p:nvCxnSpPr>
        <p:spPr bwMode="auto">
          <a:xfrm>
            <a:off x="6948264" y="1484784"/>
            <a:ext cx="0" cy="2520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Прямоугольник 15"/>
          <p:cNvSpPr/>
          <p:nvPr/>
        </p:nvSpPr>
        <p:spPr>
          <a:xfrm>
            <a:off x="5652120" y="4365104"/>
            <a:ext cx="2987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Организованность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27984" y="2996952"/>
            <a:ext cx="23042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Проектирование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3501008"/>
            <a:ext cx="1728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Самоанализ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99592" y="4437112"/>
            <a:ext cx="15121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 descr="C:\Users\W7\Desktop\Documents\КАРТИНКИ, РИСУНКИ\ШКОЛА картинки\0_cd1ff_8a150a52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5157192"/>
            <a:ext cx="1981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ровень">
  <a:themeElements>
    <a:clrScheme name="Уровень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Уровень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290</Words>
  <Application>Microsoft Office PowerPoint</Application>
  <PresentationFormat>Экран (4:3)</PresentationFormat>
  <Paragraphs>57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Уровень</vt:lpstr>
      <vt:lpstr>   Совещание «Основные ориентиры разработки индивидуальной программы профессионального роста педагога ДОО»     </vt:lpstr>
      <vt:lpstr>       Ключевой фигурой в реализации стандартов нового поколения является  педагог  </vt:lpstr>
      <vt:lpstr>Слайд 3</vt:lpstr>
      <vt:lpstr>Профессиональное развитие (Э.Ф. Зеер)</vt:lpstr>
      <vt:lpstr>Педагогические условия, способствующие разработке индивидуальной программы  профессионального роста педагога </vt:lpstr>
      <vt:lpstr>Индивидуальная программа  профессионального роста педагога</vt:lpstr>
      <vt:lpstr>Слайд 7</vt:lpstr>
      <vt:lpstr>Индивидуальная программа  профессионального роста педагога </vt:lpstr>
      <vt:lpstr>  Индивидуальная программа  профессионального развития педагога</vt:lpstr>
      <vt:lpstr>Слайд 10</vt:lpstr>
      <vt:lpstr>Большое  спасибо за внимание!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1</cp:lastModifiedBy>
  <cp:revision>133</cp:revision>
  <dcterms:created xsi:type="dcterms:W3CDTF">2013-03-28T10:31:00Z</dcterms:created>
  <dcterms:modified xsi:type="dcterms:W3CDTF">2016-12-01T10:38:47Z</dcterms:modified>
</cp:coreProperties>
</file>