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9" r:id="rId1"/>
  </p:sldMasterIdLst>
  <p:notesMasterIdLst>
    <p:notesMasterId r:id="rId21"/>
  </p:notesMasterIdLst>
  <p:sldIdLst>
    <p:sldId id="265" r:id="rId2"/>
    <p:sldId id="283" r:id="rId3"/>
    <p:sldId id="276" r:id="rId4"/>
    <p:sldId id="310" r:id="rId5"/>
    <p:sldId id="324" r:id="rId6"/>
    <p:sldId id="312" r:id="rId7"/>
    <p:sldId id="314" r:id="rId8"/>
    <p:sldId id="317" r:id="rId9"/>
    <p:sldId id="306" r:id="rId10"/>
    <p:sldId id="305" r:id="rId11"/>
    <p:sldId id="323" r:id="rId12"/>
    <p:sldId id="281" r:id="rId13"/>
    <p:sldId id="300" r:id="rId14"/>
    <p:sldId id="319" r:id="rId15"/>
    <p:sldId id="321" r:id="rId16"/>
    <p:sldId id="320" r:id="rId17"/>
    <p:sldId id="268" r:id="rId18"/>
    <p:sldId id="304" r:id="rId19"/>
    <p:sldId id="32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512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98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42698721317175E-2"/>
          <c:y val="0.35890178869014555"/>
          <c:w val="0.91699538453129681"/>
          <c:h val="0.533619721265538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Общеобразовательные организации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депутатов ЗАКС ЛО</c:v>
                </c:pt>
                <c:pt idx="2">
                  <c:v>Противопожарные мероприятия</c:v>
                </c:pt>
                <c:pt idx="3">
                  <c:v>Адресные целевые программы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17425000</c:v>
                </c:pt>
                <c:pt idx="1">
                  <c:v>23892499.890000001</c:v>
                </c:pt>
                <c:pt idx="2">
                  <c:v>4584717</c:v>
                </c:pt>
                <c:pt idx="3">
                  <c:v>26004730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64-4ECB-B1D1-A4A4D42CC2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Дошкольные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депутатов ЗАКС ЛО</c:v>
                </c:pt>
                <c:pt idx="2">
                  <c:v>Противопожарные мероприятия</c:v>
                </c:pt>
                <c:pt idx="3">
                  <c:v>Адресные целевые программы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4848250</c:v>
                </c:pt>
                <c:pt idx="1">
                  <c:v>5197275</c:v>
                </c:pt>
                <c:pt idx="2">
                  <c:v>4215998.72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64-4ECB-B1D1-A4A4D42CC2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Учереждения дополнительного образования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депутатов ЗАКС ЛО</c:v>
                </c:pt>
                <c:pt idx="2">
                  <c:v>Противопожарные мероприятия</c:v>
                </c:pt>
                <c:pt idx="3">
                  <c:v>Адресные целевые программы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1632000</c:v>
                </c:pt>
                <c:pt idx="1">
                  <c:v>2102943.39</c:v>
                </c:pt>
                <c:pt idx="2">
                  <c:v>344245</c:v>
                </c:pt>
                <c:pt idx="3">
                  <c:v>1800000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64-4ECB-B1D1-A4A4D42CC2B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Детские оздоровительные лагеря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депутатов ЗАКС ЛО</c:v>
                </c:pt>
                <c:pt idx="2">
                  <c:v>Противопожарные мероприятия</c:v>
                </c:pt>
                <c:pt idx="3">
                  <c:v>Адресные целевые программы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1">
                  <c:v>4007281.72</c:v>
                </c:pt>
                <c:pt idx="2">
                  <c:v>521000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64-4ECB-B1D1-A4A4D42CC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834880"/>
        <c:axId val="32246592"/>
        <c:axId val="0"/>
      </c:bar3DChart>
      <c:catAx>
        <c:axId val="3583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 baseline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defRPr>
            </a:pPr>
            <a:endParaRPr lang="ru-RU"/>
          </a:p>
        </c:txPr>
        <c:crossAx val="32246592"/>
        <c:crosses val="autoZero"/>
        <c:auto val="1"/>
        <c:lblAlgn val="ctr"/>
        <c:lblOffset val="100"/>
        <c:noMultiLvlLbl val="0"/>
      </c:catAx>
      <c:valAx>
        <c:axId val="32246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defRPr>
            </a:pPr>
            <a:endParaRPr lang="ru-RU"/>
          </a:p>
        </c:txPr>
        <c:crossAx val="35834880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6.5992289484301837E-3"/>
          <c:y val="0.20036076238442646"/>
          <c:w val="0.95538682644399842"/>
          <c:h val="0.11008468194891941"/>
        </c:manualLayout>
      </c:layout>
      <c:overlay val="0"/>
      <c:txPr>
        <a:bodyPr/>
        <a:lstStyle/>
        <a:p>
          <a:pPr>
            <a:defRPr sz="1400" b="1">
              <a:solidFill>
                <a:srgbClr val="00B050"/>
              </a:solidFill>
              <a:latin typeface="Monotype Corsiva" panose="03010101010201010101" pitchFamily="66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38100">
      <a:solidFill>
        <a:srgbClr val="0033CC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2548489010091371E-2"/>
          <c:y val="2.8530326695726631E-2"/>
          <c:w val="1"/>
          <c:h val="0.9429393466085478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Общеобразовательные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 депутатов ЗАКС ЛО</c:v>
                </c:pt>
                <c:pt idx="2">
                  <c:v>Противопожарные мероприятия и замена АПС</c:v>
                </c:pt>
                <c:pt idx="3">
                  <c:v>Адресные целевые пограммы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16937028</c:v>
                </c:pt>
                <c:pt idx="1">
                  <c:v>21287451.23</c:v>
                </c:pt>
                <c:pt idx="2" formatCode="General">
                  <c:v>5007100</c:v>
                </c:pt>
                <c:pt idx="3" formatCode="General">
                  <c:v>35222854.240000002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A0-4A74-A321-6642AAFDF5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Дошкольные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 депутатов ЗАКС ЛО</c:v>
                </c:pt>
                <c:pt idx="2">
                  <c:v>Противопожарные мероприятия и замена АПС</c:v>
                </c:pt>
                <c:pt idx="3">
                  <c:v>Адресные целевые пограммы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4677674</c:v>
                </c:pt>
                <c:pt idx="1">
                  <c:v>9300000</c:v>
                </c:pt>
                <c:pt idx="2">
                  <c:v>4394900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A0-4A74-A321-6642AAFDF55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 депутатов ЗАКС ЛО</c:v>
                </c:pt>
                <c:pt idx="2">
                  <c:v>Противопожарные мероприятия и замена АПС</c:v>
                </c:pt>
                <c:pt idx="3">
                  <c:v>Адресные целевые пограммы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1700600</c:v>
                </c:pt>
                <c:pt idx="1">
                  <c:v>2350645.16</c:v>
                </c:pt>
                <c:pt idx="2">
                  <c:v>333000</c:v>
                </c:pt>
                <c:pt idx="3">
                  <c:v>1289356.5900000001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A0-4A74-A321-6642AAFDF55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Детские оздоровительные лагеря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Государственная программа "Современное образование ЛО"</c:v>
                </c:pt>
                <c:pt idx="1">
                  <c:v>В соответствии с предложениями  депутатов ЗАКС ЛО</c:v>
                </c:pt>
                <c:pt idx="2">
                  <c:v>Противопожарные мероприятия и замена АПС</c:v>
                </c:pt>
                <c:pt idx="3">
                  <c:v>Адресные целевые пограммы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1">
                  <c:v>1000000</c:v>
                </c:pt>
                <c:pt idx="2" formatCode="General">
                  <c:v>265000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A0-4A74-A321-6642AAFDF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028544"/>
        <c:axId val="35764992"/>
        <c:axId val="0"/>
      </c:bar3DChart>
      <c:catAx>
        <c:axId val="42028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defRPr>
            </a:pPr>
            <a:endParaRPr lang="ru-RU"/>
          </a:p>
        </c:txPr>
        <c:crossAx val="35764992"/>
        <c:crosses val="autoZero"/>
        <c:auto val="1"/>
        <c:lblAlgn val="ctr"/>
        <c:lblOffset val="100"/>
        <c:noMultiLvlLbl val="0"/>
      </c:catAx>
      <c:valAx>
        <c:axId val="3576499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42028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5336490389956671E-2"/>
          <c:y val="1.4946550194987751E-2"/>
          <c:w val="0.97279445802318265"/>
          <c:h val="0.13406006035356929"/>
        </c:manualLayout>
      </c:layout>
      <c:overlay val="0"/>
      <c:txPr>
        <a:bodyPr/>
        <a:lstStyle/>
        <a:p>
          <a:pPr>
            <a:defRPr sz="1600" b="1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38100">
      <a:solidFill>
        <a:srgbClr val="0033CC"/>
      </a:solidFill>
    </a:ln>
  </c:spPr>
  <c:txPr>
    <a:bodyPr/>
    <a:lstStyle/>
    <a:p>
      <a:pPr>
        <a:defRPr sz="1800">
          <a:latin typeface="Monotype Corsiva" pitchFamily="66" charset="0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0.98382</cdr:x>
      <cdr:y>0.18522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0" y="0"/>
          <a:ext cx="8675921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>
            <a:tabLst>
              <a:tab pos="677863" algn="l"/>
            </a:tabLst>
          </a:pPr>
          <a:r>
            <a:rPr lang="ru-RU" sz="2400" b="1" dirty="0" smtClean="0">
              <a:solidFill>
                <a:srgbClr val="0033CC"/>
              </a:solidFill>
              <a:latin typeface="Monotype Corsiva" pitchFamily="66" charset="0"/>
              <a:cs typeface="Times New Roman" pitchFamily="18" charset="0"/>
            </a:rPr>
            <a:t>Выполнение этих задач  в 2018 году стало возможным за счет средств  федерального, областного и местного бюджетов на общую сумму:  </a:t>
          </a:r>
        </a:p>
        <a:p xmlns:a="http://schemas.openxmlformats.org/drawingml/2006/main">
          <a:pPr algn="ctr">
            <a:tabLst>
              <a:tab pos="677863" algn="l"/>
            </a:tabLst>
          </a:pPr>
          <a:r>
            <a:rPr lang="ru-RU" sz="2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rPr>
            <a:t>9</a:t>
          </a:r>
          <a:r>
            <a:rPr lang="ru-RU" sz="24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rPr>
            <a:t>4 976,04 тыс. рублей</a:t>
          </a:r>
          <a:endParaRPr lang="ru-RU" sz="2400" dirty="0" smtClean="0">
            <a:solidFill>
              <a:srgbClr val="FF0000"/>
            </a:solidFill>
            <a:latin typeface="Monotype Corsiva" pitchFamily="66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17B0A-37B3-450B-9FFF-B4BEF82FB3EC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88854-0506-48D1-A13C-8268DD4510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0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88854-0506-48D1-A13C-8268DD45104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7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88854-0506-48D1-A13C-8268DD45104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0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CB79C-1811-4A06-8B2D-53091C94BE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E662A-40EE-4CB8-8387-93959168BD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767DE-D34A-40BC-A825-CF3DACECE3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BC86-59E9-4E49-9280-45CA076511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CF280-3019-42DC-AFEC-516392F053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44402-74C9-449E-BC88-9FB2463356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10702-529D-44BA-B2F5-5FC3DA8B0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B53AD-628A-48D3-9DF5-83B9B9DEDD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CED8E-C699-408B-810C-41BDB4E722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DF149-597D-4E9E-952E-FE1FE43DC6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2E07DC3C-4D44-4095-A866-4089415836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4D7F9FF-D2A7-4940-AAB8-E0D76E9D2B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1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764704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</a:tabLst>
            </a:pPr>
            <a:r>
              <a:rPr lang="ru-RU" sz="4000" b="1" dirty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Публичный отчёт </a:t>
            </a:r>
            <a:endParaRPr lang="ru-RU" sz="4000" b="1" dirty="0" smtClean="0">
              <a:solidFill>
                <a:srgbClr val="3333FF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по </a:t>
            </a:r>
            <a:r>
              <a:rPr lang="ru-RU" sz="4000" b="1" dirty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укреплению МТБ </a:t>
            </a:r>
            <a:endParaRPr lang="ru-RU" sz="4000" b="1" dirty="0" smtClean="0">
              <a:solidFill>
                <a:srgbClr val="3333FF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дошкольных организаций, общеобразовательных  организаций  </a:t>
            </a: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и </a:t>
            </a:r>
            <a:r>
              <a:rPr lang="ru-RU" sz="4000" b="1" dirty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учреждений дополнительного </a:t>
            </a: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образования  </a:t>
            </a: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в 2018 году </a:t>
            </a: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и планах по развитию МТБ </a:t>
            </a:r>
          </a:p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3333FF"/>
                </a:solidFill>
                <a:latin typeface="Monotype Corsiva" pitchFamily="66" charset="0"/>
                <a:cs typeface="Times New Roman" pitchFamily="18" charset="0"/>
              </a:rPr>
              <a:t>на 2019 год.</a:t>
            </a:r>
            <a:endParaRPr lang="ru-RU" sz="4000" b="1" dirty="0">
              <a:solidFill>
                <a:srgbClr val="3333FF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18141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рамках государственной программы «Современное образование ЛО»  и 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соответствии с предложениями депутатов ЗАКС  ЛО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для МБОУ «Лесогорская  СОШ»  и МУДО «СЮН» г. Выборга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2018 году приобретены  2 школьных автобуса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на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3 600,00 тыс. руб. </a:t>
            </a:r>
            <a: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1000" b="1" dirty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420888"/>
            <a:ext cx="669674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endParaRPr lang="ru-RU" sz="2000" dirty="0" smtClean="0">
              <a:latin typeface="Monotype Corsiva" pitchFamily="66" charset="0"/>
            </a:endParaRPr>
          </a:p>
          <a:p>
            <a:pPr lvl="0" algn="ctr"/>
            <a:endParaRPr lang="ru-RU" sz="2000" dirty="0">
              <a:latin typeface="Monotype Corsiva" pitchFamily="66" charset="0"/>
            </a:endParaRPr>
          </a:p>
          <a:p>
            <a:pPr lvl="0" algn="ctr"/>
            <a:endParaRPr lang="ru-RU" sz="2000" b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Продолжать реализацию </a:t>
            </a:r>
            <a:r>
              <a:rPr lang="ru-RU" sz="2400" b="1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адресных целевых программ по строительству и реконструкции объектов образовательных </a:t>
            </a: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организаций. </a:t>
            </a:r>
          </a:p>
          <a:p>
            <a:pPr algn="ctr"/>
            <a:endParaRPr lang="ru-RU" sz="2400" b="1" dirty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Проводить мероприятия, </a:t>
            </a:r>
            <a:r>
              <a:rPr lang="ru-RU" sz="2400" b="1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направленных на обеспечение комплексной безопасности и на укрепление учебно-материальной базы образовательных  организаций. </a:t>
            </a:r>
            <a:endParaRPr lang="ru-RU" sz="24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Продолжать совершенствовать </a:t>
            </a:r>
            <a:r>
              <a:rPr lang="ru-RU" sz="2400" b="1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систему эффективного использования энергоресурсов в образовательных организациях.</a:t>
            </a:r>
          </a:p>
          <a:p>
            <a:pPr lvl="0" algn="ctr"/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endParaRPr lang="ru-RU" sz="800" b="1" dirty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Проводить работы </a:t>
            </a:r>
            <a:r>
              <a:rPr lang="ru-RU" sz="2400" b="1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по текущему ремонту зданий, инженерных сетей, инфраструктуры в летний </a:t>
            </a: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период  2019 </a:t>
            </a:r>
            <a:r>
              <a:rPr lang="ru-RU" sz="2400" b="1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года.</a:t>
            </a:r>
          </a:p>
          <a:p>
            <a:pPr algn="ctr" eaLnBrk="0" hangingPunct="0">
              <a:tabLst>
                <a:tab pos="677863" algn="l"/>
              </a:tabLst>
            </a:pPr>
            <a:endParaRPr lang="ru-RU" sz="2000" dirty="0" smtClean="0">
              <a:latin typeface="Monotype Corsiva" pitchFamily="66" charset="0"/>
            </a:endParaRPr>
          </a:p>
          <a:p>
            <a:pPr algn="ctr" eaLnBrk="0" hangingPunct="0">
              <a:tabLst>
                <a:tab pos="677863" algn="l"/>
              </a:tabLst>
            </a:pPr>
            <a:endParaRPr lang="ru-RU" sz="2000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4868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</a:tabLst>
            </a:pP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Задачи на 2019 год:</a:t>
            </a:r>
            <a:endParaRPr lang="ru-RU" sz="2400" dirty="0" smtClean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9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В 2019 году на проведение мероприятий по развитию и совершенствованию МТБ, на проведение противопожарных мероприятий  и замену АПС образовательным организациям направлено </a:t>
            </a:r>
            <a:r>
              <a:rPr lang="ru-RU" sz="2400" b="1" dirty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средств на 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сумму : 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104 878,39 тыс. руб.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60057932"/>
              </p:ext>
            </p:extLst>
          </p:nvPr>
        </p:nvGraphicFramePr>
        <p:xfrm>
          <a:off x="251520" y="1686292"/>
          <a:ext cx="8640960" cy="491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772816"/>
            <a:ext cx="88262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 2019 году в </a:t>
            </a:r>
            <a:r>
              <a:rPr lang="ru-RU" sz="2400" b="1" dirty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рамках реализации  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государственной программы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«Современное  образование» Ленинградской области:</a:t>
            </a:r>
          </a:p>
          <a:p>
            <a:pPr algn="ctr"/>
            <a:endParaRPr lang="ru-RU" sz="2400" b="1" dirty="0" smtClean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в МБОУ «СОШ п. Советский» 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проведены работы по созданию 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спортивной площадки на сумму: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19 528 ,04 тыс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. руб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.;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-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МБОУ: «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Каменская СОШ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» и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«Вещевская ООШ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»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отремонтированы 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спортивные залы на 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общую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6 194,82 </a:t>
            </a:r>
            <a:r>
              <a:rPr lang="ru-RU" sz="2400" b="1" kern="0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тыс. руб.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30" y="2924944"/>
            <a:ext cx="4227372" cy="324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105307"/>
            <a:ext cx="8303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2 сентября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2019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года </a:t>
            </a:r>
          </a:p>
          <a:p>
            <a:pPr algn="ctr"/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в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рамках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реализации проекта «Современная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школа»</a:t>
            </a:r>
          </a:p>
          <a:p>
            <a:pPr algn="ctr"/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открыты два Центра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образования цифрового и гуманитарного профилей «Точка роста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»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</a:t>
            </a:r>
            <a:endParaRPr lang="ru-RU" sz="2400" b="1" kern="0" dirty="0" smtClean="0">
              <a:solidFill>
                <a:srgbClr val="0033CC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в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МБОУ «Первомайский ЦО» и МБОУ «Возрожденская СОШ»</a:t>
            </a:r>
            <a:r>
              <a:rPr lang="ru-RU" b="1" kern="0" dirty="0">
                <a:solidFill>
                  <a:srgbClr val="0033CC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17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172.16.14.53\share\мтб\ПУБЛИЧНЫЕ ОТЧЁТЫ\2019\СЮН_крыльц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704856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51520" y="404664"/>
            <a:ext cx="85176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ru-RU" sz="20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2019 году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проведены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работы по созданию архитектурной доступности для детей-инвалидов в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МУДО «Станция юных  натуралистов» г. Выборга на 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1 289,35 тыс. руб.</a:t>
            </a:r>
            <a:endParaRPr lang="ru-RU" sz="2400" b="1" kern="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78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18141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В рамках государственной программы «</a:t>
            </a:r>
            <a:r>
              <a:rPr lang="ru-RU" sz="2400" b="1" kern="0" cap="none" dirty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С</a:t>
            </a: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овременное образование ЛО»   </a:t>
            </a:r>
            <a:b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для МБОУ:  «Каменногорский ЦО», «Полянская СОШ», «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Каменская</a:t>
            </a: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СОШ»  в 2019 году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</a:t>
            </a: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приобретены </a:t>
            </a: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3 школьных автобуса </a:t>
            </a:r>
            <a:b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4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на сумму: </a:t>
            </a:r>
            <a:r>
              <a:rPr lang="ru-RU" sz="2400" b="1" kern="0" dirty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6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300,00</a:t>
            </a:r>
            <a:r>
              <a:rPr lang="ru-RU" sz="2400" b="1" kern="0" cap="none" dirty="0" smtClean="0">
                <a:ln>
                  <a:noFill/>
                </a:ln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тыс. руб.</a:t>
            </a:r>
            <a: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1000" b="1" dirty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132856"/>
            <a:ext cx="7128791" cy="739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8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908720"/>
            <a:ext cx="83529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endParaRPr lang="ru-RU" sz="2000" dirty="0" smtClean="0">
              <a:latin typeface="Monotype Corsiva" pitchFamily="66" charset="0"/>
            </a:endParaRPr>
          </a:p>
          <a:p>
            <a:pPr lvl="0" algn="ctr"/>
            <a:endParaRPr lang="ru-RU" sz="2400" dirty="0">
              <a:latin typeface="Monotype Corsiva" pitchFamily="66" charset="0"/>
            </a:endParaRPr>
          </a:p>
          <a:p>
            <a:pPr algn="ctr"/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В здании 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МБОУ «СОШ </a:t>
            </a:r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№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6» </a:t>
            </a:r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по адресу: ул. Первомайская, д.12 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проведены первоочередные </a:t>
            </a:r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противоаварийные 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работы, а в </a:t>
            </a:r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рамках  мероприятия по реновации «старых»  школ государственной программы «Развитие образования Ленинградской области» 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проведены </a:t>
            </a:r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работы </a:t>
            </a:r>
            <a:r>
              <a:rPr lang="ru-RU" sz="2400" b="1" dirty="0">
                <a:solidFill>
                  <a:srgbClr val="3333FF"/>
                </a:solidFill>
                <a:latin typeface="Monotype Corsiva" pitchFamily="66" charset="0"/>
              </a:rPr>
              <a:t>по ремонту здания (капитального характера) </a:t>
            </a:r>
          </a:p>
          <a:p>
            <a:pPr lvl="0" algn="ctr"/>
            <a:endParaRPr lang="ru-RU" sz="2400" b="1" dirty="0" smtClean="0">
              <a:solidFill>
                <a:srgbClr val="3333FF"/>
              </a:solidFill>
              <a:latin typeface="Monotype Corsiva" pitchFamily="66" charset="0"/>
            </a:endParaRPr>
          </a:p>
          <a:p>
            <a:pPr lvl="0" algn="ctr"/>
            <a:r>
              <a:rPr lang="ru-RU" sz="2400" b="1" dirty="0" smtClean="0">
                <a:solidFill>
                  <a:srgbClr val="3333FF"/>
                </a:solidFill>
                <a:latin typeface="Monotype Corsiva" pitchFamily="66" charset="0"/>
              </a:rPr>
              <a:t>Объем финансирования около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133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млн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. 404 тыс. 302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рублей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 eaLnBrk="0" hangingPunct="0">
              <a:tabLst>
                <a:tab pos="677863" algn="l"/>
              </a:tabLst>
            </a:pPr>
            <a:endParaRPr lang="ru-RU" sz="2000" dirty="0" smtClean="0">
              <a:latin typeface="Monotype Corsiva" pitchFamily="66" charset="0"/>
            </a:endParaRPr>
          </a:p>
          <a:p>
            <a:pPr algn="ctr" eaLnBrk="0" hangingPunct="0">
              <a:tabLst>
                <a:tab pos="677863" algn="l"/>
              </a:tabLst>
            </a:pPr>
            <a:endParaRPr 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endParaRPr lang="ru-RU" sz="2000" dirty="0" smtClean="0">
              <a:latin typeface="Monotype Corsiva" pitchFamily="66" charset="0"/>
            </a:endParaRPr>
          </a:p>
          <a:p>
            <a:pPr lvl="0" algn="ctr"/>
            <a:endParaRPr lang="ru-RU" sz="2000" dirty="0">
              <a:latin typeface="Monotype Corsiva" pitchFamily="66" charset="0"/>
            </a:endParaRPr>
          </a:p>
          <a:p>
            <a:pPr lvl="0" algn="ctr"/>
            <a:endParaRPr lang="ru-RU" sz="2000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Продолжать реализацию </a:t>
            </a:r>
            <a:r>
              <a:rPr lang="ru-RU" sz="2400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адресных целевых программ по строительству и реконструкции объектов образовательных </a:t>
            </a: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организаций. </a:t>
            </a:r>
          </a:p>
          <a:p>
            <a:pPr algn="ctr"/>
            <a:endParaRPr lang="ru-RU" sz="2400" dirty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Проводить мероприятия, </a:t>
            </a:r>
            <a:r>
              <a:rPr lang="ru-RU" sz="2400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направленных на обеспечение комплексной безопасности и на укрепление учебно-материальной базы образовательных  организаций. </a:t>
            </a:r>
            <a:endParaRPr lang="ru-RU" sz="2400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Совершенствовать </a:t>
            </a:r>
            <a:r>
              <a:rPr lang="ru-RU" sz="2400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систему эффективного использования энергоресурсов в образовательных организациях.</a:t>
            </a:r>
          </a:p>
          <a:p>
            <a:pPr lvl="0" algn="ctr"/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endParaRPr lang="ru-RU" sz="800" dirty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Продолжать проводить работы </a:t>
            </a:r>
            <a:r>
              <a:rPr lang="ru-RU" sz="2400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по текущему ремонту зданий, инженерных сетей, инфраструктуры в летний </a:t>
            </a:r>
            <a:r>
              <a:rPr lang="ru-RU" sz="2400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период  2020 </a:t>
            </a:r>
            <a:r>
              <a:rPr lang="ru-RU" sz="2400" dirty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года.</a:t>
            </a:r>
          </a:p>
          <a:p>
            <a:pPr algn="ctr" eaLnBrk="0" hangingPunct="0">
              <a:tabLst>
                <a:tab pos="677863" algn="l"/>
              </a:tabLst>
            </a:pPr>
            <a:endParaRPr lang="ru-RU" sz="2000" dirty="0" smtClean="0">
              <a:latin typeface="Monotype Corsiva" pitchFamily="66" charset="0"/>
            </a:endParaRPr>
          </a:p>
          <a:p>
            <a:pPr algn="ctr" eaLnBrk="0" hangingPunct="0">
              <a:tabLst>
                <a:tab pos="677863" algn="l"/>
              </a:tabLst>
            </a:pPr>
            <a:endParaRPr lang="ru-RU" sz="2000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4868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</a:tabLst>
            </a:pP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Задачи на 2020 год:</a:t>
            </a:r>
            <a:endParaRPr lang="ru-RU" sz="2400" dirty="0" smtClean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2348880"/>
            <a:ext cx="892899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677863" algn="l"/>
              </a:tabLst>
            </a:pPr>
            <a:endParaRPr lang="ru-RU" sz="2000" dirty="0" smtClean="0">
              <a:latin typeface="Monotype Corsiva" pitchFamily="66" charset="0"/>
            </a:endParaRPr>
          </a:p>
          <a:p>
            <a:pPr algn="ctr" eaLnBrk="0" hangingPunct="0">
              <a:tabLst>
                <a:tab pos="677863" algn="l"/>
              </a:tabLst>
            </a:pPr>
            <a:endParaRPr lang="ru-RU" sz="2000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83812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</a:tabLst>
            </a:pPr>
            <a:r>
              <a:rPr lang="ru-RU" sz="4000" b="1" dirty="0" smtClean="0">
                <a:solidFill>
                  <a:srgbClr val="0033CC"/>
                </a:solidFill>
                <a:latin typeface="Monotype Corsiva" panose="03010101010201010101" pitchFamily="66" charset="0"/>
                <a:cs typeface="Times New Roman" pitchFamily="18" charset="0"/>
              </a:rPr>
              <a:t>СПАСИБО ЗА ВНИМАНИЕ!</a:t>
            </a:r>
            <a:endParaRPr lang="ru-RU" sz="4000" dirty="0" smtClean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4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0466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77863" algn="l"/>
              </a:tabLst>
            </a:pPr>
            <a:r>
              <a:rPr lang="ru-RU" sz="2400" b="1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Задачи  на  2018 год:</a:t>
            </a:r>
            <a:endParaRPr lang="ru-RU" sz="2400" dirty="0" smtClean="0">
              <a:solidFill>
                <a:srgbClr val="0033CC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856357"/>
            <a:ext cx="8858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Реализация адресных целевых программ по строительству и реконструкции объектов образовательных организаций. </a:t>
            </a:r>
          </a:p>
          <a:p>
            <a:pPr lvl="0" algn="ctr"/>
            <a:endParaRPr lang="ru-RU" sz="24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lvl="0" algn="ctr"/>
            <a:endParaRPr lang="ru-RU" sz="8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Совершенствование системы эффективного использования энергоресурсов в образовательных организациях.</a:t>
            </a:r>
          </a:p>
          <a:p>
            <a:pPr algn="ctr"/>
            <a:endParaRPr lang="ru-RU" sz="24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Проведение мероприятия, направленных на обеспечение комплексной безопасности и на укрепление учебно-материальной базы образовательных  организаций.</a:t>
            </a:r>
          </a:p>
          <a:p>
            <a:pPr lvl="0" algn="ctr"/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endParaRPr lang="ru-RU" sz="800" b="1" dirty="0" smtClean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3333FF"/>
                </a:solidFill>
                <a:latin typeface="Monotype Corsiva" panose="03010101010201010101" pitchFamily="66" charset="0"/>
                <a:cs typeface="Times New Roman" pitchFamily="18" charset="0"/>
              </a:rPr>
              <a:t>Проведение работы по текущему ремонту зданий, инженерных сетей, инфраструктуры в летний период 2018 года.</a:t>
            </a:r>
            <a:endParaRPr lang="ru-RU" sz="2400" b="1" dirty="0">
              <a:solidFill>
                <a:srgbClr val="3333FF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97114794"/>
              </p:ext>
            </p:extLst>
          </p:nvPr>
        </p:nvGraphicFramePr>
        <p:xfrm>
          <a:off x="179512" y="116632"/>
          <a:ext cx="8818606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Проведены  электромонтажные работы в </a:t>
            </a:r>
            <a:b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МБДОУ «Детский сад №25 г. Выборга» на сумму: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3 716,80 тыс. руб.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67240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3"/>
            <a:ext cx="3672408" cy="354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173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Проведены 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работы по ремонту дворового фасада здания в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МБОУ «Гимназия»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на сумму: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2 947,49 тыс. руб.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\\172.16.14.53\share\мтб\ПУБЛИЧНЫЕ ОТЧЁТЫ\2019\Гимназия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046636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1881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18141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рамках государственной программы «Современное образование ЛО»  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2018 году  проведены  ремонтные работы по благоустройству территории МБОУДО «Дворец творчества» на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950,00 тыс. руб. </a:t>
            </a:r>
            <a: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1000" b="1" dirty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416824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5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9512" y="332656"/>
            <a:ext cx="8718141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соответствии с предложениями депутатов  ЗАКС  ЛО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2018 году  проведены  ремонтные работы  в АУ «Детские оздоровительные лагеря» на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4 007 ,28 тыс. руб. </a:t>
            </a:r>
            <a: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1000" b="1" dirty="0">
                <a:solidFill>
                  <a:srgbClr val="00B05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1000" b="1" dirty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5"/>
            <a:ext cx="3865199" cy="2733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032449" cy="3017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9512" y="486544"/>
            <a:ext cx="8718141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2018 году в рамках реализации  государственной программы 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«Современное  образование» ЛО в МБОУ «СОШ  №14» проведены работы по созданию спортивной площадки на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13 822, 09 тыс. руб.</a:t>
            </a:r>
            <a:endParaRPr lang="ru-RU" sz="1000" b="1" dirty="0">
              <a:solidFill>
                <a:srgbClr val="0033CC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026" name="Picture 2" descr="\\172.16.14.53\share\мтб\ПУБЛИЧНЫЕ ОТЧЁТЫ\2019\СОШ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3"/>
            <a:ext cx="7704856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82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1520" y="404664"/>
            <a:ext cx="8517632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kern="0" cap="none" dirty="0" smtClean="0">
                <a:ln>
                  <a:noFill/>
                </a:ln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2018 году </a:t>
            </a:r>
            <a: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в рамках реализации  государственной программы </a:t>
            </a:r>
            <a:br>
              <a:rPr lang="ru-RU" sz="2400" b="1" kern="0" dirty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«Современное  образование» ЛО в МБОУ: «</a:t>
            </a:r>
            <a:r>
              <a:rPr lang="ru-RU" sz="2400" b="1" kern="0" dirty="0" err="1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Красносельская</a:t>
            </a: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ООШ» и «Бородинская СОШ» отремонтированы  2 спортивных зала</a:t>
            </a:r>
            <a:b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33CC"/>
                </a:solidFill>
                <a:latin typeface="Monotype Corsiva" pitchFamily="66" charset="0"/>
                <a:cs typeface="Times New Roman" pitchFamily="18" charset="0"/>
              </a:rPr>
              <a:t> на  общую сумму: </a:t>
            </a:r>
            <a:r>
              <a:rPr lang="ru-RU" sz="2400" b="1" kern="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10 382,64 тыс</a:t>
            </a:r>
            <a:r>
              <a:rPr lang="ru-RU" sz="2400" b="1" kern="0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. руб.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708920"/>
            <a:ext cx="3398961" cy="2607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\\172.16.14.53\share\мтб\ДЫБЕНКО Н.А\Спорт. залы\фото Красносельская ООШ спорт зал нов\IMG_25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2" y="2060848"/>
            <a:ext cx="3528392" cy="260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2142</TotalTime>
  <Words>535</Words>
  <Application>Microsoft Office PowerPoint</Application>
  <PresentationFormat>Экран (4:3)</PresentationFormat>
  <Paragraphs>70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Constantia</vt:lpstr>
      <vt:lpstr>Monotype Corsiva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Проведены  электромонтажные работы в  МБДОУ «Детский сад №25 г. Выборга» на сумму:  3 716,80 тыс. руб.</vt:lpstr>
      <vt:lpstr>Проведены   работы по ремонту дворового фасада здания в МБОУ «Гимназия» на сумму:  2 947,49 тыс. руб.</vt:lpstr>
      <vt:lpstr>В рамках государственной программы «Современное образование ЛО»    в 2018 году  проведены  ремонтные работы по благоустройству территории МБОУДО «Дворец творчества» на сумму:  950,00 тыс. руб.  </vt:lpstr>
      <vt:lpstr>В соответствии с предложениями депутатов  ЗАКС  ЛО  в 2018 году  проведены  ремонтные работы  в АУ «Детские оздоровительные лагеря» на сумму:  4 007 ,28 тыс. руб.  </vt:lpstr>
      <vt:lpstr> В 2018 году в рамках реализации  государственной программы  «Современное  образование» ЛО в МБОУ «СОШ  №14» проведены работы по созданию спортивной площадки на сумму:  13 822, 09 тыс. руб.</vt:lpstr>
      <vt:lpstr> В 2018 году в рамках реализации  государственной программы  «Современное  образование» ЛО в МБОУ: «Красносельская ООШ» и «Бородинская СОШ» отремонтированы  2 спортивных зала  на  общую сумму: 10 382,64 тыс. руб.</vt:lpstr>
      <vt:lpstr>В рамках государственной программы «Современное образование ЛО»  и   в соответствии с предложениями депутатов ЗАКС  ЛО для МБОУ «Лесогорская  СОШ»  и МУДО «СЮН» г. Выборга  в 2018 году приобретены  2 школьных автобуса  на сумму: 3 600,00 тыс. руб.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государственной программы «Современное образование ЛО»    для МБОУ:  «Каменногорский ЦО», «Полянская СОШ», «Каменская СОШ»  в 2019 году  приобретены 3 школьных автобуса  на сумму: 6 300,00 тыс. руб.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229</cp:revision>
  <dcterms:created xsi:type="dcterms:W3CDTF">2014-07-08T07:41:52Z</dcterms:created>
  <dcterms:modified xsi:type="dcterms:W3CDTF">2019-08-13T11:54:52Z</dcterms:modified>
</cp:coreProperties>
</file>