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9" r:id="rId4"/>
    <p:sldId id="297" r:id="rId5"/>
    <p:sldId id="327" r:id="rId6"/>
    <p:sldId id="328" r:id="rId7"/>
    <p:sldId id="314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5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20743-4C9D-DC1B-22EB-CD51E56CB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A27773-5238-A3BD-96C4-AFB08FB4A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38827-ECE1-B40D-E68C-339F9FBB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3AA2D-A090-BFA8-C6A5-03607251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5B952-C5B7-2F10-447B-C9754B39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52A76-27E8-1863-816C-BC22C00D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34D7F-9393-EED0-FF6E-9427A20CF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EFF3C-9EFF-F657-618A-80D57C17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C4640-CF04-ECDF-7D33-3DD93CD8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FC6CD-8F95-7161-1EFA-1C3F6B2E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5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39232E-2566-ABB0-C2E8-B4D36E7D4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E97E70-338B-225C-9147-6BDC8A938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AE939-94EB-D9C3-6B94-BE0DA26C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BF310-68FD-3F6F-F41E-DA24DF7A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6873F-40F9-F527-A296-77705E62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2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3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2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2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3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47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6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81501-2830-58C4-B0A9-BAB8FF12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8A8CB-D72B-D623-10D9-85010E371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B6425-E1EE-BDE0-0920-3C35532C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EB29C-3DF2-EB05-EB9E-834D2566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2370B-025B-0C2D-00BD-8C81A358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75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6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6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2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51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76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152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99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6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308DD-9C4D-913A-31B8-63E8F25D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647F3-E423-32B9-0CBC-160F6DAF4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6EC7E-654D-33BC-BB22-F66EA252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249C-1395-DBBA-3360-9C370045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F962D-901E-9AFB-B115-DD7B3B93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4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CC2CD-4023-53AE-4375-02B66761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7AD44-CBD3-2D4A-B7AA-AC257B2F1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B8505E-2979-D0DC-157C-DE46AA303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A23E7-2339-C974-2366-2CF79A60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3FB78-8567-38E3-1678-7ED30FA2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AEFF12-82FF-165A-3CAF-88D69D3C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4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52843-1361-E571-AA8F-462FE1A0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12E189-2826-43B4-5736-8236B76F9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A8848-438A-F4B8-A77E-98F4EB00A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5480A4-C993-F055-993F-5DAFF8D34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BBD5E4-BDA5-490E-8042-CD6CCF4C8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BB94F-10A4-CEF8-F950-067BFE0F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29DA44-8353-DD1F-134D-A703D08B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FD6DC2-A04C-DEDD-3A89-290A0D6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3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8D459-BE29-278E-B7B4-7F5EAC7C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EE8E4C-5985-0E69-145E-65EECE3A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997E6-4256-6867-2C69-746E6321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94A156-D9A3-50D3-DC26-D88D4716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3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9A346B-C002-BBB4-5541-1B69430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4FB5C-E73D-BBA5-DEFE-7D57114F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CEAE86-3AB8-3A6E-5DF4-3CBDB20B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2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F46A9-FB59-CF50-3419-DA23176D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83E7D-37D8-9D1B-8AC1-B1253323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B13E6C-3B43-F563-91C8-8099655FD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C070D-F9C8-FC44-1F0C-4A2636AE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F27FEA-D288-DCE1-0ABB-459A2F47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FEBF62-9E5F-47DB-6937-6111F784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8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B265D-1B9F-CFE7-99E1-9E5E3C46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4F890C-4E2B-8EC4-8A73-BC533C622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D6F4F4-06F7-7ECE-8D2E-7A96669D4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F5F72-1AA7-C623-835A-8793B255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1F5CFB-F898-78B7-9C75-DB2CFA9D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FEA3AB-3D8F-7059-F10D-4C6DD5F1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9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A1881-1963-F1EC-7D4A-5724DECA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D27C6A-0E7A-F271-AE3D-6983737F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50932-487E-6B78-A465-EA08932DD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1E1B-6822-4050-8983-429073CB02B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334DA-478E-A81A-A273-DFD62CEC6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D88B9E-A4A2-1394-C6F6-0F9E11CD0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4E3E-688D-4EA5-8E52-B53AF37A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9C0721-D931-4288-AAE5-E32F929E7256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F1DADB-F850-4045-A498-38630ED3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49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PGS6Y39m0" TargetMode="External"/><Relationship Id="rId2" Type="http://schemas.openxmlformats.org/officeDocument/2006/relationships/hyperlink" Target="https://www.youtube.com/watch?v=W_XwHv_1Aa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BIk76KFAhY74UzY2uJcwIxgjVz_Gs_ca/view?usp=sharing" TargetMode="External"/><Relationship Id="rId5" Type="http://schemas.openxmlformats.org/officeDocument/2006/relationships/hyperlink" Target="https://drive.google.com/file/d/1k54YQcu4wcaTH7mjVsxjmP_hQGiDLpe3/view?usp=sharing" TargetMode="External"/><Relationship Id="rId4" Type="http://schemas.openxmlformats.org/officeDocument/2006/relationships/hyperlink" Target="https://docs.google.com/presentation/d/1BVYy9wl9oJeLlqQkPQBtMOvX593lc5hA/edit?usp=sharing&amp;ouid=117493324316084023537&amp;rtpof=true&amp;sd=tru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_XwHv_1AaE" TargetMode="External"/><Relationship Id="rId2" Type="http://schemas.openxmlformats.org/officeDocument/2006/relationships/hyperlink" Target="https://www.youtube.com/watch?v=L2f9srsuKC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-IlCm0dXbQJk6LpVkmrRDLH8Jnk--Otu/view" TargetMode="External"/><Relationship Id="rId5" Type="http://schemas.openxmlformats.org/officeDocument/2006/relationships/hyperlink" Target="https://drive.google.com/file/d/1-LbaZxJ9gn_PgyPB1XmbGQ2ZipLYLP-g/view" TargetMode="External"/><Relationship Id="rId4" Type="http://schemas.openxmlformats.org/officeDocument/2006/relationships/hyperlink" Target="https://drive.google.com/file/d/1398rR3PlatsV0Uir-xAEWJBz7bfyjko_/view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88h9WqkrIs" TargetMode="External"/><Relationship Id="rId2" Type="http://schemas.openxmlformats.org/officeDocument/2006/relationships/hyperlink" Target="https://drive.google.com/file/d/125qIl_uuvRH6iN4J_GlVJZMRNmO834xJ/vie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32W7nJC5iG641NUdmzQafGvZ1RLvRDEj/view" TargetMode="External"/><Relationship Id="rId5" Type="http://schemas.openxmlformats.org/officeDocument/2006/relationships/hyperlink" Target="https://drive.google.com/file/d/12mATptGpPgzf2fWFmSr3Nj8Rre1DTnTF/view" TargetMode="External"/><Relationship Id="rId4" Type="http://schemas.openxmlformats.org/officeDocument/2006/relationships/hyperlink" Target="https://drive.google.com/file/d/12GchwnQgjPKMongvOnZ1oVmwO9j9SCA-/vie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9C1C1-35E7-35EE-B947-FD8E2D7D8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09066"/>
          </a:xfrm>
        </p:spPr>
        <p:txBody>
          <a:bodyPr>
            <a:noAutofit/>
          </a:bodyPr>
          <a:lstStyle/>
          <a:p>
            <a:r>
              <a:rPr lang="ru-RU" sz="4800" dirty="0"/>
              <a:t>Заседание РМО учителей русского языка и литературы</a:t>
            </a:r>
            <a:br>
              <a:rPr lang="ru-RU" sz="4800" dirty="0"/>
            </a:br>
            <a:r>
              <a:rPr lang="ru-RU" sz="4800" dirty="0"/>
              <a:t> Обновленный ФГОС: что</a:t>
            </a:r>
            <a:br>
              <a:rPr lang="ru-RU" sz="4800" dirty="0"/>
            </a:br>
            <a:r>
              <a:rPr lang="ru-RU" sz="4800" dirty="0"/>
              <a:t>нового в требованиях к преподаванию.</a:t>
            </a:r>
            <a:br>
              <a:rPr lang="ru-RU" sz="4800" dirty="0"/>
            </a:br>
            <a:r>
              <a:rPr lang="ru-RU" sz="4800" dirty="0"/>
              <a:t>Анализ итогов качества образования (ГИА и конкурсного движения). </a:t>
            </a:r>
            <a:br>
              <a:rPr lang="ru-RU" sz="4800" dirty="0"/>
            </a:br>
            <a:r>
              <a:rPr lang="ru-RU" sz="4800" dirty="0"/>
              <a:t>15.09.2022</a:t>
            </a:r>
          </a:p>
        </p:txBody>
      </p:sp>
    </p:spTree>
    <p:extLst>
      <p:ext uri="{BB962C8B-B14F-4D97-AF65-F5344CB8AC3E}">
        <p14:creationId xmlns:p14="http://schemas.microsoft.com/office/powerpoint/2010/main" val="236889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08C864-703E-E84B-E9B3-BC38F4CE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49" y="575323"/>
            <a:ext cx="10515600" cy="5928114"/>
          </a:xfrm>
        </p:spPr>
        <p:txBody>
          <a:bodyPr>
            <a:normAutofit/>
          </a:bodyPr>
          <a:lstStyle/>
          <a:p>
            <a:r>
              <a:rPr lang="ru-RU" dirty="0"/>
              <a:t>Линии УМК Львовой С. И., Львова В. В. «Русский язык. 10–11 класс (базовый уровень)» используются в 3% ОО региона. Значительное сокращение использования этого УМК связано с исключением УМК С. И. Львовой из основного общего образования.  </a:t>
            </a:r>
          </a:p>
          <a:p>
            <a:r>
              <a:rPr lang="ru-RU" dirty="0"/>
              <a:t>В 2022 г. мы отмечаем преемственность при выборе учебников от основного общего образования к среднему общему образованию. УМК </a:t>
            </a:r>
            <a:r>
              <a:rPr lang="ru-RU" dirty="0" err="1"/>
              <a:t>Чердакова</a:t>
            </a:r>
            <a:r>
              <a:rPr lang="ru-RU" dirty="0"/>
              <a:t> Д.Н., </a:t>
            </a:r>
            <a:r>
              <a:rPr lang="ru-RU" dirty="0" err="1"/>
              <a:t>Дунева</a:t>
            </a:r>
            <a:r>
              <a:rPr lang="ru-RU" dirty="0"/>
              <a:t> А.И., Вербицкой Л.А. стабильно выбирают 5% ОО, продолжающих линейку этого УМК. Количество выбирающих эту линейку УМК будет увеличиваться, так как один из авторов – </a:t>
            </a:r>
            <a:r>
              <a:rPr lang="ru-RU" dirty="0" err="1"/>
              <a:t>Дунев</a:t>
            </a:r>
            <a:r>
              <a:rPr lang="ru-RU" dirty="0"/>
              <a:t> А.И., член РПК по русскому языку Ленинградской области, кандидат филологических наук, доцент РГПУ им. </a:t>
            </a:r>
            <a:r>
              <a:rPr lang="ru-RU" dirty="0" err="1"/>
              <a:t>А.И.Герцена</a:t>
            </a:r>
            <a:r>
              <a:rPr lang="ru-RU" dirty="0"/>
              <a:t>, активно продвигающий свой учебник.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26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B447FB-3742-B28A-FC7E-6C621ADD0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057" y="1013399"/>
            <a:ext cx="9535886" cy="5450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2A3B8-CEED-7699-5E3C-AAD20E052F70}"/>
              </a:ext>
            </a:extLst>
          </p:cNvPr>
          <p:cNvSpPr txBox="1"/>
          <p:nvPr/>
        </p:nvSpPr>
        <p:spPr>
          <a:xfrm>
            <a:off x="4049486" y="550506"/>
            <a:ext cx="454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Диаграмма распределения тестовых баллов</a:t>
            </a:r>
          </a:p>
        </p:txBody>
      </p:sp>
    </p:spTree>
    <p:extLst>
      <p:ext uri="{BB962C8B-B14F-4D97-AF65-F5344CB8AC3E}">
        <p14:creationId xmlns:p14="http://schemas.microsoft.com/office/powerpoint/2010/main" val="121675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007CBD-C1F2-58D6-D43A-661F877B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4" y="538000"/>
            <a:ext cx="10515600" cy="5741502"/>
          </a:xfrm>
        </p:spPr>
        <p:txBody>
          <a:bodyPr>
            <a:normAutofit/>
          </a:bodyPr>
          <a:lstStyle/>
          <a:p>
            <a:r>
              <a:rPr lang="ru-RU" dirty="0"/>
              <a:t>В 2022 году «гребень баллов» приходится на 76 единиц, 100-балльных результатов – 0,58% от общего числа участников экзамена. </a:t>
            </a:r>
          </a:p>
          <a:p>
            <a:r>
              <a:rPr lang="ru-RU" dirty="0"/>
              <a:t>На протяжении последних трёх лет (2020-2022 гг.) мы наблюдаем тенденцию к уменьшению среднего тестового балла: 74,62 – 73,21 – 70,10. Самое большое уменьшение мы видим в 2022 году: он уменьшился на 4,52 балла в сравнении с 2020 г., на 3,11 в сравнении с 2021 г. </a:t>
            </a:r>
          </a:p>
          <a:p>
            <a:r>
              <a:rPr lang="ru-RU" dirty="0"/>
              <a:t>Но при этом средний балл в регионе, несмотря на понижение, остаётся выше среднероссийского показателя, в 2022 году он составил 68,3.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79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8EAE7B-6A1A-EB2C-3C45-B75DAC2EE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100080"/>
              </p:ext>
            </p:extLst>
          </p:nvPr>
        </p:nvGraphicFramePr>
        <p:xfrm>
          <a:off x="2707120" y="654795"/>
          <a:ext cx="5303521" cy="2497202"/>
        </p:xfrm>
        <a:graphic>
          <a:graphicData uri="http://schemas.openxmlformats.org/drawingml/2006/table">
            <a:tbl>
              <a:tblPr firstRow="1" firstCol="1" bandRow="1"/>
              <a:tblGrid>
                <a:gridCol w="1564000">
                  <a:extLst>
                    <a:ext uri="{9D8B030D-6E8A-4147-A177-3AD203B41FA5}">
                      <a16:colId xmlns:a16="http://schemas.microsoft.com/office/drawing/2014/main" val="1379219651"/>
                    </a:ext>
                  </a:extLst>
                </a:gridCol>
                <a:gridCol w="819038">
                  <a:extLst>
                    <a:ext uri="{9D8B030D-6E8A-4147-A177-3AD203B41FA5}">
                      <a16:colId xmlns:a16="http://schemas.microsoft.com/office/drawing/2014/main" val="2050365574"/>
                    </a:ext>
                  </a:extLst>
                </a:gridCol>
                <a:gridCol w="819563">
                  <a:extLst>
                    <a:ext uri="{9D8B030D-6E8A-4147-A177-3AD203B41FA5}">
                      <a16:colId xmlns:a16="http://schemas.microsoft.com/office/drawing/2014/main" val="1388647456"/>
                    </a:ext>
                  </a:extLst>
                </a:gridCol>
                <a:gridCol w="712390">
                  <a:extLst>
                    <a:ext uri="{9D8B030D-6E8A-4147-A177-3AD203B41FA5}">
                      <a16:colId xmlns:a16="http://schemas.microsoft.com/office/drawing/2014/main" val="533246770"/>
                    </a:ext>
                  </a:extLst>
                </a:gridCol>
                <a:gridCol w="744437">
                  <a:extLst>
                    <a:ext uri="{9D8B030D-6E8A-4147-A177-3AD203B41FA5}">
                      <a16:colId xmlns:a16="http://schemas.microsoft.com/office/drawing/2014/main" val="2834778675"/>
                    </a:ext>
                  </a:extLst>
                </a:gridCol>
                <a:gridCol w="644093">
                  <a:extLst>
                    <a:ext uri="{9D8B030D-6E8A-4147-A177-3AD203B41FA5}">
                      <a16:colId xmlns:a16="http://schemas.microsoft.com/office/drawing/2014/main" val="30134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АТЕ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участников, набравших балл ниже минимального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участников, получивших тестовый балл от минимального балла до 60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участников, получивших от 61 до 80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участников, получивших от 81 до 100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выпускников, получивших 100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888198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Выборгский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1801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CED37A-FAC6-D398-A05A-FB6FCF637045}"/>
              </a:ext>
            </a:extLst>
          </p:cNvPr>
          <p:cNvSpPr txBox="1"/>
          <p:nvPr/>
        </p:nvSpPr>
        <p:spPr>
          <a:xfrm>
            <a:off x="1110343" y="3429000"/>
            <a:ext cx="10067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Выборгский район. В сегменте результатов от 81-99 баллов район занимает одно из последних мест среди всех муниципальных образований, а в двух других сегментах – от 61-80 и от минимального до 60 баллов показывает лучшие результаты. 10% из всех </a:t>
            </a:r>
            <a:r>
              <a:rPr lang="ru-RU" dirty="0" err="1"/>
              <a:t>стобалльников</a:t>
            </a:r>
            <a:r>
              <a:rPr lang="ru-RU" dirty="0"/>
              <a:t> в этом муниципальной образовании. В то же время высока доля не набравших минимальный балл - 0,18.</a:t>
            </a:r>
          </a:p>
          <a:p>
            <a:r>
              <a:rPr lang="ru-RU" dirty="0"/>
              <a:t>Результаты ЕГЭ по русскому языку в Ленинградской области сопоставимы с результатами ЕГЭ в РФ. Средний балл в Ленинградской области в 2022 году снизился на 3,11, в РФ – на 3,10. </a:t>
            </a:r>
          </a:p>
        </p:txBody>
      </p:sp>
    </p:spTree>
    <p:extLst>
      <p:ext uri="{BB962C8B-B14F-4D97-AF65-F5344CB8AC3E}">
        <p14:creationId xmlns:p14="http://schemas.microsoft.com/office/powerpoint/2010/main" val="422496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C230E4-F87E-4E0A-3D85-610F9DF38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725" y="979713"/>
            <a:ext cx="10667646" cy="44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341433-39DA-03F7-5345-DAEE356D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837"/>
            <a:ext cx="10515600" cy="56171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2022 году по сравнению с 2021 годом в КИМ внесены изменения:</a:t>
            </a:r>
          </a:p>
          <a:p>
            <a:pPr marL="0" indent="0">
              <a:buNone/>
            </a:pPr>
            <a:r>
              <a:rPr lang="ru-RU" dirty="0"/>
              <a:t>1. Из части 1 экзаменационной работы исключено составное задание (1–3), проверяющее умение сжато передавать главную информацию прочитанного текста. Вместо него в экзаменационную работу включено составное задание, проверяющее умение выполнять стилистический 	анализ 	текста.</a:t>
            </a:r>
          </a:p>
          <a:p>
            <a:pPr marL="0" indent="0">
              <a:buNone/>
            </a:pPr>
            <a:r>
              <a:rPr lang="ru-RU" dirty="0"/>
              <a:t>2. Изменены формулировка, оценивание и спектр предъявляемого языкового материала задания 	16.</a:t>
            </a:r>
          </a:p>
          <a:p>
            <a:pPr marL="0" indent="0">
              <a:buNone/>
            </a:pPr>
            <a:r>
              <a:rPr lang="ru-RU" dirty="0"/>
              <a:t>3. Расширен языковой материал, предъявляемый для пунктуационного анализа в задании 19.</a:t>
            </a:r>
          </a:p>
          <a:p>
            <a:pPr marL="0" indent="0">
              <a:buNone/>
            </a:pPr>
            <a:r>
              <a:rPr lang="ru-RU" dirty="0"/>
              <a:t>4. Уточнены нормы оценивания сочинения объёмом от 70 до 150 слов.</a:t>
            </a:r>
          </a:p>
          <a:p>
            <a:pPr marL="0" indent="0">
              <a:buNone/>
            </a:pPr>
            <a:r>
              <a:rPr lang="ru-RU" dirty="0"/>
              <a:t>5.  Изменён первичный балл за выполнение работы с 59 до 58.</a:t>
            </a:r>
          </a:p>
          <a:p>
            <a:pPr marL="0" indent="0">
              <a:buNone/>
            </a:pPr>
            <a:r>
              <a:rPr lang="ru-RU" dirty="0"/>
              <a:t>6. Все задания стали базового уровня сложности.</a:t>
            </a:r>
          </a:p>
          <a:p>
            <a:pPr marL="0" indent="0">
              <a:buNone/>
            </a:pPr>
            <a:r>
              <a:rPr lang="ru-RU" dirty="0"/>
              <a:t>Остальные характеристики экзаменационной работы сохранены.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57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5D4CD7-8FA4-F8AB-6F88-4D690974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539"/>
            <a:ext cx="10515600" cy="5738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По-прежнему остаются задания, которые выполнены менее успешно и, следовательно, требуют пристального внимания при подготовке к ЕГЭ. Как правило, это задания на знание смежных подсистем языка, сформированную способность осуществлять различные УУД, осознание структурно-семантической организации языковой системы в целом. К таким заданиям относятся  </a:t>
            </a:r>
          </a:p>
          <a:p>
            <a:pPr marL="0" indent="0">
              <a:buNone/>
            </a:pPr>
            <a:r>
              <a:rPr lang="ru-RU" dirty="0"/>
              <a:t>	№ 11 «Правописание суффиксов 	различных 	частей 	речи (кроме -Н-/-НН-)». Средний процент выполнения - 47,45%.</a:t>
            </a:r>
          </a:p>
          <a:p>
            <a:pPr marL="0" indent="0">
              <a:buNone/>
            </a:pPr>
            <a:r>
              <a:rPr lang="ru-RU" dirty="0"/>
              <a:t>	№ 12 «Правописание личных окончаний глаголов и суффиксов причастий». Средний процент выполнения - 47,51%; </a:t>
            </a:r>
          </a:p>
          <a:p>
            <a:pPr marL="0" indent="0">
              <a:buNone/>
            </a:pPr>
            <a:r>
              <a:rPr lang="ru-RU" dirty="0"/>
              <a:t>	№ 16 « Знаки препинания в простом осложнённом 	предложении 	(с однородными 	членами). Пунктуация в 	сложносочинённом 	предложении и 	простом предложении с однородными членами». Средний процент выполнения -47,27%;</a:t>
            </a:r>
          </a:p>
          <a:p>
            <a:pPr marL="0" indent="0">
              <a:buNone/>
            </a:pPr>
            <a:r>
              <a:rPr lang="ru-RU" dirty="0"/>
              <a:t>	№ 23 «Функционально-смысловые типы речи». Средний процент выполнения -40,08%.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9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5ACF36-91A0-5575-1E95-14FCA056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57850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До 60 Самый низкий процент выполнения заданий КИМ участники показали при выполнении заданий   № 12 и № 16. Задание № 12 традиционно входит в группу самых сложных заданий для учащихся. Задание № 16 впервые появилось в этой группе в связи с изменением формулировки задания.</a:t>
            </a:r>
          </a:p>
          <a:p>
            <a:pPr marL="0" indent="0">
              <a:buNone/>
            </a:pPr>
            <a:r>
              <a:rPr lang="ru-RU" dirty="0"/>
              <a:t>61-80 Отрицательная динамика результатов выполнения участниками ЕГЭ по русскому языку заданий КИМ на протяжении трёх лет – с 2020 по 2022 гг. – наблюдается при выполнении задания № 17 «Знаки препинания с обособленными членами  (Определениями, обстоятельствами, приложениями, дополнениями)», № 22 «Текст как речевое произведение. Смысловая и композиционная целостность текста» и № 23 «Функционально-смысловые типы речи».</a:t>
            </a:r>
          </a:p>
          <a:p>
            <a:pPr marL="0" indent="0">
              <a:buNone/>
            </a:pPr>
            <a:r>
              <a:rPr lang="ru-RU" dirty="0"/>
              <a:t>При работе с текстом большого объема при выполнении соотносительных заданий экзаменуемые испытывают большие затруднения, что подтверждает отрицательная динамика успешности выполнения задания 22. Это задание соотносится с заданием 1, но выполнено с достаточно серьёзным понижением баллов (почти 30 баллов) в сравнении с 2020 годом и (22 балла) в сравнении 2021 годом. Группа участников ЕГЭ, не преодолевшая минимального балла, не смогла справиться ни с 1, ни с 22 заданием. </a:t>
            </a:r>
          </a:p>
          <a:p>
            <a:pPr marL="0" indent="0">
              <a:buNone/>
            </a:pPr>
            <a:r>
              <a:rPr lang="ru-RU" dirty="0"/>
              <a:t>1. У значительной части участников ЕГЭ по русскому языку отсутствует кругозор, связанный с отсутствием привычки к чтению. В силу этого участники экзамена по-прежнему пытаются создавать собственные тексты, опираясь на шаблонные фразы и клише (критерии К1 - К4).</a:t>
            </a:r>
          </a:p>
          <a:p>
            <a:pPr marL="0" indent="0">
              <a:buNone/>
            </a:pPr>
            <a:r>
              <a:rPr lang="ru-RU" dirty="0"/>
              <a:t>2. Узкий кругозор не позволяет понять текст до конца (критерии К1 – К3).</a:t>
            </a:r>
          </a:p>
          <a:p>
            <a:pPr marL="0" indent="0">
              <a:buNone/>
            </a:pPr>
            <a:r>
              <a:rPr lang="ru-RU" dirty="0"/>
              <a:t>3. Низкое развитие навыков функционального чтения (задание №23).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22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41326B-CA90-6454-3123-35E9D8BD3688}"/>
              </a:ext>
            </a:extLst>
          </p:cNvPr>
          <p:cNvSpPr txBox="1"/>
          <p:nvPr/>
        </p:nvSpPr>
        <p:spPr>
          <a:xfrm>
            <a:off x="625151" y="335846"/>
            <a:ext cx="112527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Типичные ошибки в заданиях</a:t>
            </a:r>
          </a:p>
          <a:p>
            <a:endParaRPr lang="ru-RU" sz="2000" dirty="0"/>
          </a:p>
          <a:p>
            <a:r>
              <a:rPr lang="ru-RU" sz="2000" dirty="0"/>
              <a:t>1. Недостаточное владение умением находить смысловую связь между примерами-иллюстрациями в задании №27 (критерий К2): детализация, указание на следствие, подтверждение, объяснение, определение, аналогия, выделение, сопоставление и противопоставление и т. д.</a:t>
            </a:r>
          </a:p>
          <a:p>
            <a:r>
              <a:rPr lang="ru-RU" sz="2000" dirty="0"/>
              <a:t>2. Слабое владение элементами анализа текста при объяснении смысловой связи, её роли для объяснения авторской позиции, идеи текста.</a:t>
            </a:r>
          </a:p>
          <a:p>
            <a:r>
              <a:rPr lang="ru-RU" sz="2000" dirty="0"/>
              <a:t>3.  Неумение грамотно, последовательно выстроить логику построения собственного текста.</a:t>
            </a:r>
          </a:p>
          <a:p>
            <a:r>
              <a:rPr lang="ru-RU" sz="2000" dirty="0"/>
              <a:t>4. Достаточно удовлетворительно выполняя задание №26 на распознавание языковых средств выразительности речи, участники ЕГЭ в недостаточной степени используют их при написании собственного текста, что позволяет говорить о формальности знания.</a:t>
            </a:r>
          </a:p>
          <a:p>
            <a:r>
              <a:rPr lang="ru-RU" sz="2000" dirty="0"/>
              <a:t>5. Непонимание взаимосвязи между различными разделами лингвистики: орфографией, </a:t>
            </a:r>
            <a:r>
              <a:rPr lang="ru-RU" sz="2000" dirty="0" err="1"/>
              <a:t>морфемикой</a:t>
            </a:r>
            <a:r>
              <a:rPr lang="ru-RU" sz="2000" dirty="0"/>
              <a:t>, морфологией (задания №11, 12).</a:t>
            </a:r>
          </a:p>
          <a:p>
            <a:r>
              <a:rPr lang="ru-RU" sz="2000" dirty="0"/>
              <a:t>6. Формальное знание правил пунктуации и неумение применять их на практике (задания №16, 27 – критерий К8).</a:t>
            </a:r>
          </a:p>
        </p:txBody>
      </p:sp>
    </p:spTree>
    <p:extLst>
      <p:ext uri="{BB962C8B-B14F-4D97-AF65-F5344CB8AC3E}">
        <p14:creationId xmlns:p14="http://schemas.microsoft.com/office/powerpoint/2010/main" val="146109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1668F-46F6-BABA-A570-61E447C43D78}"/>
              </a:ext>
            </a:extLst>
          </p:cNvPr>
          <p:cNvSpPr txBox="1"/>
          <p:nvPr/>
        </p:nvSpPr>
        <p:spPr>
          <a:xfrm>
            <a:off x="858415" y="839127"/>
            <a:ext cx="101330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ходе решения образовательными организациями, педагогами Ленинградской области задач достижения требований ФГОС к результатам образования по русскому языку рекомендуем особое внимание уделить элементам содержания предмета, проверяемым заданиями ЕГЭ, усвоение которых всеми школьниками региона в целом, школьниками с разным уровнем подготовки нельзя считать достаточным, среди таковых: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Правописание суффиксов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разных  частей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речи (кроме -Н-/-НН-) (задание 11);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Правописание личных окончаний глаголов и суффиксов причастий (задание 12);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Знаки препинания в простом осложнённом предложении (с однородными членами). Пунктуация в сложносочинённом предложении и простом предложении с однородными членами (задание 16);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Функционально-смысловые типы речи (задание 23),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также элементам содержания предмета, проверяемым заданиями ЕГЭ, при выполнении которых наблюдается отрицательная динамика результатов на протяжении трёх лет – с 2020 по 2022 гг.: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Знаки препинания в предложениях с обособленными членами (задание 17);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Текст как речевое произведение. Смысловая и композиционная целостность текста (задание 22);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Функционально-смысловые типы речи (задание 22).</a:t>
            </a:r>
          </a:p>
        </p:txBody>
      </p:sp>
    </p:spTree>
    <p:extLst>
      <p:ext uri="{BB962C8B-B14F-4D97-AF65-F5344CB8AC3E}">
        <p14:creationId xmlns:p14="http://schemas.microsoft.com/office/powerpoint/2010/main" val="269333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338" t="24712" r="5359" b="10024"/>
          <a:stretch/>
        </p:blipFill>
        <p:spPr>
          <a:xfrm>
            <a:off x="397564" y="747420"/>
            <a:ext cx="11312780" cy="49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5EFA34-9850-430E-4A49-05636D2F0405}"/>
              </a:ext>
            </a:extLst>
          </p:cNvPr>
          <p:cNvSpPr txBox="1"/>
          <p:nvPr/>
        </p:nvSpPr>
        <p:spPr>
          <a:xfrm>
            <a:off x="905069" y="438540"/>
            <a:ext cx="107955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Причины выявленных затруднений участников ЕГЭ </a:t>
            </a:r>
          </a:p>
          <a:p>
            <a:endParaRPr lang="ru-RU" sz="2400" dirty="0"/>
          </a:p>
          <a:p>
            <a:r>
              <a:rPr lang="ru-RU" sz="2400" dirty="0"/>
              <a:t>1. Отсутствие системной, планомерной работы с текстом, стремление заменить её работой с шаблоном.</a:t>
            </a:r>
          </a:p>
          <a:p>
            <a:r>
              <a:rPr lang="ru-RU" sz="2400" dirty="0"/>
              <a:t>2. Отсутствие системной, планомерной работы по отработке у обучающихся навыков сравнения, классификации, объяснения; умений проводить аналогии, находить противопоставления.</a:t>
            </a:r>
          </a:p>
          <a:p>
            <a:r>
              <a:rPr lang="ru-RU" sz="2400" dirty="0"/>
              <a:t>3. Отсутствие системной работы по повторению орфографии и пунктуации на уроках русского языка. Формальное усвоение правил орфографии и пунктуации.</a:t>
            </a:r>
          </a:p>
          <a:p>
            <a:r>
              <a:rPr lang="ru-RU" sz="2400" dirty="0"/>
              <a:t>4. Отсутствие системной, планомерной работы над умением аргументировать свои суждения.</a:t>
            </a:r>
          </a:p>
          <a:p>
            <a:r>
              <a:rPr lang="ru-RU" sz="2400" dirty="0"/>
              <a:t>5. Недостаточность работы по формированию у обучающихся метапредметного умения создавать письменное монологическое высказывание.</a:t>
            </a:r>
          </a:p>
          <a:p>
            <a:r>
              <a:rPr lang="ru-RU" sz="2400" dirty="0"/>
              <a:t>6. Слабая работа над развитием навыков функционального чтения. </a:t>
            </a:r>
          </a:p>
        </p:txBody>
      </p:sp>
    </p:spTree>
    <p:extLst>
      <p:ext uri="{BB962C8B-B14F-4D97-AF65-F5344CB8AC3E}">
        <p14:creationId xmlns:p14="http://schemas.microsoft.com/office/powerpoint/2010/main" val="387317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96D891-6ADB-2390-2AEC-C98BFB150BD0}"/>
              </a:ext>
            </a:extLst>
          </p:cNvPr>
          <p:cNvSpPr txBox="1"/>
          <p:nvPr/>
        </p:nvSpPr>
        <p:spPr>
          <a:xfrm>
            <a:off x="522513" y="197346"/>
            <a:ext cx="1123405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Причины получения выявленных типичных ошибочных ответов</a:t>
            </a:r>
          </a:p>
          <a:p>
            <a:endParaRPr lang="ru-RU" sz="2400" dirty="0"/>
          </a:p>
          <a:p>
            <a:r>
              <a:rPr lang="ru-RU" sz="2400" dirty="0"/>
              <a:t>1. Проблемы преподавания русского языка в основной и средней школе:</a:t>
            </a:r>
          </a:p>
          <a:p>
            <a:r>
              <a:rPr lang="ru-RU" sz="2400" dirty="0"/>
              <a:t>- недостаточная работа над анализом текста;</a:t>
            </a:r>
          </a:p>
          <a:p>
            <a:r>
              <a:rPr lang="ru-RU" sz="2400" dirty="0"/>
              <a:t>- отсутствие системной планомерной дифференцированной работы по повторению орфографии и пунктуации;</a:t>
            </a:r>
          </a:p>
          <a:p>
            <a:r>
              <a:rPr lang="ru-RU" sz="2400" dirty="0"/>
              <a:t>- формальное усвоение правил орфографии и пунктуации;</a:t>
            </a:r>
          </a:p>
          <a:p>
            <a:r>
              <a:rPr lang="ru-RU" sz="2400" dirty="0"/>
              <a:t>- непонимание взаимосвязи между различными разделами языка.</a:t>
            </a:r>
          </a:p>
          <a:p>
            <a:r>
              <a:rPr lang="ru-RU" sz="2400" dirty="0"/>
              <a:t>2. Недостатки в организации подготовки к ГИА по русскому языку:</a:t>
            </a:r>
          </a:p>
          <a:p>
            <a:r>
              <a:rPr lang="ru-RU" sz="2400" dirty="0"/>
              <a:t>- недостаточная работа с официальными документами на сайте ФГБНУ «ФИПИ»: «Методические рекомендации для учителей, подготовленные на основе анализа типичных ошибок участников ЕГЭ», «Методические рекомендации для учителей школ с высокой долей обучающихся с риском учебной неуспешности»;</a:t>
            </a:r>
          </a:p>
          <a:p>
            <a:r>
              <a:rPr lang="ru-RU" sz="2400" dirty="0"/>
              <a:t>- отсутствие системной работы с критериями проверки и оценивания задания с развёрнутым ответом;</a:t>
            </a:r>
          </a:p>
          <a:p>
            <a:r>
              <a:rPr lang="ru-RU" sz="2400" dirty="0"/>
              <a:t>- слабая мотивация к повышению результата группы учащихся со средним уровнем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52058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774992-52F2-004D-DDCD-6F6ADBA5CDD1}"/>
              </a:ext>
            </a:extLst>
          </p:cNvPr>
          <p:cNvSpPr txBox="1"/>
          <p:nvPr/>
        </p:nvSpPr>
        <p:spPr>
          <a:xfrm>
            <a:off x="474306" y="251926"/>
            <a:ext cx="112433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Пути устранения типичных ошибок в ходе обучения школьников</a:t>
            </a:r>
          </a:p>
          <a:p>
            <a:endParaRPr lang="ru-RU" dirty="0"/>
          </a:p>
          <a:p>
            <a:r>
              <a:rPr lang="ru-RU" dirty="0"/>
              <a:t>1. Через уроки литературы, внеурочную и внеклассную работу повышать читательский кругозор обучающихся.</a:t>
            </a:r>
          </a:p>
          <a:p>
            <a:r>
              <a:rPr lang="ru-RU" dirty="0"/>
              <a:t>2. Работа всего педагогического коллектива над выработкой метапредметных умений и навыков при создании собственного текста.</a:t>
            </a:r>
          </a:p>
          <a:p>
            <a:r>
              <a:rPr lang="ru-RU" dirty="0"/>
              <a:t>3. Работа всего педагогического коллектива над развитием навыков функционального чтения.</a:t>
            </a:r>
          </a:p>
          <a:p>
            <a:r>
              <a:rPr lang="ru-RU" dirty="0"/>
              <a:t>4. При разработке стратегии подготовки к ГИА по русскому языку необходимо учитывать </a:t>
            </a:r>
          </a:p>
          <a:p>
            <a:r>
              <a:rPr lang="ru-RU" dirty="0"/>
              <a:t>- уровень подготовки учащихся;</a:t>
            </a:r>
          </a:p>
          <a:p>
            <a:r>
              <a:rPr lang="ru-RU" dirty="0"/>
              <a:t>-  пробелы в знаниях.</a:t>
            </a:r>
          </a:p>
          <a:p>
            <a:r>
              <a:rPr lang="ru-RU" dirty="0"/>
              <a:t>5. На уроках проводить работу по орфографии и пунктуации в контексте работы с текстом.</a:t>
            </a:r>
          </a:p>
          <a:p>
            <a:r>
              <a:rPr lang="ru-RU" dirty="0"/>
              <a:t>6. Строить работу по орфографии и пунктуации не по формальным признакам, а опираясь на их взаимосвязь с другими науками о языке.</a:t>
            </a:r>
          </a:p>
          <a:p>
            <a:r>
              <a:rPr lang="ru-RU" dirty="0"/>
              <a:t>7. При работе над сочинением учить целостному анализу текста, включать работу над следующими аспектами его анализа:</a:t>
            </a:r>
          </a:p>
          <a:p>
            <a:r>
              <a:rPr lang="ru-RU" dirty="0"/>
              <a:t>- постановка проблемы;</a:t>
            </a:r>
          </a:p>
          <a:p>
            <a:r>
              <a:rPr lang="ru-RU" dirty="0"/>
              <a:t>- комментирование проблемы с привлечением текста;</a:t>
            </a:r>
          </a:p>
          <a:p>
            <a:r>
              <a:rPr lang="ru-RU" dirty="0"/>
              <a:t>- позиция автора;</a:t>
            </a:r>
          </a:p>
          <a:p>
            <a:r>
              <a:rPr lang="ru-RU" dirty="0"/>
              <a:t>- формулирование собственной точки зрения с опорой на произведения литературы и собственный жизненный опыт.</a:t>
            </a:r>
          </a:p>
          <a:p>
            <a:r>
              <a:rPr lang="ru-RU" dirty="0"/>
              <a:t>6. Работать с деформированными текстами, выстраивая логические связи между его частями.</a:t>
            </a:r>
          </a:p>
          <a:p>
            <a:r>
              <a:rPr lang="ru-RU" dirty="0"/>
              <a:t>7. Системно работать над редактированием текстов.</a:t>
            </a:r>
          </a:p>
          <a:p>
            <a:r>
              <a:rPr lang="ru-RU" dirty="0"/>
              <a:t>8. Применять </a:t>
            </a:r>
            <a:r>
              <a:rPr lang="ru-RU" dirty="0" err="1"/>
              <a:t>критериальное</a:t>
            </a:r>
            <a:r>
              <a:rPr lang="ru-RU" dirty="0"/>
              <a:t> оценивание с 5 класса.</a:t>
            </a:r>
          </a:p>
        </p:txBody>
      </p:sp>
    </p:spTree>
    <p:extLst>
      <p:ext uri="{BB962C8B-B14F-4D97-AF65-F5344CB8AC3E}">
        <p14:creationId xmlns:p14="http://schemas.microsoft.com/office/powerpoint/2010/main" val="3801621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377088-9DD7-B753-F292-A222EB81B086}"/>
              </a:ext>
            </a:extLst>
          </p:cNvPr>
          <p:cNvSpPr txBox="1"/>
          <p:nvPr/>
        </p:nvSpPr>
        <p:spPr>
          <a:xfrm>
            <a:off x="534955" y="428178"/>
            <a:ext cx="1112208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Безусловно, огромная роль в достижении высоких результатов принадлежит выбору современных УМК по русскому языку в основном общем образовании. Этому выбору методическим службам следует уделить большое внимание. Так, например, в УМК под ред. Т. А. </a:t>
            </a:r>
            <a:r>
              <a:rPr lang="ru-RU" sz="2400" dirty="0" err="1"/>
              <a:t>Ладыженской</a:t>
            </a:r>
            <a:r>
              <a:rPr lang="ru-RU" sz="2400" dirty="0"/>
              <a:t>, по которому работают 40% школ региона, отсутствует: </a:t>
            </a:r>
          </a:p>
          <a:p>
            <a:r>
              <a:rPr lang="ru-RU" sz="2400" dirty="0"/>
              <a:t>- системная работа с текстом и его анализом;</a:t>
            </a:r>
          </a:p>
          <a:p>
            <a:r>
              <a:rPr lang="ru-RU" sz="2400" dirty="0"/>
              <a:t>- понятие «паронимов» вообще не вводится, работа над ними в заданиях УМК не ведётся, поэтому впервые ученик знакомится с ним только в основной средней школе;</a:t>
            </a:r>
          </a:p>
          <a:p>
            <a:r>
              <a:rPr lang="ru-RU" sz="2400" dirty="0"/>
              <a:t>- знания по орфографии даются вне взаимосвязи с другими разделами лингвистики;</a:t>
            </a:r>
          </a:p>
          <a:p>
            <a:r>
              <a:rPr lang="ru-RU" sz="2400" dirty="0"/>
              <a:t>- отсутствует системная работа с нормами культуры речи.  </a:t>
            </a:r>
          </a:p>
          <a:p>
            <a:r>
              <a:rPr lang="ru-RU" sz="2400" dirty="0"/>
              <a:t>Несмотря на базовый характер всех заданий ЕГЭ по русскому языку в 2022 году, высокие результаты показали школы, гимназии, лицеи, где шло обучение по программам углублённого изучения русского языка в 10-11 классах (учебник И. В. Гусаровой).</a:t>
            </a:r>
          </a:p>
        </p:txBody>
      </p:sp>
    </p:spTree>
    <p:extLst>
      <p:ext uri="{BB962C8B-B14F-4D97-AF65-F5344CB8AC3E}">
        <p14:creationId xmlns:p14="http://schemas.microsoft.com/office/powerpoint/2010/main" val="2533550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96E51E-0BC8-8E51-52BB-9EE5551CC34D}"/>
              </a:ext>
            </a:extLst>
          </p:cNvPr>
          <p:cNvSpPr txBox="1"/>
          <p:nvPr/>
        </p:nvSpPr>
        <p:spPr>
          <a:xfrm>
            <a:off x="609600" y="316612"/>
            <a:ext cx="109728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Остановимся на тех заданиях, при выполнении которых участники экзамена испытывали наибольшие трудности.</a:t>
            </a:r>
          </a:p>
          <a:p>
            <a:r>
              <a:rPr lang="ru-RU" sz="2000" dirty="0"/>
              <a:t>Хуже всего было выполнено задание №21 (50%), связанное с развитием умения выделять, анализировать, классифицировать и обобщать. Мы отмечаем, что в группе, не набравшей минимального балла, с этим заданием не справились; в группе, набравшей от минимального до 60 баллов, его выполнили лишь 17%; лишь в группе, набравшей от 61 до 80 баллов, задание выполнили 50%, а группа, набравшая от 81 до 100 баллов, выполнила задание более успешно – 87%.</a:t>
            </a:r>
          </a:p>
          <a:p>
            <a:r>
              <a:rPr lang="ru-RU" sz="2000" dirty="0"/>
              <a:t>Задание №22 построено на проверке навыков функционального чтения. Его выполнение показывает недостаточную развитость этого умения у всех групп участников экзамена (58%): неудовлетворительные результаты показывают не преодолевшие минимальный балл - 0% и набравшие от минимального до 60 баллов, - 41%. Достаточно невысокие результаты за выполнение этого задания показывают и другие группы: набравшие от 61 до 80 баллов – 58%, от 81 до 100 баллов – 76%.</a:t>
            </a:r>
          </a:p>
          <a:p>
            <a:r>
              <a:rPr lang="ru-RU" sz="2000" dirty="0"/>
              <a:t>Задание №1 – это новое задание, включённое в КИМ в 2022 году. Оно связано с функциональной грамотностью. Участники экзамена должны уметь читать текст, анализировать, определять его принадлежность к одному из функциональных стилей языка. Группа, не набравшая минимального балла, не смогла выполнить это задание; в группе от минимального до 60 баллов с заданием справилось всего 39%. </a:t>
            </a:r>
          </a:p>
        </p:txBody>
      </p:sp>
    </p:spTree>
    <p:extLst>
      <p:ext uri="{BB962C8B-B14F-4D97-AF65-F5344CB8AC3E}">
        <p14:creationId xmlns:p14="http://schemas.microsoft.com/office/powerpoint/2010/main" val="3061864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7EC4CC-0C19-EE13-3BC7-BFC4C95D5C8D}"/>
              </a:ext>
            </a:extLst>
          </p:cNvPr>
          <p:cNvSpPr txBox="1"/>
          <p:nvPr/>
        </p:nvSpPr>
        <p:spPr>
          <a:xfrm>
            <a:off x="867747" y="902666"/>
            <a:ext cx="108701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Задание №27 – сочинение по прочитанному тексту носит метапредметный характер. Были предложены тексты о войне, времени, детстве. Для формулирования собственной точки зрения участникам экзамена хватало кругозора, общих знаний. Один из текстов был посвящён массовой культуре. При написании сочинения достаточное количество участников экзамена испытывали трудности при аргументации – им не хватало знаний по обществознанию. В 10-11 классах школы переходят на профильное обучение, у ряда профилей (физико-математический, химико-биологический) отсутствует такой предмет, как обществознание. Этим мы можем объяснить трудность этого текста как для комментария, так и для выражения собственного мнения для участников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207016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B5ACD8-27B3-3FE9-D1CF-515509E283B8}"/>
              </a:ext>
            </a:extLst>
          </p:cNvPr>
          <p:cNvSpPr txBox="1"/>
          <p:nvPr/>
        </p:nvSpPr>
        <p:spPr>
          <a:xfrm>
            <a:off x="410547" y="335903"/>
            <a:ext cx="11551298" cy="49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1485"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вебинара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КИМ ЕГЭ и ОГЭ 2022 года по русскому языку»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проведения: 11.10.2021. Место проведения: ГАОУ ДПО «ЛОИРО». 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оличество точек подключения не было ограничен. 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оступ к материалам открыт по ссылке: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indent="351790" algn="just">
              <a:lnSpc>
                <a:spcPct val="115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https://www.youtube.com/watch?v=W_XwHv_1AaE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indent="448310" algn="just">
              <a:lnSpc>
                <a:spcPct val="115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мастер-класса «Комплексная система подготовки обучающихся к сдаче ЕГЭ по русскому языку»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проведения: 26.10.2021. Доступ открыт по ссылке: </a:t>
            </a:r>
            <a:r>
              <a:rPr lang="ru-RU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https://www.youtube.com/watch?v=OxPGS6Y39m0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мастер-класса «Начало работы над сочинением ЕГЭ в 10 классе»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открыт по ссылкам: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 algn="just">
              <a:lnSpc>
                <a:spcPct val="115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https://docs.google.com/presentation/d/1BVYy9wl9oJeLlqQkPQBtMOvX593lc5hA/edit?usp=sharing&amp;ouid=117493324316084023537&amp;rtpof=true&amp;sd=true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фрагмент видео (слайд №16): 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https://drive.google.com/file/d/1k54YQcu4wcaTH7mjVsxjmP_hQGiDLpe3/view?usp=sharing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2-й фрагмент видео (слайд №17):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 algn="just">
              <a:lnSpc>
                <a:spcPct val="115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https://drive.google.com/file/d/1BIk76KFAhY74UzY2uJcwIxgjVz_Gs_ca/view?usp=sharing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85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BD123-8F99-0016-4C23-4FAD6F4B3332}"/>
              </a:ext>
            </a:extLst>
          </p:cNvPr>
          <p:cNvSpPr txBox="1"/>
          <p:nvPr/>
        </p:nvSpPr>
        <p:spPr>
          <a:xfrm>
            <a:off x="998375" y="189747"/>
            <a:ext cx="10235681" cy="5542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вебинара «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 читательской грамотности на уроках русского языка (ЕГЭ и читательская грамотность)»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проведения: 3 апреля 2022 года. Доступ по ссылке: 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https://www.youtube.com/watch?v=L2f9srsuKCg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«Трудные вопросы разделов науки о языке в школьном курсе русского языка: стилистика»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проведения: 14 февраля 2022 года. Место проведения: ГАОУ ДПО «ЛОИРО». Доступ открыт по ссылке: 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https://www.youtube.com/watch?v=W_XwHv_1AaE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(тайминг: 23.50));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мастер-классов «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Текстоориентированный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 в обучении старшеклассников русскому языку: теория и практика»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проведения: 16 декабря 2021 года. Доступ открыт по ссылкам: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>
              <a:lnSpc>
                <a:spcPct val="115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https://drive.google.com/file/d/1398rR3PlatsV0Uir-xAEWJBz7bfyjko_/view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>
              <a:lnSpc>
                <a:spcPct val="115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https://drive.google.com/file/d/1-LbaZxJ9gn_PgyPB1XmbGQ2ZipLYLP-g/view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 algn="just">
              <a:lnSpc>
                <a:spcPct val="115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https://drive.google.com/file/d/1-IlCm0dXbQJk6LpVkmrRDLH8Jnk--Otu/view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1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C2965-4113-71A3-E7BA-D899FD4749AF}"/>
              </a:ext>
            </a:extLst>
          </p:cNvPr>
          <p:cNvSpPr txBox="1"/>
          <p:nvPr/>
        </p:nvSpPr>
        <p:spPr>
          <a:xfrm>
            <a:off x="475861" y="421094"/>
            <a:ext cx="10982130" cy="5568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видеолекции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«Методика организации учебной деятельности по русскому языку со слабо успевающими обучающимися.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открыт по ссылке: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https://drive.google.com/file/d/125qIl_uuvRH6iN4J_GlVJZMRNmO834xJ/view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«Преподавание и учение в контексте современного урока русского языка: ориентируемся на результат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 открыт по ссылкам: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https://www.youtube.com/watch?v=s88h9WqkrIs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https://drive.google.com/file/d/12GchwnQgjPKMongvOnZ1oVmwO9j9SCA-/view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мастер-класса «Система работы со слабоуспевающими обучающимися: подготовка к ГИА.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 повторения на уроках русского языка»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по ссылке: </a:t>
            </a: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https://drive.google.com/file/d/12mATptGpPgzf2fWFmSr3Nj8Rre1DTnTF/view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мастер-класса «Использование технологий смыслового чтения при работе со слабоуспевающими обучающимися: путь к новому образовательному результату»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((место проведения: МБОУ СОШ №1 г. Сосновый Бор. Учитель русского языка Плешанова Маргарита Витальевна. Категория участников: учителя русского языка (126 человек). Доступ открыт по ссылке: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3695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https://drive.google.com/file/d/132W7nJC5iG641NUdmzQafGvZ1RLvRDEj/view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73" t="24991" r="5487" b="5431"/>
          <a:stretch/>
        </p:blipFill>
        <p:spPr>
          <a:xfrm>
            <a:off x="500184" y="523632"/>
            <a:ext cx="11485473" cy="54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7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71" y="117230"/>
            <a:ext cx="7645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Обновленные ФГОС НОО и ООО: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рабочей программы учебного предмета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283" t="26775" r="8360" b="8643"/>
          <a:stretch/>
        </p:blipFill>
        <p:spPr>
          <a:xfrm>
            <a:off x="295325" y="1213949"/>
            <a:ext cx="11623138" cy="52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463" y="142499"/>
            <a:ext cx="7863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Обновленные ФГОС НОО и ООО: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рабочей программы учебного предмета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230" t="31618" r="32823" b="22936"/>
          <a:stretch/>
        </p:blipFill>
        <p:spPr>
          <a:xfrm>
            <a:off x="162463" y="1075096"/>
            <a:ext cx="11888860" cy="56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856" r="12706" b="6579"/>
          <a:stretch/>
        </p:blipFill>
        <p:spPr>
          <a:xfrm>
            <a:off x="386215" y="289170"/>
            <a:ext cx="11258708" cy="628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21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E5CBC-3EC7-94A3-E188-1E30953B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Методический анализ результатов ЕГЭ по русскому языку 2022 г.</a:t>
            </a:r>
          </a:p>
        </p:txBody>
      </p:sp>
    </p:spTree>
    <p:extLst>
      <p:ext uri="{BB962C8B-B14F-4D97-AF65-F5344CB8AC3E}">
        <p14:creationId xmlns:p14="http://schemas.microsoft.com/office/powerpoint/2010/main" val="388553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2EAD99-9D3E-9EE1-847C-0F15A45D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216"/>
            <a:ext cx="10515600" cy="57757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Основные учебники по предмету из федерального перечня </a:t>
            </a:r>
            <a:r>
              <a:rPr lang="ru-RU" dirty="0" err="1"/>
              <a:t>Минпросвещения</a:t>
            </a:r>
            <a:r>
              <a:rPr lang="ru-RU" dirty="0"/>
              <a:t> России (ФПУ) , которые использовались в ОО субъекта Российской Федерации в 2021-2022 учебном году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ABACEC6-4298-A5F6-B690-B6F25E99B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80025"/>
              </p:ext>
            </p:extLst>
          </p:nvPr>
        </p:nvGraphicFramePr>
        <p:xfrm>
          <a:off x="838200" y="1825625"/>
          <a:ext cx="10339873" cy="4565230"/>
        </p:xfrm>
        <a:graphic>
          <a:graphicData uri="http://schemas.openxmlformats.org/drawingml/2006/table">
            <a:tbl>
              <a:tblPr firstRow="1" firstCol="1" bandRow="1"/>
              <a:tblGrid>
                <a:gridCol w="7045993">
                  <a:extLst>
                    <a:ext uri="{9D8B030D-6E8A-4147-A177-3AD203B41FA5}">
                      <a16:colId xmlns:a16="http://schemas.microsoft.com/office/drawing/2014/main" val="3541646554"/>
                    </a:ext>
                  </a:extLst>
                </a:gridCol>
                <a:gridCol w="2795123">
                  <a:extLst>
                    <a:ext uri="{9D8B030D-6E8A-4147-A177-3AD203B41FA5}">
                      <a16:colId xmlns:a16="http://schemas.microsoft.com/office/drawing/2014/main" val="1912915894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val="2908132124"/>
                    </a:ext>
                  </a:extLst>
                </a:gridCol>
              </a:tblGrid>
              <a:tr h="2033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Основное общее образование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44785"/>
                  </a:ext>
                </a:extLst>
              </a:tr>
              <a:tr h="42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Чердаков Д.Н., Дунев А.И., Вербицкая Л.А. и др.; под ред. Вербицкой Л. А. Русский язык  5-9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82652"/>
                  </a:ext>
                </a:extLst>
              </a:tr>
              <a:tr h="1034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Ладыженская Т.А., Баранов М.Т., Тростенцова Л.А. и др. Русский язык 5-7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Бархурдаров С.Г., Крючков С.Е., Максимов Л.Ю. и др.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8-9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05857"/>
                  </a:ext>
                </a:extLst>
              </a:tr>
              <a:tr h="510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Разумовская М.М., Львова С.И., Капинос В.И. и др.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5-9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473369"/>
                  </a:ext>
                </a:extLst>
              </a:tr>
              <a:tr h="72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Рыбченкова Л.М., Александрова О.М., Загоровская О.В. и  др.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5-9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550376"/>
                  </a:ext>
                </a:extLst>
              </a:tr>
              <a:tr h="510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Шмелёв А.Д., Флоренская Э.А., Савчук Л.О. и др.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5-9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860877"/>
                  </a:ext>
                </a:extLst>
              </a:tr>
              <a:tr h="94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Бабайцева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В.В., Чеснокова Л.Д., Купалова А.Ю., Еремеева А.П.,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Лидман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-Орлова Г.К. , Никитина Е.И. и др.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5-9 класс. Теория. Практика. Родная речь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7" marR="60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994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40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D9F66E-0380-F31B-5485-CD4BD4473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54508"/>
              </p:ext>
            </p:extLst>
          </p:nvPr>
        </p:nvGraphicFramePr>
        <p:xfrm>
          <a:off x="2825717" y="638672"/>
          <a:ext cx="6391275" cy="1960120"/>
        </p:xfrm>
        <a:graphic>
          <a:graphicData uri="http://schemas.openxmlformats.org/drawingml/2006/table">
            <a:tbl>
              <a:tblPr firstRow="1" firstCol="1" bandRow="1"/>
              <a:tblGrid>
                <a:gridCol w="4355264">
                  <a:extLst>
                    <a:ext uri="{9D8B030D-6E8A-4147-A177-3AD203B41FA5}">
                      <a16:colId xmlns:a16="http://schemas.microsoft.com/office/drawing/2014/main" val="2229255023"/>
                    </a:ext>
                  </a:extLst>
                </a:gridCol>
                <a:gridCol w="1727719">
                  <a:extLst>
                    <a:ext uri="{9D8B030D-6E8A-4147-A177-3AD203B41FA5}">
                      <a16:colId xmlns:a16="http://schemas.microsoft.com/office/drawing/2014/main" val="727128642"/>
                    </a:ext>
                  </a:extLst>
                </a:gridCol>
                <a:gridCol w="308292">
                  <a:extLst>
                    <a:ext uri="{9D8B030D-6E8A-4147-A177-3AD203B41FA5}">
                      <a16:colId xmlns:a16="http://schemas.microsoft.com/office/drawing/2014/main" val="261905021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76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Бабайцева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 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10–11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853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Гольцова Н. Г., Шамшин И.В., Мищерина М.А.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10–11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82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Гусарова И. В.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10–11 класс (базовый уровень)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74483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C46026A-32E5-328C-0461-28E6BC6EE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22155"/>
              </p:ext>
            </p:extLst>
          </p:nvPr>
        </p:nvGraphicFramePr>
        <p:xfrm>
          <a:off x="2517807" y="2598792"/>
          <a:ext cx="6391275" cy="2205484"/>
        </p:xfrm>
        <a:graphic>
          <a:graphicData uri="http://schemas.openxmlformats.org/drawingml/2006/table">
            <a:tbl>
              <a:tblPr firstRow="1" firstCol="1" bandRow="1"/>
              <a:tblGrid>
                <a:gridCol w="377190">
                  <a:extLst>
                    <a:ext uri="{9D8B030D-6E8A-4147-A177-3AD203B41FA5}">
                      <a16:colId xmlns:a16="http://schemas.microsoft.com/office/drawing/2014/main" val="1348298163"/>
                    </a:ext>
                  </a:extLst>
                </a:gridCol>
                <a:gridCol w="4305935">
                  <a:extLst>
                    <a:ext uri="{9D8B030D-6E8A-4147-A177-3AD203B41FA5}">
                      <a16:colId xmlns:a16="http://schemas.microsoft.com/office/drawing/2014/main" val="343383664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1243187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Гусарова И. 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10–11 класс (углублённый уровень)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632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Львова С. И., Львов В. В.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10–11 класс (базовый уровень)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27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Рыбченкова Л. М., Александрова О. М., Нарушевич А.Г. Русский язык 10–11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28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Чердаков Д.Н., Дунев А.И., Вербицкая Л.А.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10-11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09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899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3206</Words>
  <Application>Microsoft Office PowerPoint</Application>
  <PresentationFormat>Широкоэкранный</PresentationFormat>
  <Paragraphs>186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Times New Roman</vt:lpstr>
      <vt:lpstr>Wingdings 3</vt:lpstr>
      <vt:lpstr>Тема Office</vt:lpstr>
      <vt:lpstr>Сектор</vt:lpstr>
      <vt:lpstr>Заседание РМО учителей русского языка и литературы  Обновленный ФГОС: что нового в требованиях к преподаванию. Анализ итогов качества образования (ГИА и конкурсного движения).  15.09.2022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Методический анализ результатов ЕГЭ по русскому языку 2022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РМО учителей русского языка и литературы  Обновленный ФГОС: что нового в требованиях к преподаванию. Анализ итогов качества образования (ГИА и конкурсного движения).  15.09.2022</dc:title>
  <dc:creator>Лилия Борисова</dc:creator>
  <cp:lastModifiedBy>Лилия Борисова</cp:lastModifiedBy>
  <cp:revision>1</cp:revision>
  <dcterms:created xsi:type="dcterms:W3CDTF">2022-09-14T18:22:50Z</dcterms:created>
  <dcterms:modified xsi:type="dcterms:W3CDTF">2022-09-14T19:57:19Z</dcterms:modified>
</cp:coreProperties>
</file>