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5" r:id="rId15"/>
    <p:sldId id="276" r:id="rId16"/>
    <p:sldId id="279" r:id="rId17"/>
    <p:sldId id="277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47B"/>
    <a:srgbClr val="FF0066"/>
    <a:srgbClr val="CC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14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C653F-6F1F-42D4-8157-14F4A338EDA9}" type="doc">
      <dgm:prSet loTypeId="urn:microsoft.com/office/officeart/2005/8/layout/matrix3" loCatId="matrix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DF3C3395-D539-45B8-BC75-B2BBD8167D42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ДЕТИ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C30A71A-1A9E-4B48-AD6E-95FC80BA90E5}" type="parTrans" cxnId="{1ACC22CF-8701-438A-A443-9F85ED8947D7}">
      <dgm:prSet/>
      <dgm:spPr/>
      <dgm:t>
        <a:bodyPr/>
        <a:lstStyle/>
        <a:p>
          <a:endParaRPr lang="ru-RU"/>
        </a:p>
      </dgm:t>
    </dgm:pt>
    <dgm:pt modelId="{A885253B-E16F-49C8-8742-225C24611C47}" type="sibTrans" cxnId="{1ACC22CF-8701-438A-A443-9F85ED8947D7}">
      <dgm:prSet/>
      <dgm:spPr/>
      <dgm:t>
        <a:bodyPr/>
        <a:lstStyle/>
        <a:p>
          <a:endParaRPr lang="ru-RU"/>
        </a:p>
      </dgm:t>
    </dgm:pt>
    <dgm:pt modelId="{F28AA377-2311-49D5-B42A-D5451DE4E39C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УЧИТЕЛЬ-ЛОГОПЕД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A1EDCCA-19EC-42BE-90BB-3DD70A18ADCE}" type="parTrans" cxnId="{FB0AA059-876D-4945-823E-6DF65AD8F466}">
      <dgm:prSet/>
      <dgm:spPr/>
      <dgm:t>
        <a:bodyPr/>
        <a:lstStyle/>
        <a:p>
          <a:endParaRPr lang="ru-RU"/>
        </a:p>
      </dgm:t>
    </dgm:pt>
    <dgm:pt modelId="{1EFD2DE0-D3A9-470D-942C-F74E0EFA115C}" type="sibTrans" cxnId="{FB0AA059-876D-4945-823E-6DF65AD8F466}">
      <dgm:prSet/>
      <dgm:spPr/>
      <dgm:t>
        <a:bodyPr/>
        <a:lstStyle/>
        <a:p>
          <a:endParaRPr lang="ru-RU"/>
        </a:p>
      </dgm:t>
    </dgm:pt>
    <dgm:pt modelId="{78578E3A-4582-4609-97E6-ACDAD879CD92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ВОСПИТАТЕЛЬ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8FF7DB9-8EA3-47F7-930D-4D0D145FBA6C}" type="parTrans" cxnId="{8997EB9B-DBC1-43C9-B27C-1686CCFD41BA}">
      <dgm:prSet/>
      <dgm:spPr/>
      <dgm:t>
        <a:bodyPr/>
        <a:lstStyle/>
        <a:p>
          <a:endParaRPr lang="ru-RU"/>
        </a:p>
      </dgm:t>
    </dgm:pt>
    <dgm:pt modelId="{52E6DE36-7677-49AF-A094-B430B454461D}" type="sibTrans" cxnId="{8997EB9B-DBC1-43C9-B27C-1686CCFD41BA}">
      <dgm:prSet/>
      <dgm:spPr/>
      <dgm:t>
        <a:bodyPr/>
        <a:lstStyle/>
        <a:p>
          <a:endParaRPr lang="ru-RU"/>
        </a:p>
      </dgm:t>
    </dgm:pt>
    <dgm:pt modelId="{A1BFBEE4-67DE-4601-9A91-5BCFD1956108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РОДИТЕЛИ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BBC815C-7B0F-4CA8-BF93-5A06BBFD6EFD}" type="parTrans" cxnId="{7BCB3581-0884-4D55-A13B-DE9BE6985355}">
      <dgm:prSet/>
      <dgm:spPr/>
      <dgm:t>
        <a:bodyPr/>
        <a:lstStyle/>
        <a:p>
          <a:endParaRPr lang="ru-RU"/>
        </a:p>
      </dgm:t>
    </dgm:pt>
    <dgm:pt modelId="{9388521A-AEAB-4FCD-96D8-DEC00182150C}" type="sibTrans" cxnId="{7BCB3581-0884-4D55-A13B-DE9BE6985355}">
      <dgm:prSet/>
      <dgm:spPr/>
      <dgm:t>
        <a:bodyPr/>
        <a:lstStyle/>
        <a:p>
          <a:endParaRPr lang="ru-RU"/>
        </a:p>
      </dgm:t>
    </dgm:pt>
    <dgm:pt modelId="{1C95E044-D372-4A02-9D57-9797F827F9F6}" type="pres">
      <dgm:prSet presAssocID="{343C653F-6F1F-42D4-8157-14F4A338EDA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0B740F-4BDB-49E6-BDE4-C3135414B52C}" type="pres">
      <dgm:prSet presAssocID="{343C653F-6F1F-42D4-8157-14F4A338EDA9}" presName="diamond" presStyleLbl="bgShp" presStyleIdx="0" presStyleCnt="1"/>
      <dgm:spPr/>
    </dgm:pt>
    <dgm:pt modelId="{8B340246-5590-4E73-AD00-226A1412E0C2}" type="pres">
      <dgm:prSet presAssocID="{343C653F-6F1F-42D4-8157-14F4A338EDA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36F7E-AEBD-4026-98FC-7F00433AE151}" type="pres">
      <dgm:prSet presAssocID="{343C653F-6F1F-42D4-8157-14F4A338EDA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E296C-D141-4837-AEA6-E41CF1B2058A}" type="pres">
      <dgm:prSet presAssocID="{343C653F-6F1F-42D4-8157-14F4A338EDA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9D89-0760-4614-AEBD-C96D5755B003}" type="pres">
      <dgm:prSet presAssocID="{343C653F-6F1F-42D4-8157-14F4A338EDA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03A63-0A65-4E3C-A15A-6CD20CC81164}" type="presOf" srcId="{78578E3A-4582-4609-97E6-ACDAD879CD92}" destId="{55CE296C-D141-4837-AEA6-E41CF1B2058A}" srcOrd="0" destOrd="0" presId="urn:microsoft.com/office/officeart/2005/8/layout/matrix3"/>
    <dgm:cxn modelId="{8997EB9B-DBC1-43C9-B27C-1686CCFD41BA}" srcId="{343C653F-6F1F-42D4-8157-14F4A338EDA9}" destId="{78578E3A-4582-4609-97E6-ACDAD879CD92}" srcOrd="2" destOrd="0" parTransId="{88FF7DB9-8EA3-47F7-930D-4D0D145FBA6C}" sibTransId="{52E6DE36-7677-49AF-A094-B430B454461D}"/>
    <dgm:cxn modelId="{FB0AA059-876D-4945-823E-6DF65AD8F466}" srcId="{343C653F-6F1F-42D4-8157-14F4A338EDA9}" destId="{F28AA377-2311-49D5-B42A-D5451DE4E39C}" srcOrd="1" destOrd="0" parTransId="{2A1EDCCA-19EC-42BE-90BB-3DD70A18ADCE}" sibTransId="{1EFD2DE0-D3A9-470D-942C-F74E0EFA115C}"/>
    <dgm:cxn modelId="{7BCB3581-0884-4D55-A13B-DE9BE6985355}" srcId="{343C653F-6F1F-42D4-8157-14F4A338EDA9}" destId="{A1BFBEE4-67DE-4601-9A91-5BCFD1956108}" srcOrd="3" destOrd="0" parTransId="{EBBC815C-7B0F-4CA8-BF93-5A06BBFD6EFD}" sibTransId="{9388521A-AEAB-4FCD-96D8-DEC00182150C}"/>
    <dgm:cxn modelId="{9C91BAD6-C9A2-4E6A-8B1F-02020BC93513}" type="presOf" srcId="{343C653F-6F1F-42D4-8157-14F4A338EDA9}" destId="{1C95E044-D372-4A02-9D57-9797F827F9F6}" srcOrd="0" destOrd="0" presId="urn:microsoft.com/office/officeart/2005/8/layout/matrix3"/>
    <dgm:cxn modelId="{AE4E9DF1-1B12-4540-B489-E702AF647CA9}" type="presOf" srcId="{A1BFBEE4-67DE-4601-9A91-5BCFD1956108}" destId="{19829D89-0760-4614-AEBD-C96D5755B003}" srcOrd="0" destOrd="0" presId="urn:microsoft.com/office/officeart/2005/8/layout/matrix3"/>
    <dgm:cxn modelId="{C080081C-0365-44AF-B261-4C0256418C24}" type="presOf" srcId="{F28AA377-2311-49D5-B42A-D5451DE4E39C}" destId="{24436F7E-AEBD-4026-98FC-7F00433AE151}" srcOrd="0" destOrd="0" presId="urn:microsoft.com/office/officeart/2005/8/layout/matrix3"/>
    <dgm:cxn modelId="{1ACC22CF-8701-438A-A443-9F85ED8947D7}" srcId="{343C653F-6F1F-42D4-8157-14F4A338EDA9}" destId="{DF3C3395-D539-45B8-BC75-B2BBD8167D42}" srcOrd="0" destOrd="0" parTransId="{EC30A71A-1A9E-4B48-AD6E-95FC80BA90E5}" sibTransId="{A885253B-E16F-49C8-8742-225C24611C47}"/>
    <dgm:cxn modelId="{E82460E4-A7F0-4FAB-B67D-A21DCC1551E4}" type="presOf" srcId="{DF3C3395-D539-45B8-BC75-B2BBD8167D42}" destId="{8B340246-5590-4E73-AD00-226A1412E0C2}" srcOrd="0" destOrd="0" presId="urn:microsoft.com/office/officeart/2005/8/layout/matrix3"/>
    <dgm:cxn modelId="{FE452787-3EFE-4EED-9DF4-B99463A42CA0}" type="presParOf" srcId="{1C95E044-D372-4A02-9D57-9797F827F9F6}" destId="{590B740F-4BDB-49E6-BDE4-C3135414B52C}" srcOrd="0" destOrd="0" presId="urn:microsoft.com/office/officeart/2005/8/layout/matrix3"/>
    <dgm:cxn modelId="{A596013A-0DA4-442A-B030-4892D99E091A}" type="presParOf" srcId="{1C95E044-D372-4A02-9D57-9797F827F9F6}" destId="{8B340246-5590-4E73-AD00-226A1412E0C2}" srcOrd="1" destOrd="0" presId="urn:microsoft.com/office/officeart/2005/8/layout/matrix3"/>
    <dgm:cxn modelId="{25E6EB49-E397-46F0-8880-37F3472CE316}" type="presParOf" srcId="{1C95E044-D372-4A02-9D57-9797F827F9F6}" destId="{24436F7E-AEBD-4026-98FC-7F00433AE151}" srcOrd="2" destOrd="0" presId="urn:microsoft.com/office/officeart/2005/8/layout/matrix3"/>
    <dgm:cxn modelId="{4E7207EA-44D0-4F0E-918C-3C968EA477FE}" type="presParOf" srcId="{1C95E044-D372-4A02-9D57-9797F827F9F6}" destId="{55CE296C-D141-4837-AEA6-E41CF1B2058A}" srcOrd="3" destOrd="0" presId="urn:microsoft.com/office/officeart/2005/8/layout/matrix3"/>
    <dgm:cxn modelId="{014FF967-D42D-4DE6-B3C4-4DAA179F5C48}" type="presParOf" srcId="{1C95E044-D372-4A02-9D57-9797F827F9F6}" destId="{19829D89-0760-4614-AEBD-C96D5755B0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0354F-C370-4498-B9E2-1BCDD7A55F4A}" type="doc">
      <dgm:prSet loTypeId="urn:microsoft.com/office/officeart/2005/8/layout/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D8B36D2-BEEC-4CD3-9BDB-6299A8775D88}" type="pres">
      <dgm:prSet presAssocID="{B300354F-C370-4498-B9E2-1BCDD7A55F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3EB31-AB9B-42CA-9C7B-3E774C84B857}" type="presOf" srcId="{B300354F-C370-4498-B9E2-1BCDD7A55F4A}" destId="{FD8B36D2-BEEC-4CD3-9BDB-6299A8775D88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0B740F-4BDB-49E6-BDE4-C3135414B52C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40246-5590-4E73-AD00-226A1412E0C2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ДЕТИ</a:t>
          </a:r>
          <a:endParaRPr lang="ru-RU" sz="1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281784" y="429966"/>
        <a:ext cx="1765125" cy="1765125"/>
      </dsp:txXfrm>
    </dsp:sp>
    <dsp:sp modelId="{24436F7E-AEBD-4026-98FC-7F00433AE151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4">
            <a:shade val="80000"/>
            <a:hueOff val="-58853"/>
            <a:satOff val="-1455"/>
            <a:lumOff val="8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УЧИТЕЛЬ-ЛОГОПЕД</a:t>
          </a:r>
          <a:endParaRPr lang="ru-RU" sz="1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182689" y="429966"/>
        <a:ext cx="1765125" cy="1765125"/>
      </dsp:txXfrm>
    </dsp:sp>
    <dsp:sp modelId="{55CE296C-D141-4837-AEA6-E41CF1B2058A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4">
            <a:shade val="80000"/>
            <a:hueOff val="-117705"/>
            <a:satOff val="-2910"/>
            <a:lumOff val="166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ВОСПИТАТЕЛЬ</a:t>
          </a:r>
          <a:endParaRPr lang="ru-RU" sz="1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281784" y="2330870"/>
        <a:ext cx="1765125" cy="1765125"/>
      </dsp:txXfrm>
    </dsp:sp>
    <dsp:sp modelId="{19829D89-0760-4614-AEBD-C96D5755B003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РОДИТЕЛИ</a:t>
          </a:r>
          <a:endParaRPr lang="ru-RU" sz="1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182689" y="2330870"/>
        <a:ext cx="1765125" cy="17651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B39DE-0590-46A8-B0EA-322ED35035FE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10A2-C698-450E-AC84-C1F4D9C20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10A2-C698-450E-AC84-C1F4D9C20F4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10A2-C698-450E-AC84-C1F4D9C20F4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C3E5-CD45-4B54-A87A-E231DA0A1292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6DD34-A17D-4339-A46B-E67EF3A6B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Downloads\Rozovyj_slon_minus_(vmuzice.com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4;&#1090;%20&#1087;&#1077;&#1076;&#1072;&#1075;&#1086;&#1075;&#1072;%20&#1082;%20&#1087;&#1077;&#1076;&#1072;&#1075;&#1086;&#1075;&#1091;\&#1056;&#1086;&#1079;&#1086;&#1074;&#1099;&#1081;%20&#1089;&#1083;&#1086;&#1085;%2030.01.2017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7772400" cy="85725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муниципальное бюджетное дошкольное образовательное учреждение «Детский сад №16 г. Выборга»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143932" cy="16859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ansellarist" pitchFamily="2" charset="0"/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ansellarist" pitchFamily="2" charset="0"/>
              </a:rPr>
            </a:b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8C147B"/>
                </a:solidFill>
                <a:latin typeface="Segoe Script" pitchFamily="34" charset="0"/>
                <a:cs typeface="Times New Roman" pitchFamily="18" charset="0"/>
              </a:rPr>
              <a:t>«Мультфильм своими руками»</a:t>
            </a:r>
          </a:p>
          <a:p>
            <a:r>
              <a:rPr lang="ru-RU" sz="3600" b="1" dirty="0" smtClean="0">
                <a:solidFill>
                  <a:srgbClr val="8C147B"/>
                </a:solidFill>
                <a:latin typeface="Segoe Script" pitchFamily="34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8C147B"/>
                </a:solidFill>
                <a:latin typeface="Segoe Script" pitchFamily="34" charset="0"/>
                <a:cs typeface="Times New Roman" pitchFamily="18" charset="0"/>
              </a:rPr>
              <a:t>мультимедийный</a:t>
            </a:r>
            <a:r>
              <a:rPr lang="ru-RU" sz="3600" b="1" dirty="0" smtClean="0">
                <a:solidFill>
                  <a:srgbClr val="8C147B"/>
                </a:solidFill>
                <a:latin typeface="Segoe Script" pitchFamily="34" charset="0"/>
                <a:cs typeface="Times New Roman" pitchFamily="18" charset="0"/>
              </a:rPr>
              <a:t> проект)</a:t>
            </a:r>
          </a:p>
          <a:p>
            <a:endParaRPr lang="ru-RU" sz="2400" b="1" dirty="0" smtClean="0">
              <a:solidFill>
                <a:srgbClr val="CC0000"/>
              </a:solidFill>
              <a:latin typeface="Segoe Script" pitchFamily="34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66"/>
                </a:solidFill>
                <a:latin typeface="Segoe Script" pitchFamily="34" charset="0"/>
                <a:cs typeface="Times New Roman" pitchFamily="18" charset="0"/>
              </a:rPr>
              <a:t>Копылова Елена Владимировна</a:t>
            </a:r>
          </a:p>
          <a:p>
            <a:r>
              <a:rPr lang="ru-RU" sz="1800" b="1" i="1" dirty="0" smtClean="0">
                <a:solidFill>
                  <a:srgbClr val="FF0066"/>
                </a:solidFill>
                <a:latin typeface="Segoe Script" pitchFamily="34" charset="0"/>
                <a:cs typeface="Times New Roman" pitchFamily="18" charset="0"/>
              </a:rPr>
              <a:t>учитель-логопед высшей квалификационной категории</a:t>
            </a:r>
            <a:endParaRPr lang="ru-RU" sz="1800" b="1" dirty="0" smtClean="0">
              <a:solidFill>
                <a:srgbClr val="FF0066"/>
              </a:solidFill>
              <a:latin typeface="Segoe Script" pitchFamily="34" charset="0"/>
              <a:cs typeface="Times New Roman" pitchFamily="18" charset="0"/>
            </a:endParaRPr>
          </a:p>
          <a:p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Cansellarist" pitchFamily="2" charset="0"/>
            </a:endParaRPr>
          </a:p>
          <a:p>
            <a:endParaRPr lang="ru-RU" sz="3600" dirty="0">
              <a:solidFill>
                <a:schemeClr val="accent6">
                  <a:lumMod val="75000"/>
                </a:schemeClr>
              </a:solidFill>
              <a:latin typeface="Cansellaris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501222" y="1857364"/>
            <a:ext cx="2928958" cy="1357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Предмет исследования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6858000"/>
            <a:ext cx="2928958" cy="1357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Методы исследования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4357750" y="1571612"/>
            <a:ext cx="2928958" cy="1357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Объект исследования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3714776" y="2786058"/>
            <a:ext cx="3714776" cy="6429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8C147B"/>
                </a:solidFill>
                <a:latin typeface="+mj-lt"/>
              </a:rPr>
              <a:t>мультипликация</a:t>
            </a:r>
            <a:endParaRPr lang="ru-RU" sz="2400" dirty="0">
              <a:solidFill>
                <a:srgbClr val="8C147B"/>
              </a:solidFill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858412" y="2928934"/>
            <a:ext cx="3643370" cy="7858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8C147B"/>
                </a:solidFill>
              </a:rPr>
              <a:t>процесс создания мультфильма</a:t>
            </a:r>
            <a:endParaRPr lang="ru-RU" sz="2400" dirty="0">
              <a:solidFill>
                <a:srgbClr val="8C147B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28728" y="8072470"/>
            <a:ext cx="4214842" cy="2143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C147B"/>
                </a:solidFill>
              </a:rPr>
              <a:t>сбор информации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C147B"/>
                </a:solidFill>
              </a:rPr>
              <a:t>сравнение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C147B"/>
                </a:solidFill>
              </a:rPr>
              <a:t>анализ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C147B"/>
                </a:solidFill>
              </a:rPr>
              <a:t>наблюдение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C147B"/>
                </a:solidFill>
              </a:rPr>
              <a:t>процесс съемки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72132" y="6858000"/>
            <a:ext cx="2857520" cy="1357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Длительность проекта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86512" y="8072470"/>
            <a:ext cx="2571736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8C147B"/>
                </a:solidFill>
              </a:rPr>
              <a:t>две недели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17206E-6 L 0.57222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94265E-7 L 0.52205 -0.005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74 -0.0481 L -0.50225 -0.04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6 -0.02613 L -0.54896 -0.026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3.91304E-6 L 0.00295 -0.482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025E-7 L -0.00052 -0.512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3.91304E-6 L 0.00608 -0.441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7169E-6 L -0.00087 -0.4454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Необходимые материалы</a:t>
            </a:r>
            <a:endParaRPr lang="ru-RU" sz="4000" dirty="0">
              <a:ln>
                <a:solidFill>
                  <a:srgbClr val="8C147B"/>
                </a:solidFill>
              </a:ln>
              <a:solidFill>
                <a:srgbClr val="8C147B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Цифровой фотоаппарат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2.  Диктофон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3.  Компьютер с программой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4.  Штатив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5.  Искусственный источник света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6.  Стол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7.  Ватман, использующийся в качестве фона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8.  Материал для изготовления анимационных персонажей (пластилин)</a:t>
            </a:r>
            <a:endParaRPr lang="ru-RU" sz="2400" dirty="0">
              <a:solidFill>
                <a:srgbClr val="8C147B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ozovyj_slon_minus_(vmuzic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Rozovyj_slon_minus_(vmuzice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Механизм реализации проекта   или </a:t>
            </a:r>
            <a:br>
              <a:rPr lang="ru-RU" sz="3200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</a:br>
            <a:r>
              <a:rPr lang="ru-RU" sz="3200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Этапы творческого пути</a:t>
            </a:r>
            <a:endParaRPr lang="ru-RU" sz="3200" dirty="0">
              <a:ln>
                <a:solidFill>
                  <a:srgbClr val="8C147B"/>
                </a:solidFill>
              </a:ln>
              <a:solidFill>
                <a:srgbClr val="8C147B"/>
              </a:solidFill>
              <a:latin typeface="Segoe Script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00034" y="1928802"/>
            <a:ext cx="125728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Е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Л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Ы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Й</a:t>
            </a:r>
          </a:p>
          <a:p>
            <a:pPr algn="ctr">
              <a:buNone/>
            </a:pPr>
            <a:endParaRPr lang="ru-RU" b="1" dirty="0" smtClean="0">
              <a:ln>
                <a:solidFill>
                  <a:srgbClr val="8C147B"/>
                </a:solidFill>
              </a:ln>
              <a:solidFill>
                <a:srgbClr val="8C14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Л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</a:t>
            </a:r>
          </a:p>
          <a:p>
            <a:pPr algn="ctr">
              <a:buNone/>
            </a:pPr>
            <a:endParaRPr lang="ru-RU" dirty="0" smtClean="0">
              <a:solidFill>
                <a:srgbClr val="8C147B"/>
              </a:solidFill>
              <a:latin typeface="Segoe Script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Desktop\Елена\Фото\IMG_2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678769"/>
            <a:ext cx="6215106" cy="466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Елена\Фото\IMG_2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485" y="1714488"/>
            <a:ext cx="6238919" cy="467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User\Desktop\IMG_21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712541"/>
            <a:ext cx="6286544" cy="478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User\Desktop\IMG_07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1643050"/>
            <a:ext cx="6671048" cy="482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 showWhenStopped="0">
                <p:cTn id="8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14290"/>
            <a:ext cx="8229600" cy="1143000"/>
          </a:xfrm>
        </p:spPr>
        <p:txBody>
          <a:bodyPr/>
          <a:lstStyle/>
          <a:p>
            <a:r>
              <a:rPr lang="ru-RU" sz="4000" b="1" dirty="0" err="1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Раскадровка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050" name="Picture 2" descr="C:\Users\User\Desktop\IMG_2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15283">
            <a:off x="956749" y="1644611"/>
            <a:ext cx="3143975" cy="419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IMG_2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3153">
            <a:off x="5413680" y="2171190"/>
            <a:ext cx="3191665" cy="425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5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5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5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21429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Мотор! Снимаем!</a:t>
            </a:r>
            <a:endParaRPr lang="ru-RU" sz="4000" dirty="0">
              <a:ln>
                <a:solidFill>
                  <a:srgbClr val="8C147B"/>
                </a:solidFill>
              </a:ln>
              <a:solidFill>
                <a:srgbClr val="8C147B"/>
              </a:solidFill>
              <a:latin typeface="Segoe Script" pitchFamily="34" charset="0"/>
            </a:endParaRPr>
          </a:p>
        </p:txBody>
      </p:sp>
      <p:pic>
        <p:nvPicPr>
          <p:cNvPr id="7" name="Picture 3" descr="C:\Users\User\Desktop\IMG_2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5360">
            <a:off x="471841" y="1834285"/>
            <a:ext cx="316113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IMG_2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7625">
            <a:off x="4152889" y="2565228"/>
            <a:ext cx="4366441" cy="327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5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5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5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5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Озвучивание</a:t>
            </a:r>
            <a:r>
              <a:rPr lang="ru-RU" sz="4000" b="1" dirty="0" smtClean="0">
                <a:solidFill>
                  <a:srgbClr val="8C147B"/>
                </a:solidFill>
                <a:latin typeface="Segoe Script" pitchFamily="34" charset="0"/>
              </a:rPr>
              <a:t> </a:t>
            </a:r>
            <a:r>
              <a:rPr lang="ru-RU" sz="4000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текста</a:t>
            </a:r>
            <a:endParaRPr lang="ru-RU" sz="4000" dirty="0">
              <a:ln>
                <a:solidFill>
                  <a:srgbClr val="8C147B"/>
                </a:solidFill>
              </a:ln>
              <a:solidFill>
                <a:srgbClr val="8C147B"/>
              </a:solidFill>
              <a:latin typeface="Segoe Script" pitchFamily="34" charset="0"/>
            </a:endParaRPr>
          </a:p>
        </p:txBody>
      </p:sp>
      <p:pic>
        <p:nvPicPr>
          <p:cNvPr id="4098" name="Picture 2" descr="C:\Users\User\Desktop\IMG_2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357982" cy="476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IMG_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638179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озовый слон 30.01.201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9297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</a:br>
            <a:r>
              <a:rPr lang="ru-RU" sz="3600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"Да здравствует мультфильм!" </a:t>
            </a:r>
            <a:r>
              <a:rPr lang="ru-RU" sz="3600" dirty="0" smtClean="0">
                <a:solidFill>
                  <a:srgbClr val="8C147B"/>
                </a:solidFill>
                <a:latin typeface="Segoe Script" pitchFamily="34" charset="0"/>
              </a:rPr>
              <a:t/>
            </a:r>
            <a:br>
              <a:rPr lang="ru-RU" sz="3600" dirty="0" smtClean="0">
                <a:solidFill>
                  <a:srgbClr val="8C147B"/>
                </a:solidFill>
                <a:latin typeface="Segoe Script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IMG_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215238" cy="4810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\Desktop\IMG_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1571612"/>
            <a:ext cx="7286675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User\Desktop\IMG_1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71612"/>
            <a:ext cx="7286676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Проект «Мультфильм </a:t>
            </a:r>
            <a:br>
              <a:rPr lang="ru-RU" sz="3600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</a:br>
            <a:r>
              <a:rPr lang="ru-RU" sz="3600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             своими руками </a:t>
            </a:r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</a:rPr>
              <a:t>»</a:t>
            </a:r>
            <a:r>
              <a:rPr lang="ru-RU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500066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000" dirty="0" smtClean="0">
                <a:solidFill>
                  <a:srgbClr val="8C147B"/>
                </a:solidFill>
                <a:latin typeface="Segoe Script" pitchFamily="34" charset="0"/>
              </a:rPr>
              <a:t>предоставил каждому ребенку возможность не только получать знания, но и развивать творческие и  эстетические способности, формировать коммуникативные навыки, формировать начальные предпосылки  исследовательской деятельности </a:t>
            </a:r>
          </a:p>
          <a:p>
            <a:pPr lvl="0"/>
            <a:r>
              <a:rPr lang="ru-RU" sz="4000" dirty="0" smtClean="0">
                <a:solidFill>
                  <a:srgbClr val="8C147B"/>
                </a:solidFill>
                <a:latin typeface="Segoe Script" pitchFamily="34" charset="0"/>
              </a:rPr>
              <a:t>повысил интерес родителей воспитанников к жизни детей в группе детского сада и желание участвовать в них</a:t>
            </a:r>
          </a:p>
          <a:p>
            <a:pPr lvl="0"/>
            <a:r>
              <a:rPr lang="ru-RU" sz="4000" dirty="0" smtClean="0">
                <a:solidFill>
                  <a:srgbClr val="8C147B"/>
                </a:solidFill>
                <a:latin typeface="Segoe Script" pitchFamily="34" charset="0"/>
              </a:rPr>
              <a:t>позволил расширить образовательное пространство детского сада благодаря: организации работы театральной студии, организации работы с детьми по созданию мультфильмов, организации по проведению мастер-классов детьми для своих сверстников, появлению у детей и педагогов опыта создания мультфильма и его презентации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643182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715436" cy="45259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b="1" i="1" dirty="0" smtClean="0"/>
              <a:t>    </a:t>
            </a:r>
            <a:r>
              <a:rPr lang="ru-RU" sz="2800" b="1" i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Мультипликация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b="1" i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  в образовательном процессе –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b="1" i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  это новый универсальный многогранный способ развития ребенка в современном визуальном и информационно насыщенном мире</a:t>
            </a:r>
            <a:endParaRPr lang="ru-RU" sz="2800" b="1" i="1" dirty="0" smtClean="0">
              <a:ln>
                <a:solidFill>
                  <a:srgbClr val="8C147B"/>
                </a:solidFill>
              </a:ln>
              <a:latin typeface="Segoe Script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785794"/>
            <a:ext cx="8429684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Мультфильмы обладают богатыми педагогическими возможностями:</a:t>
            </a:r>
            <a:r>
              <a:rPr lang="ru-RU" sz="3200" i="1" dirty="0" smtClean="0">
                <a:solidFill>
                  <a:srgbClr val="8C147B"/>
                </a:solidFill>
                <a:latin typeface="+mn-lt"/>
              </a:rPr>
              <a:t/>
            </a:r>
            <a:br>
              <a:rPr lang="ru-RU" sz="3200" i="1" dirty="0" smtClean="0">
                <a:solidFill>
                  <a:srgbClr val="8C147B"/>
                </a:solidFill>
                <a:latin typeface="+mn-lt"/>
              </a:rPr>
            </a:br>
            <a:endParaRPr lang="ru-RU" sz="3200" i="1" dirty="0">
              <a:solidFill>
                <a:srgbClr val="8C147B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64" y="6858000"/>
            <a:ext cx="87154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300" b="1" i="1" dirty="0" smtClean="0">
                <a:solidFill>
                  <a:srgbClr val="8C147B"/>
                </a:solidFill>
                <a:latin typeface="Segoe Script" pitchFamily="34" charset="0"/>
              </a:rPr>
              <a:t>расширяют представления об окружающем мире, знакомят с новыми словами, явлениями, ситуациями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001032"/>
            <a:ext cx="89297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300" b="1" i="1" dirty="0" smtClean="0">
                <a:solidFill>
                  <a:srgbClr val="8C147B"/>
                </a:solidFill>
                <a:latin typeface="Segoe Script" pitchFamily="34" charset="0"/>
              </a:rPr>
              <a:t>показывают примеры поведения, что способствует социализации, поскольку дети учатся, подражая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9072602"/>
            <a:ext cx="89297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300" b="1" i="1" dirty="0" smtClean="0">
                <a:solidFill>
                  <a:srgbClr val="8C147B"/>
                </a:solidFill>
                <a:latin typeface="Segoe Script" pitchFamily="34" charset="0"/>
              </a:rPr>
              <a:t>формируют оценочное отношения к миру, развитие мышления, понимание причинно-следственных связей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0215610"/>
            <a:ext cx="857256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300" b="1" i="1" dirty="0" smtClean="0">
                <a:solidFill>
                  <a:srgbClr val="8C147B"/>
                </a:solidFill>
                <a:latin typeface="Segoe Script" pitchFamily="34" charset="0"/>
              </a:rPr>
              <a:t>развивают эстетический вкус, чувство юмора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71567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300" b="1" i="1" dirty="0" smtClean="0">
                <a:solidFill>
                  <a:srgbClr val="8C147B"/>
                </a:solidFill>
                <a:latin typeface="Segoe Script" pitchFamily="34" charset="0"/>
              </a:rPr>
              <a:t>помогают реализовать эмоциональные потребности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2.22045E-16 L -2.5E-6 -0.7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00625 -0.721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0365 -0.709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00069 -0.713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00399 -0.723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Актуальность проекта</a:t>
            </a:r>
            <a:r>
              <a:rPr lang="ru-RU" sz="3600" dirty="0" smtClean="0">
                <a:latin typeface="Segoe Script" pitchFamily="34" charset="0"/>
              </a:rPr>
              <a:t/>
            </a:r>
            <a:br>
              <a:rPr lang="ru-RU" sz="3600" dirty="0" smtClean="0">
                <a:latin typeface="Segoe Script" pitchFamily="34" charset="0"/>
              </a:rPr>
            </a:br>
            <a:endParaRPr lang="ru-RU" sz="3600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8C147B"/>
                </a:solidFill>
                <a:latin typeface="Segoe Script" pitchFamily="34" charset="0"/>
              </a:rPr>
              <a:t>Позволяет развить в детях:</a:t>
            </a:r>
          </a:p>
          <a:p>
            <a:r>
              <a:rPr lang="ru-RU" b="1" i="1" dirty="0" smtClean="0">
                <a:solidFill>
                  <a:srgbClr val="8C147B"/>
                </a:solidFill>
                <a:latin typeface="Segoe Script" pitchFamily="34" charset="0"/>
              </a:rPr>
              <a:t>эстетический вкус </a:t>
            </a:r>
          </a:p>
          <a:p>
            <a:r>
              <a:rPr lang="ru-RU" b="1" i="1" dirty="0" smtClean="0">
                <a:solidFill>
                  <a:srgbClr val="8C147B"/>
                </a:solidFill>
                <a:latin typeface="Segoe Script" pitchFamily="34" charset="0"/>
              </a:rPr>
              <a:t>зрительную культуру </a:t>
            </a:r>
          </a:p>
          <a:p>
            <a:r>
              <a:rPr lang="ru-RU" b="1" i="1" dirty="0" smtClean="0">
                <a:solidFill>
                  <a:srgbClr val="8C147B"/>
                </a:solidFill>
                <a:latin typeface="Segoe Script" pitchFamily="34" charset="0"/>
              </a:rPr>
              <a:t>чувство прекрасного</a:t>
            </a:r>
            <a:endParaRPr lang="ru-RU" b="1" i="1" dirty="0">
              <a:solidFill>
                <a:srgbClr val="8C147B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Цель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57256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   Создание благоприятных условий, способствующих успешному развитию каждого ребенка, реализации творческих способностей, развитию познавательного интереса и связной речи в процессе создания мультипликационного фильма  (</a:t>
            </a:r>
            <a:r>
              <a:rPr lang="ru-RU" sz="2400" dirty="0" err="1" smtClean="0">
                <a:solidFill>
                  <a:srgbClr val="8C147B"/>
                </a:solidFill>
                <a:latin typeface="Segoe Script" pitchFamily="34" charset="0"/>
              </a:rPr>
              <a:t>видеосочинения</a:t>
            </a: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 с </a:t>
            </a:r>
            <a:r>
              <a:rPr lang="ru-RU" sz="2400" dirty="0" err="1" smtClean="0">
                <a:solidFill>
                  <a:srgbClr val="8C147B"/>
                </a:solidFill>
                <a:latin typeface="Segoe Script" pitchFamily="34" charset="0"/>
              </a:rPr>
              <a:t>аудиосопровождением</a:t>
            </a: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 и текстовым сопровождением) методом </a:t>
            </a:r>
            <a:r>
              <a:rPr lang="ru-RU" sz="2400" dirty="0" err="1" smtClean="0">
                <a:solidFill>
                  <a:srgbClr val="8C147B"/>
                </a:solidFill>
                <a:latin typeface="Segoe Script" pitchFamily="34" charset="0"/>
              </a:rPr>
              <a:t>покадровой</a:t>
            </a:r>
            <a:r>
              <a:rPr lang="ru-RU" sz="2400" dirty="0" smtClean="0">
                <a:solidFill>
                  <a:srgbClr val="8C147B"/>
                </a:solidFill>
                <a:latin typeface="Segoe Script" pitchFamily="34" charset="0"/>
              </a:rPr>
              <a:t> съемки с применением цифровых технологий в пластилиновой объемной технике</a:t>
            </a:r>
          </a:p>
          <a:p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Задачи</a:t>
            </a:r>
            <a:r>
              <a:rPr lang="ru-RU" dirty="0" smtClean="0">
                <a:solidFill>
                  <a:srgbClr val="8C147B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rgbClr val="8C147B"/>
                </a:solidFill>
                <a:latin typeface="Segoe Script" pitchFamily="34" charset="0"/>
              </a:rPr>
            </a:br>
            <a:endParaRPr lang="ru-RU" dirty="0">
              <a:solidFill>
                <a:srgbClr val="8C147B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501122" cy="50006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8C147B"/>
                </a:solidFill>
                <a:latin typeface="Segoe Script" pitchFamily="34" charset="0"/>
              </a:rPr>
              <a:t>Образовательные</a:t>
            </a:r>
            <a:endParaRPr lang="ru-RU" dirty="0" smtClean="0">
              <a:solidFill>
                <a:srgbClr val="8C147B"/>
              </a:solidFill>
              <a:latin typeface="Segoe Script" pitchFamily="34" charset="0"/>
            </a:endParaRPr>
          </a:p>
          <a:p>
            <a:r>
              <a:rPr lang="ru-RU" sz="3600" dirty="0" smtClean="0">
                <a:solidFill>
                  <a:srgbClr val="8C147B"/>
                </a:solidFill>
                <a:latin typeface="Segoe Script" pitchFamily="34" charset="0"/>
              </a:rPr>
              <a:t> </a:t>
            </a:r>
            <a:r>
              <a:rPr lang="ru-RU" dirty="0" smtClean="0">
                <a:solidFill>
                  <a:srgbClr val="8C147B"/>
                </a:solidFill>
                <a:latin typeface="Segoe Script" pitchFamily="34" charset="0"/>
              </a:rPr>
              <a:t>сформировать у детей элементарное представление о тайнах мультипликации </a:t>
            </a:r>
          </a:p>
          <a:p>
            <a:r>
              <a:rPr lang="ru-RU" dirty="0" smtClean="0">
                <a:solidFill>
                  <a:srgbClr val="8C147B"/>
                </a:solidFill>
                <a:latin typeface="Segoe Script" pitchFamily="34" charset="0"/>
              </a:rPr>
              <a:t>обогатить словарный запас детей</a:t>
            </a:r>
          </a:p>
          <a:p>
            <a:r>
              <a:rPr lang="ru-RU" dirty="0" err="1" smtClean="0">
                <a:solidFill>
                  <a:srgbClr val="8C147B"/>
                </a:solidFill>
                <a:latin typeface="Segoe Script" pitchFamily="34" charset="0"/>
              </a:rPr>
              <a:t>опособствовать</a:t>
            </a:r>
            <a:r>
              <a:rPr lang="ru-RU" dirty="0" smtClean="0">
                <a:solidFill>
                  <a:srgbClr val="8C147B"/>
                </a:solidFill>
                <a:latin typeface="Segoe Script" pitchFamily="34" charset="0"/>
              </a:rPr>
              <a:t> становлению у ребенка осознанного отношения к выбору и оценке качества потребляемой им </a:t>
            </a:r>
            <a:r>
              <a:rPr lang="ru-RU" dirty="0" err="1" smtClean="0">
                <a:solidFill>
                  <a:srgbClr val="8C147B"/>
                </a:solidFill>
                <a:latin typeface="Segoe Script" pitchFamily="34" charset="0"/>
              </a:rPr>
              <a:t>мультпродукции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58204" cy="11319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Задачи</a:t>
            </a:r>
            <a:r>
              <a:rPr lang="ru-RU" dirty="0" smtClean="0">
                <a:solidFill>
                  <a:srgbClr val="8C147B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rgbClr val="8C147B"/>
                </a:solidFill>
                <a:latin typeface="Segoe Script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8C147B"/>
                </a:solidFill>
                <a:latin typeface="Segoe Script" pitchFamily="34" charset="0"/>
              </a:rPr>
              <a:t>   Развивающие</a:t>
            </a:r>
          </a:p>
          <a:p>
            <a:pPr algn="ctr">
              <a:buNone/>
            </a:pPr>
            <a:endParaRPr lang="ru-RU" b="1" dirty="0" smtClean="0">
              <a:solidFill>
                <a:srgbClr val="8C147B"/>
              </a:solidFill>
              <a:latin typeface="Segoe Scrip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8C147B"/>
                </a:solidFill>
                <a:latin typeface="Segoe Script" pitchFamily="34" charset="0"/>
              </a:rPr>
              <a:t>Развивать познавательную активность детей при реализации данного проекта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8C147B"/>
                </a:solidFill>
                <a:latin typeface="Segoe Script" pitchFamily="34" charset="0"/>
              </a:rPr>
              <a:t>Развивать связанную речь, мышление, общую и мелкую моторику</a:t>
            </a:r>
          </a:p>
          <a:p>
            <a:pPr>
              <a:buNone/>
            </a:pPr>
            <a:endParaRPr lang="ru-RU" dirty="0" smtClean="0">
              <a:solidFill>
                <a:srgbClr val="8C147B"/>
              </a:solidFill>
              <a:latin typeface="Segoe Script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C147B"/>
                </a:solidFill>
                <a:latin typeface="Segoe Script" pitchFamily="34" charset="0"/>
              </a:rPr>
              <a:t>Воспитательные</a:t>
            </a:r>
            <a:r>
              <a:rPr lang="ru-RU" sz="3600" dirty="0" smtClean="0">
                <a:solidFill>
                  <a:srgbClr val="8C147B"/>
                </a:solidFill>
                <a:latin typeface="Segoe Script" pitchFamily="34" charset="0"/>
              </a:rPr>
              <a:t/>
            </a:r>
            <a:br>
              <a:rPr lang="ru-RU" sz="3600" dirty="0" smtClean="0">
                <a:solidFill>
                  <a:srgbClr val="8C147B"/>
                </a:solidFill>
                <a:latin typeface="Segoe Script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8C147B"/>
                </a:solidFill>
                <a:latin typeface="Segoe Script" pitchFamily="34" charset="0"/>
              </a:rPr>
              <a:t>  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8C147B"/>
                </a:solidFill>
                <a:latin typeface="Segoe Script" pitchFamily="34" charset="0"/>
              </a:rPr>
              <a:t>воспитывать интерес, внимание и последовательность в процессе создания мультфильма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8C147B"/>
                </a:solidFill>
                <a:latin typeface="Segoe Script" pitchFamily="34" charset="0"/>
              </a:rPr>
              <a:t>формировать навыки доброжелательности, самостоятельности, сотрудничества при взаимодействии ребёнка со сверстниками и взрослыми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>
              <a:solidFill>
                <a:srgbClr val="8C147B"/>
              </a:solidFill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286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Задачи</a:t>
            </a:r>
            <a:r>
              <a:rPr lang="ru-RU" sz="4000" dirty="0" smtClean="0">
                <a:solidFill>
                  <a:srgbClr val="8C147B"/>
                </a:solidFill>
                <a:latin typeface="Segoe Script" pitchFamily="34" charset="0"/>
              </a:rPr>
              <a:t/>
            </a:r>
            <a:br>
              <a:rPr lang="ru-RU" sz="4000" dirty="0" smtClean="0">
                <a:solidFill>
                  <a:srgbClr val="8C147B"/>
                </a:solidFill>
                <a:latin typeface="Segoe Script" pitchFamily="34" charset="0"/>
              </a:rPr>
            </a:b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85728"/>
            <a:ext cx="8229600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8C147B"/>
                  </a:solidFill>
                </a:ln>
                <a:solidFill>
                  <a:srgbClr val="8C147B"/>
                </a:solidFill>
                <a:latin typeface="Segoe Script" pitchFamily="34" charset="0"/>
              </a:rPr>
              <a:t>Участники проекта</a:t>
            </a:r>
            <a:endParaRPr lang="ru-RU" dirty="0">
              <a:ln>
                <a:solidFill>
                  <a:srgbClr val="8C147B"/>
                </a:solidFill>
              </a:ln>
              <a:solidFill>
                <a:srgbClr val="8C147B"/>
              </a:solidFill>
              <a:latin typeface="Segoe Script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bir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bird</Template>
  <TotalTime>693</TotalTime>
  <Words>411</Words>
  <Application>Microsoft Office PowerPoint</Application>
  <PresentationFormat>Экран (4:3)</PresentationFormat>
  <Paragraphs>86</Paragraphs>
  <Slides>19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bird</vt:lpstr>
      <vt:lpstr>муниципальное бюджетное дошкольное образовательное учреждение «Детский сад №16 г. Выборга»</vt:lpstr>
      <vt:lpstr>Слайд 2</vt:lpstr>
      <vt:lpstr>Мультфильмы обладают богатыми педагогическими возможностями: </vt:lpstr>
      <vt:lpstr>Актуальность проекта </vt:lpstr>
      <vt:lpstr>Цель проекта </vt:lpstr>
      <vt:lpstr>Задачи </vt:lpstr>
      <vt:lpstr>Задачи </vt:lpstr>
      <vt:lpstr>Воспитательные  </vt:lpstr>
      <vt:lpstr>Участники проекта</vt:lpstr>
      <vt:lpstr>Слайд 10</vt:lpstr>
      <vt:lpstr>Необходимые материалы</vt:lpstr>
      <vt:lpstr>Механизм реализации проекта   или  Этапы творческого пути</vt:lpstr>
      <vt:lpstr>Раскадровка </vt:lpstr>
      <vt:lpstr> Мотор! Снимаем!</vt:lpstr>
      <vt:lpstr>Озвучивание текста</vt:lpstr>
      <vt:lpstr>Слайд 16</vt:lpstr>
      <vt:lpstr> "Да здравствует мультфильм!"   </vt:lpstr>
      <vt:lpstr>Проект «Мультфильм               своими руками »   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дошклдьное образовательное учреждение «Детский сад №16 г. Выборга»</dc:title>
  <dc:creator>User</dc:creator>
  <cp:lastModifiedBy>User</cp:lastModifiedBy>
  <cp:revision>74</cp:revision>
  <dcterms:created xsi:type="dcterms:W3CDTF">2017-02-03T17:50:59Z</dcterms:created>
  <dcterms:modified xsi:type="dcterms:W3CDTF">2017-03-20T08:11:06Z</dcterms:modified>
</cp:coreProperties>
</file>