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7"/>
  </p:notesMasterIdLst>
  <p:sldIdLst>
    <p:sldId id="256" r:id="rId2"/>
    <p:sldId id="370" r:id="rId3"/>
    <p:sldId id="373" r:id="rId4"/>
    <p:sldId id="394" r:id="rId5"/>
    <p:sldId id="395" r:id="rId6"/>
    <p:sldId id="513" r:id="rId7"/>
    <p:sldId id="260" r:id="rId8"/>
    <p:sldId id="534" r:id="rId9"/>
    <p:sldId id="535" r:id="rId10"/>
    <p:sldId id="536" r:id="rId11"/>
    <p:sldId id="396" r:id="rId12"/>
    <p:sldId id="397" r:id="rId13"/>
    <p:sldId id="398" r:id="rId14"/>
    <p:sldId id="401" r:id="rId15"/>
    <p:sldId id="399" r:id="rId16"/>
    <p:sldId id="400" r:id="rId17"/>
    <p:sldId id="453" r:id="rId18"/>
    <p:sldId id="454" r:id="rId19"/>
    <p:sldId id="455" r:id="rId20"/>
    <p:sldId id="528" r:id="rId21"/>
    <p:sldId id="456" r:id="rId22"/>
    <p:sldId id="457" r:id="rId23"/>
    <p:sldId id="458" r:id="rId24"/>
    <p:sldId id="459" r:id="rId25"/>
    <p:sldId id="460" r:id="rId26"/>
    <p:sldId id="461" r:id="rId27"/>
    <p:sldId id="402" r:id="rId28"/>
    <p:sldId id="403" r:id="rId29"/>
    <p:sldId id="404" r:id="rId30"/>
    <p:sldId id="405" r:id="rId31"/>
    <p:sldId id="408" r:id="rId32"/>
    <p:sldId id="409" r:id="rId33"/>
    <p:sldId id="529" r:id="rId34"/>
    <p:sldId id="530" r:id="rId35"/>
    <p:sldId id="531" r:id="rId36"/>
    <p:sldId id="532" r:id="rId37"/>
    <p:sldId id="533" r:id="rId38"/>
    <p:sldId id="424" r:id="rId39"/>
    <p:sldId id="425" r:id="rId40"/>
    <p:sldId id="426" r:id="rId41"/>
    <p:sldId id="427" r:id="rId42"/>
    <p:sldId id="428" r:id="rId43"/>
    <p:sldId id="441" r:id="rId44"/>
    <p:sldId id="406" r:id="rId45"/>
    <p:sldId id="429" r:id="rId46"/>
    <p:sldId id="442" r:id="rId47"/>
    <p:sldId id="443" r:id="rId48"/>
    <p:sldId id="445" r:id="rId49"/>
    <p:sldId id="407" r:id="rId50"/>
    <p:sldId id="446" r:id="rId51"/>
    <p:sldId id="447" r:id="rId52"/>
    <p:sldId id="468" r:id="rId53"/>
    <p:sldId id="511" r:id="rId54"/>
    <p:sldId id="469" r:id="rId55"/>
    <p:sldId id="449" r:id="rId56"/>
    <p:sldId id="450" r:id="rId57"/>
    <p:sldId id="430" r:id="rId58"/>
    <p:sldId id="431" r:id="rId59"/>
    <p:sldId id="432" r:id="rId60"/>
    <p:sldId id="433" r:id="rId61"/>
    <p:sldId id="434" r:id="rId62"/>
    <p:sldId id="435" r:id="rId63"/>
    <p:sldId id="436" r:id="rId64"/>
    <p:sldId id="451" r:id="rId65"/>
    <p:sldId id="384" r:id="rId66"/>
    <p:sldId id="385" r:id="rId67"/>
    <p:sldId id="386" r:id="rId68"/>
    <p:sldId id="387" r:id="rId69"/>
    <p:sldId id="388" r:id="rId70"/>
    <p:sldId id="389" r:id="rId71"/>
    <p:sldId id="291" r:id="rId72"/>
    <p:sldId id="292" r:id="rId73"/>
    <p:sldId id="452" r:id="rId74"/>
    <p:sldId id="514" r:id="rId75"/>
    <p:sldId id="294" r:id="rId76"/>
    <p:sldId id="295" r:id="rId77"/>
    <p:sldId id="312" r:id="rId78"/>
    <p:sldId id="510" r:id="rId79"/>
    <p:sldId id="517" r:id="rId80"/>
    <p:sldId id="516" r:id="rId81"/>
    <p:sldId id="518" r:id="rId82"/>
    <p:sldId id="519" r:id="rId83"/>
    <p:sldId id="520" r:id="rId84"/>
    <p:sldId id="521" r:id="rId85"/>
    <p:sldId id="522" r:id="rId86"/>
    <p:sldId id="523" r:id="rId87"/>
    <p:sldId id="524" r:id="rId88"/>
    <p:sldId id="526" r:id="rId89"/>
    <p:sldId id="525" r:id="rId90"/>
    <p:sldId id="313" r:id="rId91"/>
    <p:sldId id="314" r:id="rId92"/>
    <p:sldId id="515" r:id="rId93"/>
    <p:sldId id="315" r:id="rId94"/>
    <p:sldId id="512" r:id="rId95"/>
    <p:sldId id="325" r:id="rId96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26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07E29F88-6491-47DD-AA55-82E451FBF59D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86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461520"/>
            <a:ext cx="8229240" cy="1134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32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4146840"/>
            <a:ext cx="8229240" cy="232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461520"/>
            <a:ext cx="8229240" cy="1134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32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32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3520" y="4146840"/>
            <a:ext cx="4015440" cy="232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4146840"/>
            <a:ext cx="4015440" cy="232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461520"/>
            <a:ext cx="8229240" cy="1134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32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32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9" name="Рисунок 38"/>
          <p:cNvPicPr/>
          <p:nvPr/>
        </p:nvPicPr>
        <p:blipFill>
          <a:blip r:embed="rId2"/>
          <a:stretch>
            <a:fillRect/>
          </a:stretch>
        </p:blipFill>
        <p:spPr>
          <a:xfrm>
            <a:off x="5223960" y="4146840"/>
            <a:ext cx="2914560" cy="2325600"/>
          </a:xfrm>
          <a:prstGeom prst="rect">
            <a:avLst/>
          </a:prstGeom>
          <a:ln>
            <a:noFill/>
          </a:ln>
        </p:spPr>
      </p:pic>
      <p:pic>
        <p:nvPicPr>
          <p:cNvPr id="40" name="Рисунок 39"/>
          <p:cNvPicPr/>
          <p:nvPr/>
        </p:nvPicPr>
        <p:blipFill>
          <a:blip r:embed="rId2"/>
          <a:stretch>
            <a:fillRect/>
          </a:stretch>
        </p:blipFill>
        <p:spPr>
          <a:xfrm>
            <a:off x="1007640" y="4146840"/>
            <a:ext cx="2914560" cy="232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461520"/>
            <a:ext cx="8229240" cy="1134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876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461520"/>
            <a:ext cx="8229240" cy="1134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461520"/>
            <a:ext cx="8229240" cy="1134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876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876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461520"/>
            <a:ext cx="8229240" cy="1134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533520"/>
            <a:ext cx="8229240" cy="5943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461520"/>
            <a:ext cx="8229240" cy="1134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32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4146840"/>
            <a:ext cx="4015440" cy="232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876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461520"/>
            <a:ext cx="8229240" cy="1134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876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32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3520" y="4146840"/>
            <a:ext cx="4015440" cy="232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461520"/>
            <a:ext cx="8229240" cy="1134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32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32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4146840"/>
            <a:ext cx="8228520" cy="232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0" y="220680"/>
            <a:ext cx="9143640" cy="228240"/>
          </a:xfrm>
          <a:prstGeom prst="rect">
            <a:avLst/>
          </a:prstGeom>
          <a:solidFill>
            <a:srgbClr val="FFFFFF"/>
          </a:solidFill>
          <a:ln w="26280">
            <a:noFill/>
          </a:ln>
        </p:spPr>
      </p:sp>
      <p:sp>
        <p:nvSpPr>
          <p:cNvPr id="8" name="CustomShape 2"/>
          <p:cNvSpPr/>
          <p:nvPr/>
        </p:nvSpPr>
        <p:spPr>
          <a:xfrm>
            <a:off x="0" y="0"/>
            <a:ext cx="9143640" cy="364680"/>
          </a:xfrm>
          <a:prstGeom prst="rect">
            <a:avLst/>
          </a:prstGeom>
          <a:solidFill>
            <a:srgbClr val="93A299"/>
          </a:solidFill>
          <a:ln w="26280">
            <a:noFill/>
          </a:ln>
        </p:spPr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000">
                <a:solidFill>
                  <a:srgbClr val="D2533C"/>
                </a:solidFill>
                <a:latin typeface="Arial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ru-RU" sz="2400">
                <a:solidFill>
                  <a:srgbClr val="292934"/>
                </a:solidFill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400">
                <a:solidFill>
                  <a:srgbClr val="292934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400">
                <a:solidFill>
                  <a:srgbClr val="292934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400">
                <a:solidFill>
                  <a:srgbClr val="292934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400">
                <a:solidFill>
                  <a:srgbClr val="292934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400">
                <a:solidFill>
                  <a:srgbClr val="292934"/>
                </a:solidFill>
                <a:latin typeface="Arial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ru-RU" sz="2400">
                <a:solidFill>
                  <a:srgbClr val="292934"/>
                </a:solidFill>
                <a:latin typeface="Arial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Arial"/>
              <a:buChar char="•"/>
            </a:pPr>
            <a:r>
              <a:rPr lang="ru-RU" sz="2000">
                <a:solidFill>
                  <a:srgbClr val="292934"/>
                </a:solidFill>
                <a:latin typeface="Arial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Arial"/>
              <a:buChar char="•"/>
            </a:pPr>
            <a:r>
              <a:rPr lang="ru-RU" sz="2400">
                <a:solidFill>
                  <a:srgbClr val="292934"/>
                </a:solidFill>
                <a:latin typeface="Arial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ru-RU" sz="1600">
                <a:solidFill>
                  <a:srgbClr val="292934"/>
                </a:solidFill>
                <a:latin typeface="Arial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ru-RU" sz="1400">
                <a:solidFill>
                  <a:srgbClr val="292934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7200" y="19080"/>
            <a:ext cx="2895120" cy="3283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FFFFFF"/>
                </a:solidFill>
                <a:latin typeface="Arial"/>
              </a:rPr>
              <a:t>10.3.17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3429000" y="19080"/>
            <a:ext cx="4114440" cy="32832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7620120" y="19080"/>
            <a:ext cx="1066320" cy="3283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9BD7DF0-72EA-4BD1-A565-03FAE02755EB}" type="slidenum">
              <a:rPr lang="ru-RU" sz="1400" b="1">
                <a:solidFill>
                  <a:srgbClr val="FFFFFF"/>
                </a:solidFill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wmf"/><Relationship Id="rId7" Type="http://schemas.openxmlformats.org/officeDocument/2006/relationships/image" Target="../media/image9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4.JPG"/><Relationship Id="rId5" Type="http://schemas.openxmlformats.org/officeDocument/2006/relationships/image" Target="../media/image7.emf"/><Relationship Id="rId10" Type="http://schemas.openxmlformats.org/officeDocument/2006/relationships/image" Target="../media/image12.JP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1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4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s://www.reg.ru/support/domains/registraciya-i-prodlenie-domenov/registraciya-domena/chto-udostoveryaet-moe-pravo-vladeniya-domen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cnt.sputnik.ru/documents" TargetMode="External"/><Relationship Id="rId2" Type="http://schemas.openxmlformats.org/officeDocument/2006/relationships/hyperlink" Target="https://sputnik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hyperlink" Target="http://kiv-dshi.chel.muzkult.ru/" TargetMode="External"/><Relationship Id="rId3" Type="http://schemas.openxmlformats.org/officeDocument/2006/relationships/hyperlink" Target="http://nsdshi.uln.muzkult.ru/about/" TargetMode="External"/><Relationship Id="rId7" Type="http://schemas.openxmlformats.org/officeDocument/2006/relationships/hyperlink" Target="http://dshi-veshk.uln.muzkult.ru/" TargetMode="External"/><Relationship Id="rId2" Type="http://schemas.openxmlformats.org/officeDocument/2006/relationships/hyperlink" Target="http://vidnoe.mo.muzkult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shi-kusch.krd.muzkult.ru/" TargetMode="External"/><Relationship Id="rId5" Type="http://schemas.openxmlformats.org/officeDocument/2006/relationships/hyperlink" Target="http://dhsh2b.nnov.muzkult.ru/" TargetMode="External"/><Relationship Id="rId10" Type="http://schemas.openxmlformats.org/officeDocument/2006/relationships/image" Target="../media/image4.JPG"/><Relationship Id="rId4" Type="http://schemas.openxmlformats.org/officeDocument/2006/relationships/hyperlink" Target="http://dmsh-tynda.amur.muzkult.ru/" TargetMode="External"/><Relationship Id="rId9" Type="http://schemas.openxmlformats.org/officeDocument/2006/relationships/image" Target="../media/image3.wm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-24120" y="-171360"/>
            <a:ext cx="9167760" cy="702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393840" y="764704"/>
            <a:ext cx="8496720" cy="5286412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b="1" dirty="0"/>
              <a:t>№ 530н</a:t>
            </a:r>
            <a:r>
              <a:rPr lang="ru-RU" dirty="0"/>
              <a:t> от </a:t>
            </a:r>
            <a:r>
              <a:rPr lang="ru-RU" dirty="0" smtClean="0"/>
              <a:t>07.10.2013</a:t>
            </a:r>
            <a:r>
              <a:rPr lang="en-US" dirty="0" smtClean="0"/>
              <a:t> </a:t>
            </a:r>
            <a:r>
              <a:rPr lang="ru-RU" dirty="0" smtClean="0"/>
              <a:t>г.  Приказ </a:t>
            </a:r>
            <a:r>
              <a:rPr lang="ru-RU" dirty="0"/>
              <a:t>Минтруда </a:t>
            </a:r>
            <a:r>
              <a:rPr lang="ru-RU" dirty="0" smtClean="0"/>
              <a:t>России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ru-RU" dirty="0" smtClean="0"/>
              <a:t>«</a:t>
            </a:r>
            <a:r>
              <a:rPr lang="ru-RU" b="1" dirty="0"/>
              <a:t>О требованиях к размещению и наполнению подразделов, посвященных вопросам противодействия коррупции, официальных сайтов федеральных государственных органов</a:t>
            </a:r>
            <a:r>
              <a:rPr lang="ru-RU" dirty="0" smtClean="0"/>
              <a:t>...</a:t>
            </a:r>
            <a:r>
              <a:rPr lang="en-US" dirty="0" smtClean="0"/>
              <a:t>]</a:t>
            </a:r>
            <a:endParaRPr lang="ru-RU" dirty="0"/>
          </a:p>
          <a:p>
            <a:r>
              <a:rPr lang="ru-RU" b="1" dirty="0"/>
              <a:t>N </a:t>
            </a:r>
            <a:r>
              <a:rPr lang="ru-RU" b="1" dirty="0" smtClean="0"/>
              <a:t>601</a:t>
            </a:r>
            <a:r>
              <a:rPr lang="en-US" b="1" dirty="0" smtClean="0"/>
              <a:t> </a:t>
            </a:r>
            <a:r>
              <a:rPr lang="ru-RU" dirty="0"/>
              <a:t>от 7 мая 2012 г</a:t>
            </a:r>
            <a:r>
              <a:rPr lang="en-US" dirty="0" smtClean="0"/>
              <a:t>. </a:t>
            </a:r>
            <a:r>
              <a:rPr lang="ru-RU" b="1" dirty="0" smtClean="0"/>
              <a:t> </a:t>
            </a:r>
            <a:r>
              <a:rPr lang="ru-RU" dirty="0" smtClean="0"/>
              <a:t>Указ </a:t>
            </a:r>
            <a:r>
              <a:rPr lang="ru-RU" dirty="0"/>
              <a:t>Президента Российской Федерации 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ru-RU" dirty="0" smtClean="0"/>
              <a:t>"</a:t>
            </a:r>
            <a:r>
              <a:rPr lang="ru-RU" dirty="0"/>
              <a:t>Об основных направлениях совершенствования системы государственного </a:t>
            </a:r>
            <a:r>
              <a:rPr lang="ru-RU" dirty="0" smtClean="0"/>
              <a:t>управления“</a:t>
            </a:r>
            <a:r>
              <a:rPr lang="en-US" dirty="0" smtClean="0"/>
              <a:t>]</a:t>
            </a:r>
            <a:endParaRPr lang="ru-RU" dirty="0" smtClean="0"/>
          </a:p>
          <a:p>
            <a:r>
              <a:rPr lang="ru-RU" b="1" dirty="0"/>
              <a:t>N 583</a:t>
            </a:r>
            <a:r>
              <a:rPr lang="ru-RU" dirty="0"/>
              <a:t> от 10 июля 2013 г. </a:t>
            </a:r>
            <a:r>
              <a:rPr lang="ru-RU" dirty="0" smtClean="0"/>
              <a:t>Постановление </a:t>
            </a:r>
            <a:r>
              <a:rPr lang="ru-RU" dirty="0"/>
              <a:t>Правительства </a:t>
            </a:r>
            <a:r>
              <a:rPr lang="ru-RU" dirty="0" smtClean="0"/>
              <a:t>РФ</a:t>
            </a:r>
          </a:p>
          <a:p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"</a:t>
            </a:r>
            <a:r>
              <a:rPr lang="ru-RU" dirty="0"/>
              <a:t>Об обеспечении доступа к общедоступной информации о деятельности гос. органов и органов МСУ в информационно-телекоммуникационной сети "Интернет" в форме открытых </a:t>
            </a:r>
            <a:r>
              <a:rPr lang="ru-RU" dirty="0" smtClean="0"/>
              <a:t>данных“</a:t>
            </a:r>
            <a:r>
              <a:rPr lang="en-US" dirty="0" smtClean="0"/>
              <a:t>]</a:t>
            </a:r>
            <a:endParaRPr lang="ru-RU" dirty="0"/>
          </a:p>
          <a:p>
            <a:r>
              <a:rPr lang="ru-RU" b="1" dirty="0"/>
              <a:t>N </a:t>
            </a:r>
            <a:r>
              <a:rPr lang="ru-RU" b="1" dirty="0" smtClean="0"/>
              <a:t>1187</a:t>
            </a:r>
            <a:r>
              <a:rPr lang="ru-RU" dirty="0" smtClean="0"/>
              <a:t>-р</a:t>
            </a:r>
            <a:r>
              <a:rPr lang="en-US" dirty="0" smtClean="0"/>
              <a:t> </a:t>
            </a:r>
            <a:r>
              <a:rPr lang="ru-RU" dirty="0"/>
              <a:t>от 30.12.2015</a:t>
            </a:r>
            <a:r>
              <a:rPr lang="ru-RU" dirty="0" smtClean="0"/>
              <a:t> </a:t>
            </a:r>
            <a:r>
              <a:rPr lang="ru-RU" dirty="0"/>
              <a:t>Распоряжение Правительства РФ 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ru-RU" dirty="0" smtClean="0"/>
              <a:t>«</a:t>
            </a:r>
            <a:r>
              <a:rPr lang="ru-RU" b="1" dirty="0"/>
              <a:t>О Перечнях информации о деятельности гос. органов, органов МСУ, размещаемой в сети "Интернет" в форме открытых данных</a:t>
            </a:r>
            <a:r>
              <a:rPr lang="ru-RU" dirty="0" smtClean="0"/>
              <a:t>»</a:t>
            </a:r>
            <a:r>
              <a:rPr lang="en-US" dirty="0" smtClean="0"/>
              <a:t>]</a:t>
            </a:r>
            <a:endParaRPr lang="ru-RU" dirty="0"/>
          </a:p>
          <a:p>
            <a:r>
              <a:rPr lang="ru-RU" b="1" dirty="0"/>
              <a:t>N </a:t>
            </a:r>
            <a:r>
              <a:rPr lang="ru-RU" b="1" dirty="0" smtClean="0"/>
              <a:t>149</a:t>
            </a:r>
            <a:r>
              <a:rPr lang="en-US" b="1" dirty="0" smtClean="0"/>
              <a:t> </a:t>
            </a:r>
            <a:r>
              <a:rPr lang="ru-RU" dirty="0"/>
              <a:t>от 27.06.2013г.</a:t>
            </a:r>
            <a:r>
              <a:rPr lang="ru-RU" b="1" dirty="0" smtClean="0"/>
              <a:t> </a:t>
            </a:r>
            <a:r>
              <a:rPr lang="ru-RU" dirty="0" smtClean="0"/>
              <a:t>Приказ Минкомсвязи</a:t>
            </a:r>
            <a:endParaRPr lang="ru-RU" b="1" dirty="0" smtClean="0"/>
          </a:p>
          <a:p>
            <a:r>
              <a:rPr lang="en-US" dirty="0" smtClean="0"/>
              <a:t>[</a:t>
            </a:r>
            <a:r>
              <a:rPr lang="ru-RU" dirty="0" smtClean="0"/>
              <a:t>"</a:t>
            </a:r>
            <a:r>
              <a:rPr lang="ru-RU" dirty="0"/>
              <a:t>Об утверждении Требований к технологическим, программным и лингвистическим средствам, необходимым для размещения информации гос. органами и органами МСУ в сети "Интернет" в форме открытых </a:t>
            </a:r>
            <a:r>
              <a:rPr lang="ru-RU" dirty="0" smtClean="0"/>
              <a:t>данных</a:t>
            </a:r>
            <a:r>
              <a:rPr lang="en-US" dirty="0" smtClean="0"/>
              <a:t>]</a:t>
            </a:r>
            <a:endParaRPr lang="ru-RU" dirty="0"/>
          </a:p>
          <a:p>
            <a:r>
              <a:rPr lang="ru-RU" b="1" dirty="0"/>
              <a:t>N 171</a:t>
            </a:r>
            <a:r>
              <a:rPr lang="ru-RU" dirty="0"/>
              <a:t> от 17 апреля 2017 г. </a:t>
            </a:r>
            <a:r>
              <a:rPr lang="en-US" dirty="0" smtClean="0"/>
              <a:t> </a:t>
            </a:r>
            <a:r>
              <a:rPr lang="ru-RU" dirty="0" smtClean="0"/>
              <a:t>Указ </a:t>
            </a:r>
            <a:r>
              <a:rPr lang="ru-RU" dirty="0"/>
              <a:t>Президента </a:t>
            </a:r>
            <a:r>
              <a:rPr lang="ru-RU" dirty="0" smtClean="0"/>
              <a:t>РФ</a:t>
            </a:r>
          </a:p>
          <a:p>
            <a:r>
              <a:rPr lang="en-US" dirty="0" smtClean="0"/>
              <a:t>[</a:t>
            </a:r>
            <a:r>
              <a:rPr lang="ru-RU" dirty="0" smtClean="0"/>
              <a:t>«</a:t>
            </a:r>
            <a:r>
              <a:rPr lang="ru-RU" dirty="0"/>
              <a:t>О мониторинге и анализе результатов рассмотрения обращений граждан и организаций</a:t>
            </a:r>
            <a:r>
              <a:rPr lang="ru-RU" dirty="0" smtClean="0"/>
              <a:t>»</a:t>
            </a:r>
            <a:r>
              <a:rPr lang="en-US" dirty="0" smtClean="0"/>
              <a:t>]</a:t>
            </a:r>
            <a:endParaRPr dirty="0"/>
          </a:p>
        </p:txBody>
      </p:sp>
      <p:pic>
        <p:nvPicPr>
          <p:cNvPr id="57" name="Рисунок 56"/>
          <p:cNvPicPr/>
          <p:nvPr/>
        </p:nvPicPr>
        <p:blipFill>
          <a:blip r:embed="rId2"/>
          <a:stretch>
            <a:fillRect/>
          </a:stretch>
        </p:blipFill>
        <p:spPr>
          <a:xfrm>
            <a:off x="254880" y="6511860"/>
            <a:ext cx="8699400" cy="27306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3382C4"/>
                </a:solidFill>
                <a:latin typeface="Myriad Pro"/>
              </a:rPr>
              <a:t>eisrf.ru</a:t>
            </a:r>
            <a:endParaRPr lang="en-US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3"/>
            <a:ext cx="9144000" cy="7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357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39264"/>
            <a:ext cx="8699400" cy="546120"/>
          </a:xfrm>
          <a:prstGeom prst="rect">
            <a:avLst/>
          </a:prstGeom>
          <a:ln>
            <a:noFill/>
          </a:ln>
        </p:spPr>
      </p:pic>
      <p:sp>
        <p:nvSpPr>
          <p:cNvPr id="55" name="CustomShape 2"/>
          <p:cNvSpPr/>
          <p:nvPr/>
        </p:nvSpPr>
        <p:spPr>
          <a:xfrm>
            <a:off x="443880" y="854962"/>
            <a:ext cx="8496720" cy="538235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endParaRPr lang="ru-RU" dirty="0" smtClean="0"/>
          </a:p>
          <a:p>
            <a:pPr algn="ctr"/>
            <a:endParaRPr lang="ru-RU" b="1" u="sng" dirty="0" smtClean="0"/>
          </a:p>
          <a:p>
            <a:pPr algn="ctr"/>
            <a:r>
              <a:rPr lang="ru-RU" b="1" u="sng" dirty="0" smtClean="0"/>
              <a:t>Действующее законодательство и требования (2017)</a:t>
            </a:r>
          </a:p>
          <a:p>
            <a:endParaRPr lang="ru-RU" b="1" dirty="0" smtClean="0"/>
          </a:p>
          <a:p>
            <a:r>
              <a:rPr lang="ru-RU" sz="2400" b="1" dirty="0"/>
              <a:t>N 1521</a:t>
            </a:r>
            <a:r>
              <a:rPr lang="en-US" sz="2400" dirty="0"/>
              <a:t> </a:t>
            </a:r>
            <a:r>
              <a:rPr lang="ru-RU" dirty="0"/>
              <a:t>от </a:t>
            </a:r>
            <a:r>
              <a:rPr lang="ru-RU" dirty="0" smtClean="0"/>
              <a:t>28.12. </a:t>
            </a:r>
            <a:r>
              <a:rPr lang="ru-RU" dirty="0"/>
              <a:t>2016 </a:t>
            </a:r>
            <a:r>
              <a:rPr lang="ru-RU" dirty="0" smtClean="0"/>
              <a:t>Постановление </a:t>
            </a:r>
          </a:p>
          <a:p>
            <a:r>
              <a:rPr lang="ru-RU" dirty="0" smtClean="0"/>
              <a:t>«</a:t>
            </a:r>
            <a:r>
              <a:rPr lang="ru-RU" dirty="0"/>
              <a:t>Об утверждении Правил размещения информации о среднемесячной заработной плате руководителей, их заместителей и главных бухгалтеров государственных внебюджетных фондов Российской Федерации, федеральных государственных учреждений и федеральных государственных унитарных предприятий»</a:t>
            </a:r>
          </a:p>
          <a:p>
            <a:r>
              <a:rPr lang="ru-RU" sz="2400" b="1" dirty="0" smtClean="0"/>
              <a:t>N </a:t>
            </a:r>
            <a:r>
              <a:rPr lang="en-US" sz="2400" b="1" dirty="0" smtClean="0"/>
              <a:t>13</a:t>
            </a:r>
            <a:r>
              <a:rPr lang="ru-RU" sz="2400" b="1" dirty="0" smtClean="0"/>
              <a:t>-ФЗ</a:t>
            </a:r>
            <a:r>
              <a:rPr lang="en-US" sz="2400" dirty="0" smtClean="0"/>
              <a:t> </a:t>
            </a:r>
            <a:r>
              <a:rPr lang="ru-RU" dirty="0" smtClean="0"/>
              <a:t>от 07.02. 2017 </a:t>
            </a:r>
            <a:endParaRPr lang="en-US" dirty="0" smtClean="0"/>
          </a:p>
          <a:p>
            <a:r>
              <a:rPr lang="ru-RU" dirty="0" smtClean="0"/>
              <a:t> «О внесении изменений в кодекс РФ об административных </a:t>
            </a:r>
            <a:r>
              <a:rPr lang="ru-RU" dirty="0"/>
              <a:t>правонарушениях</a:t>
            </a:r>
            <a:r>
              <a:rPr lang="ru-RU" sz="2400" dirty="0" smtClean="0"/>
              <a:t>» </a:t>
            </a:r>
            <a:r>
              <a:rPr lang="ru-RU" dirty="0"/>
              <a:t>КоАП статья 13.11 с 1 июля 2017 </a:t>
            </a:r>
            <a:r>
              <a:rPr lang="ru-RU" dirty="0" smtClean="0"/>
              <a:t>Нарушение </a:t>
            </a:r>
            <a:r>
              <a:rPr lang="ru-RU" dirty="0"/>
              <a:t>закона по персональным данным</a:t>
            </a:r>
          </a:p>
          <a:p>
            <a:r>
              <a:rPr lang="ru-RU" sz="2400" b="1" dirty="0" smtClean="0"/>
              <a:t>N </a:t>
            </a:r>
            <a:r>
              <a:rPr lang="ru-RU" sz="2400" b="1" dirty="0"/>
              <a:t>171</a:t>
            </a:r>
            <a:r>
              <a:rPr lang="ru-RU" sz="2400" dirty="0"/>
              <a:t> </a:t>
            </a:r>
            <a:r>
              <a:rPr lang="ru-RU" dirty="0"/>
              <a:t>от </a:t>
            </a:r>
            <a:r>
              <a:rPr lang="ru-RU" dirty="0" smtClean="0"/>
              <a:t>17.04. </a:t>
            </a:r>
            <a:r>
              <a:rPr lang="ru-RU" dirty="0"/>
              <a:t>2017 </a:t>
            </a:r>
            <a:r>
              <a:rPr lang="ru-RU" dirty="0" smtClean="0"/>
              <a:t>  Указ </a:t>
            </a:r>
            <a:r>
              <a:rPr lang="ru-RU" dirty="0"/>
              <a:t>Президента РФ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О мониторинге и анализе результатов рассмотрения обращений граждан и организаций»</a:t>
            </a:r>
          </a:p>
          <a:p>
            <a:r>
              <a:rPr lang="ru-RU" sz="2400" b="1" dirty="0"/>
              <a:t>N </a:t>
            </a:r>
            <a:r>
              <a:rPr lang="ru-RU" sz="2400" b="1" dirty="0" smtClean="0"/>
              <a:t>575 </a:t>
            </a:r>
            <a:r>
              <a:rPr lang="ru-RU" dirty="0"/>
              <a:t>от 17.05.2017 </a:t>
            </a:r>
            <a:r>
              <a:rPr lang="ru-RU" dirty="0" smtClean="0"/>
              <a:t> Постановление </a:t>
            </a:r>
            <a:r>
              <a:rPr lang="ru-RU" dirty="0"/>
              <a:t>Правительства РФ</a:t>
            </a:r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1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3382C4"/>
                </a:solidFill>
                <a:latin typeface="Myriad Pro"/>
              </a:rPr>
              <a:t>eisrf.ru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233563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467640" y="1093206"/>
            <a:ext cx="8496720" cy="507209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endParaRPr lang="ru-RU" dirty="0" smtClean="0"/>
          </a:p>
          <a:p>
            <a:pPr algn="ctr"/>
            <a:endParaRPr lang="ru-RU" b="1" u="sng" dirty="0" smtClean="0"/>
          </a:p>
          <a:p>
            <a:pPr algn="ctr"/>
            <a:r>
              <a:rPr lang="ru-RU" b="1" u="sng" dirty="0" smtClean="0"/>
              <a:t>Подробные комментарии к законам, статьям и пунктам</a:t>
            </a:r>
          </a:p>
          <a:p>
            <a:pPr algn="ctr"/>
            <a:endParaRPr lang="ru-RU" dirty="0" smtClean="0"/>
          </a:p>
          <a:p>
            <a:r>
              <a:rPr lang="ru-RU" sz="2400" b="1" dirty="0" smtClean="0"/>
              <a:t>N </a:t>
            </a:r>
            <a:r>
              <a:rPr lang="en-US" sz="2400" b="1" dirty="0" smtClean="0"/>
              <a:t>13</a:t>
            </a:r>
            <a:r>
              <a:rPr lang="ru-RU" sz="2400" b="1" dirty="0" smtClean="0"/>
              <a:t>-ФЗ</a:t>
            </a:r>
            <a:r>
              <a:rPr lang="en-US" sz="2400" dirty="0" smtClean="0"/>
              <a:t> </a:t>
            </a:r>
            <a:r>
              <a:rPr lang="ru-RU" dirty="0" smtClean="0"/>
              <a:t>от </a:t>
            </a:r>
            <a:r>
              <a:rPr lang="en-US" dirty="0" smtClean="0"/>
              <a:t>7</a:t>
            </a:r>
            <a:r>
              <a:rPr lang="ru-RU" dirty="0" smtClean="0"/>
              <a:t> февраля 2017 г.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ru-RU" dirty="0" smtClean="0"/>
              <a:t> «О внесении изменений в кодекс РФ об административных правонарушениях»</a:t>
            </a:r>
            <a:r>
              <a:rPr lang="en-US" dirty="0" smtClean="0"/>
              <a:t>]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[</a:t>
            </a:r>
            <a:r>
              <a:rPr lang="ru-RU" dirty="0" smtClean="0"/>
              <a:t>"</a:t>
            </a:r>
            <a:r>
              <a:rPr lang="ru-RU" b="1" dirty="0" smtClean="0"/>
              <a:t>Статья 13.11</a:t>
            </a:r>
            <a:r>
              <a:rPr lang="ru-RU" dirty="0" smtClean="0"/>
              <a:t>. Нарушение законодательства Российской Федерации в области персональных данных</a:t>
            </a:r>
          </a:p>
          <a:p>
            <a:r>
              <a:rPr lang="ru-RU" b="1" dirty="0" smtClean="0"/>
              <a:t>1</a:t>
            </a:r>
            <a:r>
              <a:rPr lang="ru-RU" dirty="0" smtClean="0"/>
              <a:t>. </a:t>
            </a:r>
            <a:r>
              <a:rPr lang="ru-RU" sz="2400" dirty="0" smtClean="0"/>
              <a:t>Обработка персональных данных в случаях, не предусмотренных законодательством Российской Федерации</a:t>
            </a:r>
            <a:r>
              <a:rPr lang="en-US" sz="2400" dirty="0" smtClean="0"/>
              <a:t>….</a:t>
            </a:r>
            <a:r>
              <a:rPr lang="ru-RU" sz="2400" dirty="0" smtClean="0"/>
              <a:t>; на должностных лиц - от пяти тысяч до десяти тысяч рублей; </a:t>
            </a:r>
            <a:r>
              <a:rPr lang="ru-RU" sz="2400" b="1" dirty="0" smtClean="0"/>
              <a:t>на юридических лиц - от 30  тысяч до 50  тысяч рублей</a:t>
            </a:r>
            <a:r>
              <a:rPr lang="ru-RU" sz="2400" dirty="0" smtClean="0"/>
              <a:t>.</a:t>
            </a:r>
            <a:r>
              <a:rPr lang="en-US" sz="2400" dirty="0" smtClean="0"/>
              <a:t>]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57" name="Рисунок 5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237312"/>
            <a:ext cx="8699400" cy="620688"/>
          </a:xfrm>
          <a:prstGeom prst="rect">
            <a:avLst/>
          </a:prstGeom>
          <a:ln>
            <a:noFill/>
          </a:ln>
        </p:spPr>
      </p:pic>
      <p:sp>
        <p:nvSpPr>
          <p:cNvPr id="7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3382C4"/>
                </a:solidFill>
                <a:latin typeface="Myriad Pro"/>
              </a:rPr>
              <a:t>eisrf.ru</a:t>
            </a:r>
            <a:endParaRPr lang="en-US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004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467640" y="1093206"/>
            <a:ext cx="8496720" cy="507209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endParaRPr lang="ru-RU" dirty="0" smtClean="0"/>
          </a:p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r>
              <a:rPr lang="ru-RU" b="1" u="sng" dirty="0" smtClean="0"/>
              <a:t>Подробные комментарии к законам, статьям и пунктам</a:t>
            </a:r>
          </a:p>
          <a:p>
            <a:pPr algn="ctr"/>
            <a:endParaRPr lang="ru-RU" dirty="0" smtClean="0"/>
          </a:p>
          <a:p>
            <a:r>
              <a:rPr lang="ru-RU" sz="2400" b="1" dirty="0" smtClean="0"/>
              <a:t>N </a:t>
            </a:r>
            <a:r>
              <a:rPr lang="en-US" sz="2400" b="1" dirty="0" smtClean="0"/>
              <a:t>13</a:t>
            </a:r>
            <a:r>
              <a:rPr lang="ru-RU" sz="2400" b="1" dirty="0" smtClean="0"/>
              <a:t>-ФЗ</a:t>
            </a:r>
            <a:r>
              <a:rPr lang="en-US" sz="2400" dirty="0" smtClean="0"/>
              <a:t> </a:t>
            </a:r>
            <a:r>
              <a:rPr lang="ru-RU" sz="2000" dirty="0" smtClean="0"/>
              <a:t>от </a:t>
            </a:r>
            <a:r>
              <a:rPr lang="en-US" sz="2000" dirty="0" smtClean="0"/>
              <a:t>7</a:t>
            </a:r>
            <a:r>
              <a:rPr lang="ru-RU" sz="2000" dirty="0" smtClean="0"/>
              <a:t> февраля 2017 г.</a:t>
            </a:r>
            <a:endParaRPr lang="en-US" sz="2000" dirty="0" smtClean="0"/>
          </a:p>
          <a:p>
            <a:r>
              <a:rPr lang="ru-RU" sz="2000" dirty="0" smtClean="0"/>
              <a:t> </a:t>
            </a:r>
            <a:r>
              <a:rPr lang="en-US" sz="2000" dirty="0" smtClean="0"/>
              <a:t>[</a:t>
            </a:r>
            <a:r>
              <a:rPr lang="ru-RU" sz="2000" dirty="0" smtClean="0"/>
              <a:t>«О внесении изменений в кодекс РФ об административных правонарушениях»</a:t>
            </a:r>
            <a:r>
              <a:rPr lang="en-US" sz="2000" dirty="0" smtClean="0"/>
              <a:t>]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[</a:t>
            </a:r>
            <a:r>
              <a:rPr lang="ru-RU" sz="2000" b="1" dirty="0" smtClean="0"/>
              <a:t>2</a:t>
            </a:r>
            <a:r>
              <a:rPr lang="ru-RU" sz="2000" dirty="0" smtClean="0"/>
              <a:t>. Обработка персональных данных без согласия в письменной форме субъекта персональных данных на обработку его персональных данных в случаях, когда такое согласие должно быть получено</a:t>
            </a:r>
            <a:r>
              <a:rPr lang="en-US" sz="2000" dirty="0" smtClean="0"/>
              <a:t>…..</a:t>
            </a:r>
            <a:r>
              <a:rPr lang="ru-RU" sz="2000" dirty="0" smtClean="0"/>
              <a:t>; на должностных лиц - от 10 тысяч до двадцати тысяч рублей; </a:t>
            </a:r>
            <a:r>
              <a:rPr lang="ru-RU" sz="2000" b="1" dirty="0" smtClean="0"/>
              <a:t>на юридических лиц - от  15  тысяч до 75  тысяч рублей.</a:t>
            </a:r>
            <a:r>
              <a:rPr lang="en-US" sz="2000" dirty="0" smtClean="0"/>
              <a:t>]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57" name="Рисунок 5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237312"/>
            <a:ext cx="8699400" cy="620688"/>
          </a:xfrm>
          <a:prstGeom prst="rect">
            <a:avLst/>
          </a:prstGeom>
          <a:ln>
            <a:noFill/>
          </a:ln>
        </p:spPr>
      </p:pic>
      <p:sp>
        <p:nvSpPr>
          <p:cNvPr id="7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3382C4"/>
                </a:solidFill>
                <a:latin typeface="Myriad Pro"/>
              </a:rPr>
              <a:t>eisrf.ru</a:t>
            </a:r>
            <a:endParaRPr lang="en-US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869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467640" y="1145264"/>
            <a:ext cx="8496720" cy="53800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/>
            <a:endParaRPr lang="ru-RU" u="sng" dirty="0" smtClean="0"/>
          </a:p>
          <a:p>
            <a:pPr algn="ctr"/>
            <a:endParaRPr lang="ru-RU" u="sng" dirty="0" smtClean="0"/>
          </a:p>
          <a:p>
            <a:r>
              <a:rPr lang="ru-RU" sz="2400" b="1" dirty="0"/>
              <a:t>КоАП статья 13.11 </a:t>
            </a:r>
            <a:r>
              <a:rPr lang="ru-RU" dirty="0"/>
              <a:t>с </a:t>
            </a:r>
            <a:r>
              <a:rPr lang="ru-RU" dirty="0" smtClean="0"/>
              <a:t>01.07. </a:t>
            </a:r>
            <a:r>
              <a:rPr lang="ru-RU" dirty="0"/>
              <a:t>2017 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Под персональными данными понимаются</a:t>
            </a:r>
            <a:r>
              <a:rPr lang="ru-RU" u="sng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ФИО</a:t>
            </a:r>
          </a:p>
          <a:p>
            <a:r>
              <a:rPr lang="ru-RU" dirty="0" smtClean="0"/>
              <a:t>Физический адрес</a:t>
            </a:r>
          </a:p>
          <a:p>
            <a:r>
              <a:rPr lang="ru-RU" dirty="0" smtClean="0"/>
              <a:t>Электронная почта</a:t>
            </a:r>
          </a:p>
          <a:p>
            <a:r>
              <a:rPr lang="ru-RU" dirty="0" smtClean="0"/>
              <a:t>Номер телефона</a:t>
            </a:r>
          </a:p>
          <a:p>
            <a:endParaRPr lang="ru-RU" b="1" dirty="0" smtClean="0"/>
          </a:p>
          <a:p>
            <a:r>
              <a:rPr lang="ru-RU" b="1" dirty="0" smtClean="0"/>
              <a:t>Все сайты</a:t>
            </a:r>
            <a:r>
              <a:rPr lang="ru-RU" dirty="0" smtClean="0"/>
              <a:t> где есть:</a:t>
            </a:r>
          </a:p>
          <a:p>
            <a:r>
              <a:rPr lang="ru-RU" dirty="0" smtClean="0"/>
              <a:t>кабинет, </a:t>
            </a:r>
          </a:p>
          <a:p>
            <a:r>
              <a:rPr lang="ru-RU" dirty="0" smtClean="0"/>
              <a:t>обратная связь,</a:t>
            </a:r>
          </a:p>
          <a:p>
            <a:r>
              <a:rPr lang="ru-RU" dirty="0" smtClean="0"/>
              <a:t>кнопка заказа звонка, </a:t>
            </a:r>
          </a:p>
          <a:p>
            <a:r>
              <a:rPr lang="ru-RU" dirty="0" smtClean="0"/>
              <a:t>подписка, </a:t>
            </a:r>
          </a:p>
          <a:p>
            <a:r>
              <a:rPr lang="ru-RU" dirty="0" smtClean="0"/>
              <a:t>попадают под определение «</a:t>
            </a:r>
            <a:r>
              <a:rPr lang="ru-RU" sz="2400" b="1" dirty="0" smtClean="0"/>
              <a:t>оператор персональных данных</a:t>
            </a:r>
            <a:r>
              <a:rPr lang="ru-RU" dirty="0" smtClean="0"/>
              <a:t>» 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57" name="Рисунок 56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6237312"/>
            <a:ext cx="8699400" cy="648072"/>
          </a:xfrm>
          <a:prstGeom prst="rect">
            <a:avLst/>
          </a:prstGeom>
          <a:ln>
            <a:noFill/>
          </a:ln>
        </p:spPr>
      </p:pic>
      <p:sp>
        <p:nvSpPr>
          <p:cNvPr id="7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008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467640" y="857232"/>
            <a:ext cx="8496720" cy="507209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u="sng" dirty="0" smtClean="0"/>
              <a:t>Подробные комментарии к законам, статьям и пунктам</a:t>
            </a:r>
          </a:p>
          <a:p>
            <a:pPr algn="ctr"/>
            <a:endParaRPr lang="ru-RU" u="sng" dirty="0" smtClean="0"/>
          </a:p>
          <a:p>
            <a:r>
              <a:rPr lang="ru-RU" dirty="0" smtClean="0"/>
              <a:t>Постановление </a:t>
            </a:r>
            <a:r>
              <a:rPr lang="ru-RU" sz="2400" b="1" dirty="0" smtClean="0"/>
              <a:t>N 1521</a:t>
            </a:r>
            <a:r>
              <a:rPr lang="en-US" sz="2400" dirty="0" smtClean="0"/>
              <a:t> </a:t>
            </a:r>
            <a:r>
              <a:rPr lang="ru-RU" dirty="0" smtClean="0"/>
              <a:t>от 28.12.2016 </a:t>
            </a:r>
          </a:p>
          <a:p>
            <a:r>
              <a:rPr lang="ru-RU" dirty="0" smtClean="0"/>
              <a:t>«</a:t>
            </a:r>
            <a:r>
              <a:rPr lang="ru-RU" i="1" dirty="0" smtClean="0"/>
              <a:t>Об утверждении Правил размещения информации о среднемесячной заработной плате руководителей, их заместителей и главных бухгалтеров государственных внебюджетных фондов Российской Федерации, федеральных государственных учреждений и федеральных государственных унитарных предприятий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1. Настоящие Правила устанавливают порядок размещения информации о рассчитываемой за календарный год среднемесячной заработной плате руководителей, их заместителей и главных бухгалтеров государственных внебюджетных фондов Российской Федерации, федеральных государственных учреждений и федеральных государственных унитарных предприятий (далее - соответственно учреждения, предприятия) и представления указанными лицами данной информации в соответствии с Трудовым кодексом Российской Федерации.</a:t>
            </a:r>
          </a:p>
          <a:p>
            <a:endParaRPr lang="ru-RU" dirty="0" smtClean="0"/>
          </a:p>
          <a:p>
            <a:endParaRPr lang="ru-RU" sz="1400" dirty="0" smtClean="0"/>
          </a:p>
          <a:p>
            <a:pPr algn="ctr"/>
            <a:endParaRPr lang="ru-RU" u="sng" dirty="0" smtClean="0"/>
          </a:p>
          <a:p>
            <a:endParaRPr lang="ru-RU" b="1" dirty="0" smtClean="0"/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>
              <a:latin typeface="Myriad Pro"/>
            </a:endParaRPr>
          </a:p>
          <a:p>
            <a:endParaRPr lang="ru-RU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57" name="Рисунок 5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265768"/>
            <a:ext cx="8699400" cy="592232"/>
          </a:xfrm>
          <a:prstGeom prst="rect">
            <a:avLst/>
          </a:prstGeom>
          <a:ln>
            <a:noFill/>
          </a:ln>
        </p:spPr>
      </p:pic>
      <p:sp>
        <p:nvSpPr>
          <p:cNvPr id="9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542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467640" y="1145264"/>
            <a:ext cx="8496720" cy="53800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endParaRPr lang="ru-RU" dirty="0" smtClean="0"/>
          </a:p>
          <a:p>
            <a:pPr algn="ctr"/>
            <a:endParaRPr lang="ru-RU" u="sng" dirty="0" smtClean="0"/>
          </a:p>
          <a:p>
            <a:pPr algn="ctr"/>
            <a:r>
              <a:rPr lang="ru-RU" u="sng" dirty="0" smtClean="0"/>
              <a:t>Подробные комментарии к законам, статьям и пунктам</a:t>
            </a:r>
          </a:p>
          <a:p>
            <a:pPr algn="ctr"/>
            <a:endParaRPr lang="ru-RU" u="sng" dirty="0" smtClean="0"/>
          </a:p>
          <a:p>
            <a:r>
              <a:rPr lang="ru-RU" dirty="0" smtClean="0"/>
              <a:t>Постановление </a:t>
            </a:r>
            <a:r>
              <a:rPr lang="ru-RU" sz="2400" b="1" dirty="0" smtClean="0"/>
              <a:t>N 1521</a:t>
            </a:r>
            <a:r>
              <a:rPr lang="en-US" sz="2400" dirty="0" smtClean="0"/>
              <a:t> </a:t>
            </a:r>
            <a:r>
              <a:rPr lang="ru-RU" dirty="0" smtClean="0"/>
              <a:t>от 28.12.2016 </a:t>
            </a:r>
          </a:p>
          <a:p>
            <a:endParaRPr lang="ru-RU" dirty="0" smtClean="0"/>
          </a:p>
          <a:p>
            <a:r>
              <a:rPr lang="ru-RU" dirty="0" smtClean="0"/>
              <a:t>3. Информация, указанная в пункте 1 настоящих Правил, представляется руководителями, их заместителями и главными бухгалтерами учреждений и предприятий для размещения в сети "Интернет" на официальном сайте учредителя в соответствии с нормативными актами учредителя. </a:t>
            </a:r>
          </a:p>
          <a:p>
            <a:r>
              <a:rPr lang="ru-RU" b="1" u="sng" dirty="0" smtClean="0"/>
              <a:t>Указанная информация может по решению учредителя размещаться в сети "Интернет" на официальных сайтах учреждений и предприятий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4. Информация, предусмотренная пунктом 1 настоящих Правил, размещается в сети "Интернет" не позднее </a:t>
            </a:r>
            <a:r>
              <a:rPr lang="ru-RU" b="1" u="sng" dirty="0" smtClean="0"/>
              <a:t>15 мая года, следующего за отчетным</a:t>
            </a:r>
            <a:r>
              <a:rPr lang="ru-RU" u="sng" dirty="0" smtClean="0"/>
              <a:t>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b="1" dirty="0" smtClean="0"/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>
              <a:latin typeface="Myriad Pro"/>
            </a:endParaRPr>
          </a:p>
          <a:p>
            <a:endParaRPr lang="ru-RU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57" name="Рисунок 56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6237312"/>
            <a:ext cx="8699400" cy="648072"/>
          </a:xfrm>
          <a:prstGeom prst="rect">
            <a:avLst/>
          </a:prstGeom>
          <a:ln>
            <a:noFill/>
          </a:ln>
        </p:spPr>
      </p:pic>
      <p:sp>
        <p:nvSpPr>
          <p:cNvPr id="7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752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71" name="CustomShape 2"/>
          <p:cNvSpPr/>
          <p:nvPr/>
        </p:nvSpPr>
        <p:spPr>
          <a:xfrm>
            <a:off x="899640" y="1798856"/>
            <a:ext cx="7560360" cy="1005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800" b="1" dirty="0"/>
              <a:t>N </a:t>
            </a:r>
            <a:r>
              <a:rPr lang="ru-RU" sz="2400" b="1" dirty="0"/>
              <a:t>3612-1</a:t>
            </a:r>
            <a:r>
              <a:rPr lang="ru-RU" sz="2400" dirty="0"/>
              <a:t> от 9 октября 1992 г</a:t>
            </a:r>
            <a:r>
              <a:rPr lang="ru-RU" sz="2800" b="1" dirty="0"/>
              <a:t> </a:t>
            </a:r>
            <a:r>
              <a:rPr lang="ru-RU" sz="2400" dirty="0"/>
              <a:t>Закон Российской Федерации. </a:t>
            </a:r>
          </a:p>
          <a:p>
            <a:r>
              <a:rPr lang="ru-RU" sz="2400" dirty="0"/>
              <a:t>  "Основы законодательства Российской Федерации о культуре" </a:t>
            </a:r>
            <a:endParaRPr lang="ru-RU" sz="2800" b="1" dirty="0"/>
          </a:p>
        </p:txBody>
      </p:sp>
      <p:sp>
        <p:nvSpPr>
          <p:cNvPr id="72" name="CustomShape 3"/>
          <p:cNvSpPr/>
          <p:nvPr/>
        </p:nvSpPr>
        <p:spPr>
          <a:xfrm>
            <a:off x="899640" y="3455648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74" name="CustomShape 5"/>
          <p:cNvSpPr/>
          <p:nvPr/>
        </p:nvSpPr>
        <p:spPr>
          <a:xfrm>
            <a:off x="899640" y="3246488"/>
            <a:ext cx="7560360" cy="1478656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endParaRPr lang="ru-RU" sz="2400" b="1" dirty="0" smtClean="0"/>
          </a:p>
          <a:p>
            <a:r>
              <a:rPr lang="ru-RU" sz="2400" b="1" dirty="0" smtClean="0"/>
              <a:t>Статья 36.2. </a:t>
            </a:r>
            <a:r>
              <a:rPr lang="ru-RU" sz="2000" b="1" dirty="0" smtClean="0"/>
              <a:t>Говорит о </a:t>
            </a:r>
            <a:r>
              <a:rPr lang="ru-RU" sz="2000" dirty="0" smtClean="0"/>
              <a:t>требованиях </a:t>
            </a:r>
            <a:r>
              <a:rPr lang="ru-RU" sz="2000" dirty="0"/>
              <a:t>к содержанию и форме предоставления информации о деятельности организаций культуры, размещаемой на официальных сайтах уполномоченного федерального органа исполнительной власти, органов государственной власти субъектов Российской Федерации, органов местного самоуправления </a:t>
            </a:r>
            <a:r>
              <a:rPr lang="ru-RU" sz="2000" b="1" u="sng" dirty="0"/>
              <a:t>и организаций культуры</a:t>
            </a:r>
            <a:r>
              <a:rPr lang="ru-RU" sz="2000" dirty="0"/>
              <a:t> в сети "Интернет" согласно </a:t>
            </a:r>
            <a:r>
              <a:rPr lang="ru-RU" sz="2000" b="1" dirty="0"/>
              <a:t>приложению</a:t>
            </a:r>
            <a:r>
              <a:rPr lang="ru-RU" sz="2000" dirty="0"/>
              <a:t>.</a:t>
            </a:r>
          </a:p>
          <a:p>
            <a:endParaRPr sz="2400" i="1" dirty="0"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041824" y="1798856"/>
            <a:ext cx="1066680" cy="1054080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" y="6215989"/>
            <a:ext cx="913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libri"/>
              </a:rPr>
              <a:t>eisrf.ru</a:t>
            </a:r>
            <a:endParaRPr lang="ru-RU" sz="3600" b="1" dirty="0">
              <a:solidFill>
                <a:srgbClr val="0070C0"/>
              </a:solidFill>
              <a:latin typeface="Calibri"/>
            </a:endParaRPr>
          </a:p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5"/>
            <a:ext cx="914400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71" name="CustomShape 2"/>
          <p:cNvSpPr/>
          <p:nvPr/>
        </p:nvSpPr>
        <p:spPr>
          <a:xfrm>
            <a:off x="755576" y="1793428"/>
            <a:ext cx="7560360" cy="1005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>Приложение</a:t>
            </a:r>
            <a:br>
              <a:rPr lang="ru-RU" sz="2400" b="1" dirty="0"/>
            </a:br>
            <a:r>
              <a:rPr lang="ru-RU" sz="2400" b="1" dirty="0"/>
              <a:t>к приказу Министерства культуры РФ</a:t>
            </a:r>
            <a:br>
              <a:rPr lang="ru-RU" sz="2400" b="1" dirty="0"/>
            </a:br>
            <a:r>
              <a:rPr lang="ru-RU" sz="2400" b="1" dirty="0"/>
              <a:t>от 20 февраля 2015 г. N 277</a:t>
            </a:r>
            <a:endParaRPr lang="ru-RU" sz="2400" dirty="0"/>
          </a:p>
        </p:txBody>
      </p:sp>
      <p:sp>
        <p:nvSpPr>
          <p:cNvPr id="72" name="CustomShape 3"/>
          <p:cNvSpPr/>
          <p:nvPr/>
        </p:nvSpPr>
        <p:spPr>
          <a:xfrm>
            <a:off x="899640" y="3017564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74" name="CustomShape 5"/>
          <p:cNvSpPr/>
          <p:nvPr/>
        </p:nvSpPr>
        <p:spPr>
          <a:xfrm>
            <a:off x="899640" y="3449612"/>
            <a:ext cx="7560360" cy="1478656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/>
            </a:r>
            <a:br>
              <a:rPr lang="ru-RU" sz="2400" b="1" dirty="0"/>
            </a:br>
            <a:endParaRPr sz="2400" i="1" dirty="0"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041824" y="1891476"/>
            <a:ext cx="1066680" cy="105408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3281496"/>
            <a:ext cx="825703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Требования</a:t>
            </a:r>
            <a:br>
              <a:rPr lang="ru-RU" sz="2000" b="1" dirty="0"/>
            </a:br>
            <a:r>
              <a:rPr lang="ru-RU" sz="2000" b="1" dirty="0"/>
              <a:t>к содержанию и форме предоставления информации о деятельности организаций культуры, размещаемой на официальных сайтах уполномоченного федерального органа исполнительной власти, органов государственной власти субъектов Российской Федерации, органов местного самоуправления </a:t>
            </a:r>
            <a:r>
              <a:rPr lang="ru-RU" sz="2000" b="1" u="sng" dirty="0"/>
              <a:t>и организаций культуры </a:t>
            </a:r>
            <a:r>
              <a:rPr lang="ru-RU" sz="2000" b="1" dirty="0"/>
              <a:t>в сети "Интернет"</a:t>
            </a:r>
          </a:p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" y="6215989"/>
            <a:ext cx="913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libri"/>
              </a:rPr>
              <a:t>eisrf.ru</a:t>
            </a:r>
            <a:endParaRPr lang="ru-RU" sz="3600" b="1" dirty="0">
              <a:solidFill>
                <a:srgbClr val="0070C0"/>
              </a:solidFill>
              <a:latin typeface="Calibri"/>
            </a:endParaRPr>
          </a:p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71" name="CustomShape 2"/>
          <p:cNvSpPr/>
          <p:nvPr/>
        </p:nvSpPr>
        <p:spPr>
          <a:xfrm>
            <a:off x="755576" y="1340768"/>
            <a:ext cx="7560360" cy="1005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>Приложение</a:t>
            </a:r>
            <a:br>
              <a:rPr lang="ru-RU" sz="2400" b="1" dirty="0"/>
            </a:br>
            <a:r>
              <a:rPr lang="ru-RU" sz="2400" b="1" dirty="0"/>
              <a:t>к приказу Министерства культуры РФ</a:t>
            </a:r>
            <a:br>
              <a:rPr lang="ru-RU" sz="2400" b="1" dirty="0"/>
            </a:br>
            <a:r>
              <a:rPr lang="ru-RU" sz="2400" b="1" dirty="0"/>
              <a:t>от 20 февраля 2015 г. N 277</a:t>
            </a:r>
            <a:endParaRPr lang="ru-RU" sz="2400" dirty="0"/>
          </a:p>
        </p:txBody>
      </p:sp>
      <p:sp>
        <p:nvSpPr>
          <p:cNvPr id="72" name="CustomShape 3"/>
          <p:cNvSpPr/>
          <p:nvPr/>
        </p:nvSpPr>
        <p:spPr>
          <a:xfrm>
            <a:off x="899640" y="2564904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74" name="CustomShape 5"/>
          <p:cNvSpPr/>
          <p:nvPr/>
        </p:nvSpPr>
        <p:spPr>
          <a:xfrm>
            <a:off x="899640" y="2996952"/>
            <a:ext cx="7560360" cy="1478656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/>
            </a:r>
            <a:br>
              <a:rPr lang="ru-RU" sz="2400" b="1" dirty="0"/>
            </a:br>
            <a:endParaRPr sz="2400" i="1" dirty="0"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041824" y="1510824"/>
            <a:ext cx="1066680" cy="105408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2828836"/>
            <a:ext cx="8257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1. Уполномоченный федеральный орган исполнительной власти, органы государственной власти субъектов Российской Федерации, органы местного самоуправления </a:t>
            </a:r>
            <a:r>
              <a:rPr lang="ru-RU" sz="2000" b="1" dirty="0"/>
              <a:t>и организации культуры </a:t>
            </a:r>
            <a:r>
              <a:rPr lang="ru-RU" sz="2000" i="1" u="sng" dirty="0"/>
              <a:t>обеспечивают на своих официальных сайтах в сети "Интернет" техническую возможность выражения мнений получателями услуг о качестве оказания услуг организациями культуры</a:t>
            </a:r>
            <a:r>
              <a:rPr lang="ru-RU" sz="2000" dirty="0"/>
              <a:t>, в соответствии со ст. 36.2 Закона Российской Федерации от 9 октября 1992 г. </a:t>
            </a:r>
            <a:r>
              <a:rPr lang="ru-RU" sz="2000" b="1" dirty="0"/>
              <a:t>N 3612-1 </a:t>
            </a:r>
            <a:r>
              <a:rPr lang="ru-RU" sz="2000" dirty="0"/>
              <a:t>"Основы законодательства Российской Федерации о культуре"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" y="6215989"/>
            <a:ext cx="913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libri"/>
              </a:rPr>
              <a:t>eisrf.ru</a:t>
            </a:r>
            <a:endParaRPr lang="ru-RU" sz="3600" b="1" dirty="0">
              <a:solidFill>
                <a:srgbClr val="0070C0"/>
              </a:solidFill>
              <a:latin typeface="Calibri"/>
            </a:endParaRPr>
          </a:p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49" name="CustomShape 3"/>
          <p:cNvSpPr/>
          <p:nvPr/>
        </p:nvSpPr>
        <p:spPr>
          <a:xfrm>
            <a:off x="539640" y="1844824"/>
            <a:ext cx="8208720" cy="22849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292934"/>
                </a:solidFill>
              </a:rPr>
              <a:t>ОФИЦИАЛЬНЫЙ САЙТ УЧРЕЖДЕНИЯ КАК ИНСТРУМЕНТ ЭФФЕКТИВНОГО УПРАВЛЕНИЯ. РЕГЛАМЕНТЫ, НОРМЫ, ДОКУМЕНТЫ</a:t>
            </a:r>
            <a:r>
              <a:rPr lang="ru-RU" sz="2400" b="1" dirty="0" smtClean="0">
                <a:solidFill>
                  <a:srgbClr val="292934"/>
                </a:solidFill>
                <a:latin typeface="Arial"/>
              </a:rPr>
              <a:t>, РЕАЛИЗАЦИЯ ПРИНЦИПОВ ОТКРЫТОСТИ И ДОСТУПНОСТИ ИНФОРМАЦИИ</a:t>
            </a:r>
            <a:endParaRPr lang="ru-RU" dirty="0" smtClean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50" name="CustomShape 4"/>
          <p:cNvSpPr/>
          <p:nvPr/>
        </p:nvSpPr>
        <p:spPr>
          <a:xfrm>
            <a:off x="395640" y="5323840"/>
            <a:ext cx="8352720" cy="94192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b="1" dirty="0"/>
              <a:t>Алексей Белоусов </a:t>
            </a:r>
          </a:p>
          <a:p>
            <a:r>
              <a:rPr lang="ru-RU" dirty="0"/>
              <a:t>Ведущий </a:t>
            </a:r>
            <a:r>
              <a:rPr lang="ru-RU" dirty="0" smtClean="0"/>
              <a:t>специалист по </a:t>
            </a:r>
            <a:r>
              <a:rPr lang="ru-RU" dirty="0"/>
              <a:t>работе </a:t>
            </a:r>
            <a:r>
              <a:rPr lang="ru-RU" dirty="0" smtClean="0"/>
              <a:t>с организациями </a:t>
            </a:r>
          </a:p>
          <a:p>
            <a:r>
              <a:rPr lang="ru-RU" dirty="0">
                <a:solidFill>
                  <a:srgbClr val="292934"/>
                </a:solidFill>
                <a:latin typeface="Arial"/>
              </a:rPr>
              <a:t>г</a:t>
            </a:r>
            <a:r>
              <a:rPr lang="ru-RU" dirty="0" smtClean="0">
                <a:solidFill>
                  <a:srgbClr val="292934"/>
                </a:solidFill>
                <a:latin typeface="Arial"/>
              </a:rPr>
              <a:t>. Москва</a:t>
            </a:r>
          </a:p>
        </p:txBody>
      </p:sp>
      <p:pic>
        <p:nvPicPr>
          <p:cNvPr id="53" name="Рисунок 52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4"/>
            <a:ext cx="9144000" cy="1381899"/>
          </a:xfrm>
          <a:prstGeom prst="rect">
            <a:avLst/>
          </a:prstGeom>
        </p:spPr>
      </p:pic>
      <p:sp>
        <p:nvSpPr>
          <p:cNvPr id="9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          </a:t>
            </a: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3011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71" name="CustomShape 2"/>
          <p:cNvSpPr/>
          <p:nvPr/>
        </p:nvSpPr>
        <p:spPr>
          <a:xfrm>
            <a:off x="363624" y="1426522"/>
            <a:ext cx="7560360" cy="1570429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 smtClean="0"/>
              <a:t>N</a:t>
            </a:r>
            <a:r>
              <a:rPr lang="ru-RU" sz="2400" b="1" dirty="0"/>
              <a:t> 256 ФЗ от </a:t>
            </a:r>
            <a:r>
              <a:rPr lang="ru-RU" sz="2400" b="1" dirty="0" smtClean="0"/>
              <a:t>21 июля 2014</a:t>
            </a:r>
            <a:r>
              <a:rPr lang="ru-RU" sz="2400" b="1" dirty="0"/>
              <a:t> г. </a:t>
            </a:r>
            <a:endParaRPr lang="ru-RU" sz="2400" b="1" dirty="0" smtClean="0"/>
          </a:p>
          <a:p>
            <a:r>
              <a:rPr lang="ru-RU" dirty="0"/>
              <a:t>О внесении изменений в отдельные законодательные акты Российской Федерации по вопросам проведения независимой оценки качества оказания услуг организациями</a:t>
            </a:r>
          </a:p>
        </p:txBody>
      </p:sp>
      <p:sp>
        <p:nvSpPr>
          <p:cNvPr id="72" name="CustomShape 3"/>
          <p:cNvSpPr/>
          <p:nvPr/>
        </p:nvSpPr>
        <p:spPr>
          <a:xfrm>
            <a:off x="899640" y="2807576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74" name="CustomShape 5"/>
          <p:cNvSpPr/>
          <p:nvPr/>
        </p:nvSpPr>
        <p:spPr>
          <a:xfrm>
            <a:off x="899640" y="2996952"/>
            <a:ext cx="7560360" cy="1478656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/>
            </a:r>
            <a:br>
              <a:rPr lang="ru-RU" sz="2400" b="1" dirty="0"/>
            </a:br>
            <a:endParaRPr sz="2400" i="1" dirty="0"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041824" y="1510824"/>
            <a:ext cx="1066680" cy="105408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3142709"/>
            <a:ext cx="82570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дополнить статьями 36-1 и 36-2 следующего содержания: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b="1" dirty="0" smtClean="0"/>
              <a:t>Статья </a:t>
            </a:r>
            <a:r>
              <a:rPr lang="ru-RU" b="1" dirty="0"/>
              <a:t>36-1</a:t>
            </a:r>
            <a:r>
              <a:rPr lang="ru-RU" dirty="0"/>
              <a:t>. Независимая оценка качества оказания услуг организациями </a:t>
            </a:r>
            <a:r>
              <a:rPr lang="ru-RU" dirty="0" smtClean="0"/>
              <a:t>культуры</a:t>
            </a:r>
          </a:p>
          <a:p>
            <a:r>
              <a:rPr lang="ru-RU" dirty="0"/>
              <a:t>предусматривает оценку условий оказания услуг по таким общим критериям, как </a:t>
            </a:r>
            <a:r>
              <a:rPr lang="ru-RU" b="1" dirty="0"/>
              <a:t>открытость</a:t>
            </a:r>
            <a:r>
              <a:rPr lang="ru-RU" dirty="0"/>
              <a:t> и </a:t>
            </a:r>
            <a:r>
              <a:rPr lang="ru-RU" b="1" dirty="0"/>
              <a:t>доступность информации об организации </a:t>
            </a:r>
            <a:r>
              <a:rPr lang="ru-RU" dirty="0"/>
              <a:t>культуры; </a:t>
            </a:r>
            <a:r>
              <a:rPr lang="ru-RU" b="1" dirty="0"/>
              <a:t>комфортность условий предоставления услуг </a:t>
            </a:r>
            <a:r>
              <a:rPr lang="ru-RU" dirty="0"/>
              <a:t>и </a:t>
            </a:r>
            <a:r>
              <a:rPr lang="ru-RU" b="1" dirty="0"/>
              <a:t>доступность их получения</a:t>
            </a:r>
            <a:r>
              <a:rPr lang="ru-RU" dirty="0"/>
              <a:t>; </a:t>
            </a:r>
            <a:r>
              <a:rPr lang="ru-RU" b="1" dirty="0"/>
              <a:t>время ожидания предоставления услуги</a:t>
            </a:r>
            <a:r>
              <a:rPr lang="ru-RU" dirty="0"/>
              <a:t>; </a:t>
            </a:r>
            <a:r>
              <a:rPr lang="ru-RU" b="1" dirty="0"/>
              <a:t>доброжелательность, вежливость, компетентность работников </a:t>
            </a:r>
            <a:r>
              <a:rPr lang="ru-RU" dirty="0"/>
              <a:t>организации культуры</a:t>
            </a:r>
            <a:r>
              <a:rPr lang="ru-RU" b="1" dirty="0"/>
              <a:t>; удовлетворенность качеством оказания услуг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Статья 36-2.</a:t>
            </a:r>
            <a:r>
              <a:rPr lang="ru-RU" dirty="0" smtClean="0"/>
              <a:t> Информационная открытость организаций культуры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" y="6215989"/>
            <a:ext cx="913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libri"/>
              </a:rPr>
              <a:t>eisrf.ru</a:t>
            </a:r>
            <a:endParaRPr lang="ru-RU" sz="3600" b="1" dirty="0">
              <a:solidFill>
                <a:srgbClr val="0070C0"/>
              </a:solidFill>
              <a:latin typeface="Calibri"/>
            </a:endParaRPr>
          </a:p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71" name="CustomShape 2"/>
          <p:cNvSpPr/>
          <p:nvPr/>
        </p:nvSpPr>
        <p:spPr>
          <a:xfrm>
            <a:off x="755576" y="1340768"/>
            <a:ext cx="7560360" cy="1005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>Приложение</a:t>
            </a:r>
            <a:br>
              <a:rPr lang="ru-RU" sz="2400" b="1" dirty="0"/>
            </a:br>
            <a:r>
              <a:rPr lang="ru-RU" sz="2400" b="1" dirty="0"/>
              <a:t>к приказу Министерства культуры РФ</a:t>
            </a:r>
            <a:br>
              <a:rPr lang="ru-RU" sz="2400" b="1" dirty="0"/>
            </a:br>
            <a:r>
              <a:rPr lang="ru-RU" sz="2400" b="1" dirty="0"/>
              <a:t>от 20 февраля 2015 г. N 277</a:t>
            </a:r>
            <a:endParaRPr lang="ru-RU" sz="2400" dirty="0"/>
          </a:p>
        </p:txBody>
      </p:sp>
      <p:sp>
        <p:nvSpPr>
          <p:cNvPr id="72" name="CustomShape 3"/>
          <p:cNvSpPr/>
          <p:nvPr/>
        </p:nvSpPr>
        <p:spPr>
          <a:xfrm>
            <a:off x="899640" y="2564904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74" name="CustomShape 5"/>
          <p:cNvSpPr/>
          <p:nvPr/>
        </p:nvSpPr>
        <p:spPr>
          <a:xfrm>
            <a:off x="899640" y="2996952"/>
            <a:ext cx="7560360" cy="1478656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/>
            </a:r>
            <a:br>
              <a:rPr lang="ru-RU" sz="2400" b="1" dirty="0"/>
            </a:br>
            <a:endParaRPr sz="2400" i="1" dirty="0"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041824" y="1510824"/>
            <a:ext cx="1066680" cy="105408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2828836"/>
            <a:ext cx="8257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2. Информация размещается на странице сайта в сети "Интернет", доступной для пользователей, </a:t>
            </a:r>
            <a:r>
              <a:rPr lang="ru-RU" sz="2000" u="sng" dirty="0"/>
              <a:t>с количеством переходов от главной страницы сайта не более двух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При </a:t>
            </a:r>
            <a:r>
              <a:rPr lang="ru-RU" sz="2000" dirty="0"/>
              <a:t>этом </a:t>
            </a:r>
            <a:r>
              <a:rPr lang="ru-RU" sz="2000" dirty="0" smtClean="0"/>
              <a:t>обеспечиваются</a:t>
            </a:r>
          </a:p>
          <a:p>
            <a:r>
              <a:rPr lang="ru-RU" sz="2000" u="sng" dirty="0" smtClean="0"/>
              <a:t>карта </a:t>
            </a:r>
            <a:r>
              <a:rPr lang="ru-RU" sz="2000" u="sng" dirty="0"/>
              <a:t>сайта, </a:t>
            </a:r>
            <a:endParaRPr lang="ru-RU" sz="2000" u="sng" dirty="0" smtClean="0"/>
          </a:p>
          <a:p>
            <a:r>
              <a:rPr lang="ru-RU" sz="2000" u="sng" dirty="0" smtClean="0"/>
              <a:t>удобство </a:t>
            </a:r>
            <a:r>
              <a:rPr lang="ru-RU" sz="2000" u="sng" dirty="0"/>
              <a:t>навигации по сайту</a:t>
            </a:r>
            <a:r>
              <a:rPr lang="ru-RU" sz="2000" u="sng" dirty="0" smtClean="0"/>
              <a:t>,</a:t>
            </a:r>
          </a:p>
          <a:p>
            <a:r>
              <a:rPr lang="ru-RU" sz="2000" u="sng" dirty="0" smtClean="0"/>
              <a:t>наличие </a:t>
            </a:r>
            <a:r>
              <a:rPr lang="ru-RU" sz="2000" u="sng" dirty="0"/>
              <a:t>поиска по сайту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а также</a:t>
            </a:r>
          </a:p>
          <a:p>
            <a:r>
              <a:rPr lang="ru-RU" sz="2000" dirty="0" smtClean="0"/>
              <a:t>другие </a:t>
            </a:r>
            <a:r>
              <a:rPr lang="ru-RU" sz="2000" dirty="0"/>
              <a:t>возможности для удобной работы пользователей сайта. </a:t>
            </a:r>
            <a:endParaRPr lang="ru-RU" sz="2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" y="6215989"/>
            <a:ext cx="913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libri"/>
              </a:rPr>
              <a:t>eisrf.ru</a:t>
            </a:r>
            <a:endParaRPr lang="ru-RU" sz="3600" b="1" dirty="0">
              <a:solidFill>
                <a:srgbClr val="0070C0"/>
              </a:solidFill>
              <a:latin typeface="Calibri"/>
            </a:endParaRPr>
          </a:p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71" name="CustomShape 2"/>
          <p:cNvSpPr/>
          <p:nvPr/>
        </p:nvSpPr>
        <p:spPr>
          <a:xfrm>
            <a:off x="755576" y="1340768"/>
            <a:ext cx="7560360" cy="1005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>Приложение</a:t>
            </a:r>
            <a:br>
              <a:rPr lang="ru-RU" sz="2400" b="1" dirty="0"/>
            </a:br>
            <a:r>
              <a:rPr lang="ru-RU" sz="2400" b="1" dirty="0"/>
              <a:t>к приказу Министерства культуры РФ</a:t>
            </a:r>
            <a:br>
              <a:rPr lang="ru-RU" sz="2400" b="1" dirty="0"/>
            </a:br>
            <a:r>
              <a:rPr lang="ru-RU" sz="2400" b="1" dirty="0"/>
              <a:t>от 20 февраля 2015 г. N 277</a:t>
            </a:r>
            <a:endParaRPr lang="ru-RU" sz="2400" dirty="0"/>
          </a:p>
        </p:txBody>
      </p:sp>
      <p:sp>
        <p:nvSpPr>
          <p:cNvPr id="72" name="CustomShape 3"/>
          <p:cNvSpPr/>
          <p:nvPr/>
        </p:nvSpPr>
        <p:spPr>
          <a:xfrm>
            <a:off x="899640" y="2564904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74" name="CustomShape 5"/>
          <p:cNvSpPr/>
          <p:nvPr/>
        </p:nvSpPr>
        <p:spPr>
          <a:xfrm>
            <a:off x="899640" y="2996952"/>
            <a:ext cx="7560360" cy="1478656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/>
            </a:r>
            <a:br>
              <a:rPr lang="ru-RU" sz="2400" b="1" dirty="0"/>
            </a:br>
            <a:endParaRPr sz="2400" i="1" dirty="0"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041824" y="1438816"/>
            <a:ext cx="1066680" cy="105408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2828836"/>
            <a:ext cx="8257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3. Информация подлежит размещению и обновлению в течение </a:t>
            </a:r>
            <a:r>
              <a:rPr lang="ru-RU" sz="2400" b="1" u="sng" dirty="0"/>
              <a:t>10</a:t>
            </a:r>
            <a:r>
              <a:rPr lang="ru-RU" sz="2400" u="sng" dirty="0"/>
              <a:t> рабочих дней </a:t>
            </a:r>
            <a:r>
              <a:rPr lang="ru-RU" sz="2400" dirty="0"/>
              <a:t>со дня её создания, получения или внесения соответствующих изменений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4,5,6  говорит о том какую информацию вы должны дублировать в ведомство, для размещения на странице официального сайта ведомства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" y="6215989"/>
            <a:ext cx="913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libri"/>
              </a:rPr>
              <a:t>eisrf.ru</a:t>
            </a:r>
            <a:endParaRPr lang="ru-RU" sz="3600" b="1" dirty="0">
              <a:solidFill>
                <a:srgbClr val="0070C0"/>
              </a:solidFill>
              <a:latin typeface="Calibri"/>
            </a:endParaRPr>
          </a:p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71" name="CustomShape 2"/>
          <p:cNvSpPr/>
          <p:nvPr/>
        </p:nvSpPr>
        <p:spPr>
          <a:xfrm>
            <a:off x="755576" y="1340768"/>
            <a:ext cx="7560360" cy="1005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>Приложение</a:t>
            </a:r>
            <a:br>
              <a:rPr lang="ru-RU" sz="2400" b="1" dirty="0"/>
            </a:br>
            <a:r>
              <a:rPr lang="ru-RU" sz="2400" b="1" dirty="0"/>
              <a:t>к приказу Министерства культуры РФ</a:t>
            </a:r>
            <a:br>
              <a:rPr lang="ru-RU" sz="2400" b="1" dirty="0"/>
            </a:br>
            <a:r>
              <a:rPr lang="ru-RU" sz="2400" b="1" dirty="0"/>
              <a:t>от 20 февраля 2015 г. N 277</a:t>
            </a:r>
            <a:endParaRPr lang="ru-RU" sz="2400" dirty="0"/>
          </a:p>
        </p:txBody>
      </p:sp>
      <p:sp>
        <p:nvSpPr>
          <p:cNvPr id="72" name="CustomShape 3"/>
          <p:cNvSpPr/>
          <p:nvPr/>
        </p:nvSpPr>
        <p:spPr>
          <a:xfrm>
            <a:off x="899640" y="2564904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74" name="CustomShape 5"/>
          <p:cNvSpPr/>
          <p:nvPr/>
        </p:nvSpPr>
        <p:spPr>
          <a:xfrm>
            <a:off x="899640" y="2996952"/>
            <a:ext cx="7560360" cy="1478656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/>
            </a:r>
            <a:br>
              <a:rPr lang="ru-RU" sz="2400" b="1" dirty="0"/>
            </a:br>
            <a:endParaRPr sz="2400" i="1" dirty="0"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041824" y="1510824"/>
            <a:ext cx="1066680" cy="105408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2828836"/>
            <a:ext cx="825703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8. На официальном сайте организации культуры информация о деятельности организации и результатах независимой оценки качества оказания услуг размещается в следующем виде:</a:t>
            </a:r>
          </a:p>
          <a:p>
            <a:r>
              <a:rPr lang="ru-RU" sz="1500" dirty="0"/>
              <a:t>8.1. </a:t>
            </a:r>
            <a:r>
              <a:rPr lang="ru-RU" sz="1500" b="1" dirty="0"/>
              <a:t>Общая информация об </a:t>
            </a:r>
            <a:r>
              <a:rPr lang="ru-RU" sz="1500" b="1" dirty="0" smtClean="0"/>
              <a:t>организации</a:t>
            </a:r>
            <a:r>
              <a:rPr lang="ru-RU" sz="1500" dirty="0" smtClean="0"/>
              <a:t>, </a:t>
            </a:r>
            <a:r>
              <a:rPr lang="ru-RU" sz="1500" u="sng" dirty="0"/>
              <a:t>включая филиалы </a:t>
            </a:r>
            <a:r>
              <a:rPr lang="ru-RU" sz="1500" dirty="0"/>
              <a:t>(при их наличии):</a:t>
            </a:r>
          </a:p>
          <a:p>
            <a:r>
              <a:rPr lang="ru-RU" sz="1500" dirty="0"/>
              <a:t>полное и сокращенное наименование, </a:t>
            </a:r>
          </a:p>
          <a:p>
            <a:r>
              <a:rPr lang="ru-RU" sz="1500" dirty="0"/>
              <a:t>место нахождения, почтовый адрес, </a:t>
            </a:r>
            <a:r>
              <a:rPr lang="ru-RU" sz="1500" u="sng" dirty="0"/>
              <a:t>схема проезда</a:t>
            </a:r>
            <a:r>
              <a:rPr lang="ru-RU" sz="1500" dirty="0"/>
              <a:t>;</a:t>
            </a:r>
          </a:p>
          <a:p>
            <a:r>
              <a:rPr lang="ru-RU" sz="1500" dirty="0"/>
              <a:t>дата создания организации культуры,</a:t>
            </a:r>
          </a:p>
          <a:p>
            <a:r>
              <a:rPr lang="ru-RU" sz="1500" dirty="0"/>
              <a:t>сведения об учредителе (учредителях);</a:t>
            </a:r>
          </a:p>
          <a:p>
            <a:r>
              <a:rPr lang="ru-RU" sz="1500" dirty="0"/>
              <a:t>учредительные документы (копия устава, свидетельство о государственной регистрации, решение учредителя о создании и о назначении руководителя организации культуры, положения о филиалах и представительствах);</a:t>
            </a:r>
          </a:p>
          <a:p>
            <a:r>
              <a:rPr lang="ru-RU" sz="1500" dirty="0"/>
              <a:t>структура организации культуры, </a:t>
            </a:r>
          </a:p>
          <a:p>
            <a:r>
              <a:rPr lang="ru-RU" sz="1500" dirty="0"/>
              <a:t>режим, график работы, контактные телефоны, адреса электронной почты;</a:t>
            </a:r>
          </a:p>
          <a:p>
            <a:r>
              <a:rPr lang="ru-RU" sz="1500" dirty="0"/>
              <a:t>фамилии, имена, отчества, должности руководящего состава организации культуры, её структурных подразделений и филиалов (при их наличии).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71" name="CustomShape 2"/>
          <p:cNvSpPr/>
          <p:nvPr/>
        </p:nvSpPr>
        <p:spPr>
          <a:xfrm>
            <a:off x="755576" y="1340768"/>
            <a:ext cx="7560360" cy="1005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>Приложение</a:t>
            </a:r>
            <a:br>
              <a:rPr lang="ru-RU" sz="2400" b="1" dirty="0"/>
            </a:br>
            <a:r>
              <a:rPr lang="ru-RU" sz="2400" b="1" dirty="0"/>
              <a:t>к приказу Министерства культуры РФ</a:t>
            </a:r>
            <a:br>
              <a:rPr lang="ru-RU" sz="2400" b="1" dirty="0"/>
            </a:br>
            <a:r>
              <a:rPr lang="ru-RU" sz="2400" b="1" dirty="0"/>
              <a:t>от 20 февраля 2015 г. N 277</a:t>
            </a:r>
            <a:endParaRPr lang="ru-RU" sz="2400" dirty="0"/>
          </a:p>
        </p:txBody>
      </p:sp>
      <p:sp>
        <p:nvSpPr>
          <p:cNvPr id="72" name="CustomShape 3"/>
          <p:cNvSpPr/>
          <p:nvPr/>
        </p:nvSpPr>
        <p:spPr>
          <a:xfrm>
            <a:off x="899640" y="2564904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74" name="CustomShape 5"/>
          <p:cNvSpPr/>
          <p:nvPr/>
        </p:nvSpPr>
        <p:spPr>
          <a:xfrm>
            <a:off x="899640" y="2996952"/>
            <a:ext cx="7560360" cy="1478656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/>
            </a:r>
            <a:br>
              <a:rPr lang="ru-RU" sz="2400" b="1" dirty="0"/>
            </a:br>
            <a:endParaRPr sz="2400" i="1" dirty="0"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041824" y="1510824"/>
            <a:ext cx="1066680" cy="105408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2828836"/>
            <a:ext cx="82570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/>
              <a:t>8.2. Информация о деятельности организации культуры, включая филиалы (при их наличии):</a:t>
            </a:r>
            <a:endParaRPr lang="ru-RU" sz="2000" dirty="0"/>
          </a:p>
          <a:p>
            <a:r>
              <a:rPr lang="ru-RU" sz="2000" b="1" dirty="0" smtClean="0"/>
              <a:t>виды </a:t>
            </a:r>
            <a:r>
              <a:rPr lang="ru-RU" sz="2000" b="1" dirty="0"/>
              <a:t>предоставляемых услуг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перечень оказываемых платных услуг, цены (тарифы) на услуги</a:t>
            </a:r>
            <a:endParaRPr lang="ru-RU" sz="2000" dirty="0" smtClean="0"/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Документы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000" dirty="0"/>
              <a:t>копии нормативных правовых актов, устанавливающих цены (тарифы) на услуги либо порядок их установления</a:t>
            </a:r>
            <a:r>
              <a:rPr lang="ru-RU" sz="2000" dirty="0" smtClean="0"/>
              <a:t>,;</a:t>
            </a:r>
            <a:endParaRPr lang="ru-RU" sz="2000" dirty="0"/>
          </a:p>
          <a:p>
            <a:r>
              <a:rPr lang="ru-RU" sz="2000" dirty="0"/>
              <a:t>копия плана финансово-хозяйственной деятельности организации культуры, утвержденного в установленном законодательством Российской Федерации порядке, или бюджетной сметы (информация об объеме предоставляемых услуг</a:t>
            </a:r>
            <a:r>
              <a:rPr lang="ru-RU" sz="2000" dirty="0" smtClean="0"/>
              <a:t>);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" y="6215989"/>
            <a:ext cx="913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libri"/>
              </a:rPr>
              <a:t>eisrf.ru</a:t>
            </a:r>
            <a:endParaRPr lang="ru-RU" sz="3600" b="1" dirty="0">
              <a:solidFill>
                <a:srgbClr val="0070C0"/>
              </a:solidFill>
              <a:latin typeface="Calibri"/>
            </a:endParaRPr>
          </a:p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71" name="CustomShape 2"/>
          <p:cNvSpPr/>
          <p:nvPr/>
        </p:nvSpPr>
        <p:spPr>
          <a:xfrm>
            <a:off x="755576" y="1340768"/>
            <a:ext cx="7560360" cy="1005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>Приложение</a:t>
            </a:r>
            <a:br>
              <a:rPr lang="ru-RU" sz="2400" b="1" dirty="0"/>
            </a:br>
            <a:r>
              <a:rPr lang="ru-RU" sz="2400" b="1" dirty="0"/>
              <a:t>к приказу Министерства культуры РФ</a:t>
            </a:r>
            <a:br>
              <a:rPr lang="ru-RU" sz="2400" b="1" dirty="0"/>
            </a:br>
            <a:r>
              <a:rPr lang="ru-RU" sz="2400" b="1" dirty="0"/>
              <a:t>от 20 февраля 2015 г. N 277</a:t>
            </a:r>
            <a:endParaRPr lang="ru-RU" sz="2400" dirty="0"/>
          </a:p>
        </p:txBody>
      </p:sp>
      <p:sp>
        <p:nvSpPr>
          <p:cNvPr id="72" name="CustomShape 3"/>
          <p:cNvSpPr/>
          <p:nvPr/>
        </p:nvSpPr>
        <p:spPr>
          <a:xfrm>
            <a:off x="899640" y="2564904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74" name="CustomShape 5"/>
          <p:cNvSpPr/>
          <p:nvPr/>
        </p:nvSpPr>
        <p:spPr>
          <a:xfrm>
            <a:off x="899640" y="2996952"/>
            <a:ext cx="7560360" cy="1478656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/>
            </a:r>
            <a:br>
              <a:rPr lang="ru-RU" sz="2400" b="1" dirty="0"/>
            </a:br>
            <a:endParaRPr sz="2400" i="1" dirty="0"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041824" y="1510824"/>
            <a:ext cx="1066680" cy="105408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2828836"/>
            <a:ext cx="82570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/>
              <a:t>8.2. Информация о деятельности организации культуры, включая филиалы (при их наличии):</a:t>
            </a:r>
            <a:endParaRPr lang="ru-RU" sz="2000" dirty="0"/>
          </a:p>
          <a:p>
            <a:r>
              <a:rPr lang="ru-RU" sz="2000" dirty="0" smtClean="0"/>
              <a:t>копии </a:t>
            </a:r>
            <a:r>
              <a:rPr lang="ru-RU" sz="2000" dirty="0"/>
              <a:t>лицензий на осуществление деятельности, подлежащей лицензированию в соответствии с законодательством Российской Федерации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информация о планируемых мероприятиях;</a:t>
            </a:r>
          </a:p>
          <a:p>
            <a:r>
              <a:rPr lang="ru-RU" sz="2000" dirty="0"/>
              <a:t>информация о выполнении государственного (муниципального) задания, отчет о результатах деятельности учреждения.</a:t>
            </a:r>
          </a:p>
          <a:p>
            <a:r>
              <a:rPr lang="ru-RU" sz="2000" b="1" dirty="0"/>
              <a:t>материально-техническое </a:t>
            </a:r>
            <a:r>
              <a:rPr lang="ru-RU" sz="2000" b="1" dirty="0" smtClean="0"/>
              <a:t>обеспечение</a:t>
            </a:r>
          </a:p>
          <a:p>
            <a:r>
              <a:rPr lang="ru-RU" sz="2000" b="1" dirty="0"/>
              <a:t>№ 530н</a:t>
            </a:r>
            <a:r>
              <a:rPr lang="ru-RU" sz="2000" dirty="0"/>
              <a:t> от 07.10.2013</a:t>
            </a:r>
            <a:r>
              <a:rPr lang="en-US" sz="2000" dirty="0"/>
              <a:t> </a:t>
            </a:r>
            <a:r>
              <a:rPr lang="ru-RU" sz="2000" dirty="0"/>
              <a:t>г.  Приказ Минтруда России</a:t>
            </a:r>
            <a:endParaRPr lang="en-US" sz="2000" dirty="0"/>
          </a:p>
          <a:p>
            <a:r>
              <a:rPr lang="ru-RU" sz="2000" b="1" dirty="0" smtClean="0"/>
              <a:t>Противодействие коррупции</a:t>
            </a:r>
            <a:endParaRPr lang="ru-RU" sz="2000" b="1" dirty="0"/>
          </a:p>
          <a:p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71" name="CustomShape 2"/>
          <p:cNvSpPr/>
          <p:nvPr/>
        </p:nvSpPr>
        <p:spPr>
          <a:xfrm>
            <a:off x="755576" y="1340768"/>
            <a:ext cx="7560360" cy="1005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>Приложение</a:t>
            </a:r>
            <a:br>
              <a:rPr lang="ru-RU" sz="2400" b="1" dirty="0"/>
            </a:br>
            <a:r>
              <a:rPr lang="ru-RU" sz="2400" b="1" dirty="0"/>
              <a:t>к приказу Министерства культуры РФ</a:t>
            </a:r>
            <a:br>
              <a:rPr lang="ru-RU" sz="2400" b="1" dirty="0"/>
            </a:br>
            <a:r>
              <a:rPr lang="ru-RU" sz="2400" b="1" dirty="0"/>
              <a:t>от 20 февраля 2015 г. N 277</a:t>
            </a:r>
            <a:endParaRPr lang="ru-RU" sz="2400" dirty="0"/>
          </a:p>
        </p:txBody>
      </p:sp>
      <p:sp>
        <p:nvSpPr>
          <p:cNvPr id="72" name="CustomShape 3"/>
          <p:cNvSpPr/>
          <p:nvPr/>
        </p:nvSpPr>
        <p:spPr>
          <a:xfrm>
            <a:off x="899640" y="2564904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74" name="CustomShape 5"/>
          <p:cNvSpPr/>
          <p:nvPr/>
        </p:nvSpPr>
        <p:spPr>
          <a:xfrm>
            <a:off x="899640" y="2996952"/>
            <a:ext cx="7560360" cy="1478656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/>
            </a:r>
            <a:br>
              <a:rPr lang="ru-RU" sz="2400" b="1" dirty="0"/>
            </a:br>
            <a:endParaRPr sz="2400" i="1" dirty="0"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041824" y="1510824"/>
            <a:ext cx="1066680" cy="105408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2564904"/>
            <a:ext cx="82570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8.3. Иная информация:</a:t>
            </a:r>
          </a:p>
          <a:p>
            <a:r>
              <a:rPr lang="ru-RU" sz="2000" dirty="0"/>
              <a:t>информация, размещение и опубликование которой являются обязательными в соответствии с законодательством Российской Федерации;</a:t>
            </a:r>
          </a:p>
          <a:p>
            <a:r>
              <a:rPr lang="ru-RU" sz="2000" dirty="0"/>
              <a:t>информация, которая размещается и опубликовывается по решению учредителя организации культуры;</a:t>
            </a:r>
          </a:p>
          <a:p>
            <a:r>
              <a:rPr lang="ru-RU" sz="2000" dirty="0"/>
              <a:t>информация, которая размещается и опубликовывается по решению организации культуры;</a:t>
            </a:r>
          </a:p>
          <a:p>
            <a:r>
              <a:rPr lang="ru-RU" sz="2000" dirty="0"/>
              <a:t>результаты независимой оценки качества оказания услуг организациями культуры, а также предложения об улучшении качества их деятельности;</a:t>
            </a:r>
          </a:p>
          <a:p>
            <a:r>
              <a:rPr lang="ru-RU" sz="2000" dirty="0"/>
              <a:t>план по улучшению качества работы организации.</a:t>
            </a:r>
          </a:p>
          <a:p>
            <a:r>
              <a:rPr lang="ru-RU" sz="2000" dirty="0"/>
              <a:t> </a:t>
            </a:r>
          </a:p>
          <a:p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" y="6215989"/>
            <a:ext cx="913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libri"/>
              </a:rPr>
              <a:t>eisrf.ru</a:t>
            </a:r>
            <a:endParaRPr lang="ru-RU" sz="3600" b="1" dirty="0">
              <a:solidFill>
                <a:srgbClr val="0070C0"/>
              </a:solidFill>
              <a:latin typeface="Calibri"/>
            </a:endParaRPr>
          </a:p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71" name="CustomShape 2"/>
          <p:cNvSpPr/>
          <p:nvPr/>
        </p:nvSpPr>
        <p:spPr>
          <a:xfrm>
            <a:off x="899640" y="1572480"/>
            <a:ext cx="7560360" cy="1005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>«Об образовании в Российской Федерации»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273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3382C4"/>
                </a:solidFill>
                <a:latin typeface="Myriad Pro"/>
              </a:rPr>
              <a:t>– ФЗ ред. от 13.07.2015</a:t>
            </a:r>
            <a:endParaRPr sz="2400" dirty="0"/>
          </a:p>
        </p:txBody>
      </p:sp>
      <p:sp>
        <p:nvSpPr>
          <p:cNvPr id="72" name="CustomShape 3"/>
          <p:cNvSpPr/>
          <p:nvPr/>
        </p:nvSpPr>
        <p:spPr>
          <a:xfrm>
            <a:off x="899640" y="2564904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74" name="CustomShape 5"/>
          <p:cNvSpPr/>
          <p:nvPr/>
        </p:nvSpPr>
        <p:spPr>
          <a:xfrm>
            <a:off x="899640" y="2996952"/>
            <a:ext cx="7560360" cy="1478656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 smtClean="0"/>
              <a:t>Статья 28. Компетенции, права, обязанности и ответственность образовательной организации</a:t>
            </a:r>
          </a:p>
          <a:p>
            <a:r>
              <a:rPr lang="ru-RU" sz="2400" i="1" dirty="0" smtClean="0"/>
              <a:t>каждая </a:t>
            </a:r>
            <a:r>
              <a:rPr lang="ru-RU" sz="2400" i="1" dirty="0"/>
              <a:t>образовательная организация </a:t>
            </a:r>
            <a:r>
              <a:rPr lang="ru-RU" sz="2400" i="1" dirty="0" smtClean="0"/>
              <a:t>должна </a:t>
            </a:r>
            <a:r>
              <a:rPr lang="ru-RU" sz="2400" i="1" u="sng" dirty="0" smtClean="0"/>
              <a:t>обеспечить </a:t>
            </a:r>
            <a:r>
              <a:rPr lang="ru-RU" sz="2400" i="1" u="sng" dirty="0"/>
              <a:t>создание и ведение </a:t>
            </a:r>
            <a:r>
              <a:rPr lang="ru-RU" sz="2400" i="1" u="sng" dirty="0" smtClean="0"/>
              <a:t>официального сайта</a:t>
            </a:r>
            <a:r>
              <a:rPr lang="ru-RU" sz="2400" i="1" dirty="0" smtClean="0"/>
              <a:t> </a:t>
            </a:r>
            <a:r>
              <a:rPr lang="ru-RU" sz="2400" i="1" dirty="0"/>
              <a:t>в сети «Интернет».</a:t>
            </a:r>
            <a:endParaRPr sz="2400" i="1" dirty="0"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9640" y="5157192"/>
            <a:ext cx="774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Сайт должен отвечать целям и </a:t>
            </a:r>
            <a:r>
              <a:rPr lang="ru-RU" sz="2200" dirty="0" smtClean="0"/>
              <a:t>задачам образовательной </a:t>
            </a:r>
            <a:r>
              <a:rPr lang="ru-RU" sz="2200" dirty="0"/>
              <a:t>организации</a:t>
            </a:r>
            <a:r>
              <a:rPr lang="ru-RU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5507940"/>
            <a:ext cx="601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ОБРАЗОВАНИЕ  ВОСПИТАНИЕ РАЗВИТИЕ</a:t>
            </a:r>
            <a:endParaRPr lang="ru-RU" u="sng" dirty="0"/>
          </a:p>
        </p:txBody>
      </p:sp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041824" y="1366808"/>
            <a:ext cx="1066680" cy="10540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899640" y="1412776"/>
            <a:ext cx="7560360" cy="1005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>«Об образовании в Российской Федерации»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273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3382C4"/>
                </a:solidFill>
                <a:latin typeface="Myriad Pro"/>
              </a:rPr>
              <a:t>– ФЗ ред. от 13.07.2015</a:t>
            </a:r>
            <a:endParaRPr lang="ru-RU" sz="2400" dirty="0"/>
          </a:p>
        </p:txBody>
      </p:sp>
      <p:sp>
        <p:nvSpPr>
          <p:cNvPr id="81" name="CustomShape 3"/>
          <p:cNvSpPr/>
          <p:nvPr/>
        </p:nvSpPr>
        <p:spPr>
          <a:xfrm>
            <a:off x="899640" y="2492896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83" name="CustomShape 5"/>
          <p:cNvSpPr/>
          <p:nvPr/>
        </p:nvSpPr>
        <p:spPr>
          <a:xfrm>
            <a:off x="882392" y="2852936"/>
            <a:ext cx="7794064" cy="118378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>Статья 29. Информационная открытость</a:t>
            </a:r>
          </a:p>
          <a:p>
            <a:pPr>
              <a:lnSpc>
                <a:spcPct val="100000"/>
              </a:lnSpc>
            </a:pPr>
            <a:endParaRPr lang="ru-RU" sz="2400" b="1" dirty="0" smtClean="0"/>
          </a:p>
          <a:p>
            <a:pPr>
              <a:lnSpc>
                <a:spcPct val="100000"/>
              </a:lnSpc>
            </a:pPr>
            <a:r>
              <a:rPr lang="ru-RU" sz="2400" b="1" dirty="0" smtClean="0"/>
              <a:t>Пункт 3</a:t>
            </a:r>
            <a:r>
              <a:rPr lang="ru-RU" sz="2400" dirty="0" smtClean="0"/>
              <a:t>.Дан перечень необходимой информации и сроки их размещения на сайте в течение </a:t>
            </a:r>
          </a:p>
        </p:txBody>
      </p:sp>
      <p:pic>
        <p:nvPicPr>
          <p:cNvPr id="86" name="Рисунок 85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88022" y="4047455"/>
            <a:ext cx="2708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10 рабочих дней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2620" y="4509120"/>
            <a:ext cx="774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Статья 93</a:t>
            </a:r>
            <a:r>
              <a:rPr lang="ru-RU" sz="2400" b="1" dirty="0" smtClean="0">
                <a:solidFill>
                  <a:srgbClr val="53B45A"/>
                </a:solidFill>
              </a:rPr>
              <a:t>. </a:t>
            </a:r>
            <a:r>
              <a:rPr lang="ru-RU" sz="2400" dirty="0" smtClean="0"/>
              <a:t>Государственный контроль (надзор) в сфере образования</a:t>
            </a:r>
            <a:endParaRPr lang="ru-RU" sz="2400" dirty="0"/>
          </a:p>
        </p:txBody>
      </p:sp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041824" y="1366808"/>
            <a:ext cx="1066680" cy="105408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899640" y="1412776"/>
            <a:ext cx="7560360" cy="1005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b="1" dirty="0"/>
              <a:t>«Об образовании в Российской Федерации»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273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3382C4"/>
                </a:solidFill>
                <a:latin typeface="Myriad Pro"/>
              </a:rPr>
              <a:t>– ФЗ ред. от 13.07.2015</a:t>
            </a:r>
            <a:endParaRPr lang="ru-RU" sz="2400" dirty="0"/>
          </a:p>
        </p:txBody>
      </p:sp>
      <p:sp>
        <p:nvSpPr>
          <p:cNvPr id="81" name="CustomShape 3"/>
          <p:cNvSpPr/>
          <p:nvPr/>
        </p:nvSpPr>
        <p:spPr>
          <a:xfrm>
            <a:off x="899640" y="2492896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83" name="CustomShape 5"/>
          <p:cNvSpPr/>
          <p:nvPr/>
        </p:nvSpPr>
        <p:spPr>
          <a:xfrm>
            <a:off x="882392" y="2708920"/>
            <a:ext cx="7794064" cy="118378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latin typeface="+mj-lt"/>
              </a:rPr>
              <a:t>Статья 95</a:t>
            </a:r>
            <a:r>
              <a:rPr lang="ru-RU" sz="2400" b="1" dirty="0" smtClean="0">
                <a:solidFill>
                  <a:srgbClr val="53B45A"/>
                </a:solidFill>
                <a:latin typeface="+mj-lt"/>
              </a:rPr>
              <a:t>. </a:t>
            </a:r>
            <a:r>
              <a:rPr lang="ru-RU" sz="2400" dirty="0" smtClean="0">
                <a:latin typeface="+mj-lt"/>
              </a:rPr>
              <a:t>Независимая оценка качества образования</a:t>
            </a:r>
          </a:p>
        </p:txBody>
      </p:sp>
      <p:pic>
        <p:nvPicPr>
          <p:cNvPr id="86" name="Рисунок 85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64448" y="3615407"/>
            <a:ext cx="77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Статья </a:t>
            </a:r>
            <a:r>
              <a:rPr lang="ru-RU" sz="2400" b="1" dirty="0" smtClean="0"/>
              <a:t>97</a:t>
            </a:r>
            <a:r>
              <a:rPr lang="ru-RU" sz="2400" b="1" dirty="0" smtClean="0">
                <a:solidFill>
                  <a:srgbClr val="53B45A"/>
                </a:solidFill>
              </a:rPr>
              <a:t>. </a:t>
            </a:r>
            <a:r>
              <a:rPr lang="ru-RU" sz="2400" dirty="0" smtClean="0"/>
              <a:t>Мониторинг в системе образования</a:t>
            </a:r>
            <a:endParaRPr lang="ru-RU" sz="2400" dirty="0"/>
          </a:p>
        </p:txBody>
      </p:sp>
      <p:sp>
        <p:nvSpPr>
          <p:cNvPr id="12" name="CustomShape 5"/>
          <p:cNvSpPr/>
          <p:nvPr/>
        </p:nvSpPr>
        <p:spPr>
          <a:xfrm>
            <a:off x="899640" y="4405456"/>
            <a:ext cx="7794064" cy="118378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256-ФЗ от 21.07.2014 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+mj-lt"/>
              </a:rPr>
              <a:t>Статья 6</a:t>
            </a:r>
            <a:r>
              <a:rPr lang="ru-RU" sz="2400" dirty="0" smtClean="0">
                <a:latin typeface="+mj-lt"/>
              </a:rPr>
              <a:t>.  внести в 273-ФЗ следующие изменения: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+mj-lt"/>
              </a:rPr>
              <a:t>Статья 95. </a:t>
            </a:r>
            <a:r>
              <a:rPr lang="ru-RU" sz="2400" dirty="0" smtClean="0">
                <a:latin typeface="+mj-lt"/>
              </a:rPr>
              <a:t>Независимая оценка качества образования </a:t>
            </a:r>
            <a:r>
              <a:rPr lang="ru-RU" sz="2400" dirty="0"/>
              <a:t>(</a:t>
            </a:r>
            <a:r>
              <a:rPr lang="ru-RU" sz="2400" b="1" dirty="0"/>
              <a:t>дополнена статьями 95.1 и 95.2</a:t>
            </a:r>
            <a:r>
              <a:rPr lang="ru-RU" sz="2400" dirty="0"/>
              <a:t>)</a:t>
            </a:r>
            <a:endParaRPr lang="ru-RU" sz="2400" dirty="0" smtClean="0">
              <a:latin typeface="+mj-lt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041824" y="1366808"/>
            <a:ext cx="1066680" cy="105408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60" name="CustomShape 2"/>
          <p:cNvSpPr/>
          <p:nvPr/>
        </p:nvSpPr>
        <p:spPr>
          <a:xfrm>
            <a:off x="356040" y="3074112"/>
            <a:ext cx="8496720" cy="251512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292934"/>
                </a:solidFill>
                <a:latin typeface="Myriad Pro"/>
              </a:rPr>
              <a:t>Инициирован: </a:t>
            </a: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292934"/>
                </a:solidFill>
                <a:latin typeface="Myriad Pro"/>
              </a:rPr>
              <a:t>Государственной программой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292934"/>
                </a:solidFill>
                <a:latin typeface="Myriad Pro"/>
              </a:rPr>
              <a:t> «Информационное общество (2011 – 2020)»</a:t>
            </a:r>
            <a:endParaRPr dirty="0"/>
          </a:p>
          <a:p>
            <a:pPr algn="ctr">
              <a:lnSpc>
                <a:spcPct val="100000"/>
              </a:lnSpc>
            </a:pPr>
            <a:endParaRPr sz="2400" dirty="0">
              <a:solidFill>
                <a:srgbClr val="292934"/>
              </a:solidFill>
              <a:latin typeface="Myriad Pro"/>
            </a:endParaRP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292934"/>
                </a:solidFill>
                <a:latin typeface="Myriad Pro"/>
              </a:rPr>
              <a:t>Распоряжением </a:t>
            </a:r>
            <a:r>
              <a:rPr lang="ru-RU" sz="2400" dirty="0">
                <a:solidFill>
                  <a:srgbClr val="292934"/>
                </a:solidFill>
                <a:latin typeface="Myriad Pro"/>
              </a:rPr>
              <a:t>Правительства РФ № 2769-р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292934"/>
                </a:solidFill>
                <a:latin typeface="Myriad Pro"/>
              </a:rPr>
              <a:t>«Концепция региональной информатизации»</a:t>
            </a:r>
            <a:endParaRPr dirty="0"/>
          </a:p>
        </p:txBody>
      </p:sp>
      <p:pic>
        <p:nvPicPr>
          <p:cNvPr id="62" name="Рисунок 61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3840" y="2021939"/>
            <a:ext cx="824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Федеральный </a:t>
            </a:r>
            <a:r>
              <a:rPr lang="ru-RU" sz="2400" dirty="0"/>
              <a:t>Интернет-проект, </a:t>
            </a:r>
            <a:r>
              <a:rPr lang="ru-RU" sz="2400" dirty="0" smtClean="0"/>
              <a:t>по созданию Информационных Систем</a:t>
            </a:r>
            <a:endParaRPr lang="ru-RU" sz="2400" dirty="0"/>
          </a:p>
        </p:txBody>
      </p:sp>
      <p:sp>
        <p:nvSpPr>
          <p:cNvPr id="9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352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611560" y="1270256"/>
            <a:ext cx="3780180" cy="502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256-ФЗ </a:t>
            </a:r>
            <a:r>
              <a:rPr lang="ru-RU" sz="2400" b="1" dirty="0">
                <a:solidFill>
                  <a:srgbClr val="0070C0"/>
                </a:solidFill>
              </a:rPr>
              <a:t>от 21.07.2014 </a:t>
            </a:r>
          </a:p>
        </p:txBody>
      </p:sp>
      <p:sp>
        <p:nvSpPr>
          <p:cNvPr id="81" name="CustomShape 3"/>
          <p:cNvSpPr/>
          <p:nvPr/>
        </p:nvSpPr>
        <p:spPr>
          <a:xfrm>
            <a:off x="899640" y="2807576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83" name="CustomShape 5"/>
          <p:cNvSpPr/>
          <p:nvPr/>
        </p:nvSpPr>
        <p:spPr>
          <a:xfrm>
            <a:off x="564698" y="1669152"/>
            <a:ext cx="8327782" cy="118378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100" b="1" dirty="0" smtClean="0">
                <a:latin typeface="+mj-lt"/>
              </a:rPr>
              <a:t>Статья 95.2. </a:t>
            </a:r>
            <a:r>
              <a:rPr lang="ru-RU" sz="2100" dirty="0" smtClean="0"/>
              <a:t>Независимая оценка качества образовательной деятельности организаций, осуществляющих образовательную деятельность</a:t>
            </a:r>
          </a:p>
          <a:p>
            <a:pPr>
              <a:lnSpc>
                <a:spcPct val="100000"/>
              </a:lnSpc>
            </a:pPr>
            <a:endParaRPr lang="ru-RU" sz="2100" b="1" dirty="0"/>
          </a:p>
          <a:p>
            <a:pPr>
              <a:lnSpc>
                <a:spcPct val="100000"/>
              </a:lnSpc>
            </a:pPr>
            <a:r>
              <a:rPr lang="ru-RU" sz="2100" b="1" dirty="0" smtClean="0">
                <a:latin typeface="+mj-lt"/>
              </a:rPr>
              <a:t>Пункт 4</a:t>
            </a:r>
            <a:r>
              <a:rPr lang="ru-RU" sz="2100" dirty="0" smtClean="0">
                <a:latin typeface="+mj-lt"/>
              </a:rPr>
              <a:t>. Независимая оценка качества образовательной деятельности организаций проводится по таким общим критериям, как </a:t>
            </a:r>
          </a:p>
          <a:p>
            <a:pPr>
              <a:lnSpc>
                <a:spcPct val="100000"/>
              </a:lnSpc>
            </a:pPr>
            <a:r>
              <a:rPr lang="ru-RU" sz="2100" b="1" dirty="0" smtClean="0">
                <a:latin typeface="+mj-lt"/>
              </a:rPr>
              <a:t>открытость и доступность информации</a:t>
            </a:r>
            <a:r>
              <a:rPr lang="ru-RU" sz="2100" dirty="0" smtClean="0">
                <a:latin typeface="+mj-lt"/>
              </a:rPr>
              <a:t> ,</a:t>
            </a:r>
          </a:p>
          <a:p>
            <a:pPr>
              <a:lnSpc>
                <a:spcPct val="100000"/>
              </a:lnSpc>
            </a:pPr>
            <a:r>
              <a:rPr lang="ru-RU" sz="2100" b="1" dirty="0" smtClean="0">
                <a:latin typeface="+mj-lt"/>
              </a:rPr>
              <a:t>комфортность условий</a:t>
            </a:r>
            <a:r>
              <a:rPr lang="ru-RU" sz="2100" dirty="0" smtClean="0">
                <a:latin typeface="+mj-lt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ru-RU" sz="2100" b="1" dirty="0" smtClean="0">
                <a:latin typeface="+mj-lt"/>
              </a:rPr>
              <a:t>доброжелательность,</a:t>
            </a:r>
          </a:p>
          <a:p>
            <a:pPr>
              <a:lnSpc>
                <a:spcPct val="100000"/>
              </a:lnSpc>
            </a:pPr>
            <a:r>
              <a:rPr lang="ru-RU" sz="2100" b="1" dirty="0" smtClean="0">
                <a:latin typeface="+mj-lt"/>
              </a:rPr>
              <a:t>вежливость, </a:t>
            </a:r>
          </a:p>
          <a:p>
            <a:pPr>
              <a:lnSpc>
                <a:spcPct val="100000"/>
              </a:lnSpc>
            </a:pPr>
            <a:r>
              <a:rPr lang="ru-RU" sz="2100" b="1" dirty="0" smtClean="0">
                <a:latin typeface="+mj-lt"/>
              </a:rPr>
              <a:t>компетентность работников, </a:t>
            </a:r>
          </a:p>
          <a:p>
            <a:pPr>
              <a:lnSpc>
                <a:spcPct val="100000"/>
              </a:lnSpc>
            </a:pPr>
            <a:r>
              <a:rPr lang="ru-RU" sz="2100" b="1" dirty="0" smtClean="0">
                <a:latin typeface="+mj-lt"/>
              </a:rPr>
              <a:t>удовлетворенность качеством образовательной деятельности организации</a:t>
            </a:r>
          </a:p>
        </p:txBody>
      </p:sp>
      <p:pic>
        <p:nvPicPr>
          <p:cNvPr id="86" name="Рисунок 85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899640" y="1412776"/>
            <a:ext cx="6264648" cy="700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rgbClr val="292934"/>
                </a:solidFill>
              </a:rPr>
              <a:t>«Приказ </a:t>
            </a:r>
            <a:r>
              <a:rPr lang="ru-RU" sz="2800" dirty="0" err="1" smtClean="0">
                <a:solidFill>
                  <a:srgbClr val="292934"/>
                </a:solidFill>
              </a:rPr>
              <a:t>Рособрнадзора</a:t>
            </a:r>
            <a:r>
              <a:rPr lang="ru-RU" sz="2800" dirty="0" smtClean="0">
                <a:solidFill>
                  <a:srgbClr val="292934"/>
                </a:solidFill>
              </a:rPr>
              <a:t>» </a:t>
            </a:r>
            <a:endParaRPr sz="2800" dirty="0"/>
          </a:p>
        </p:txBody>
      </p:sp>
      <p:sp>
        <p:nvSpPr>
          <p:cNvPr id="101" name="CustomShape 5"/>
          <p:cNvSpPr/>
          <p:nvPr/>
        </p:nvSpPr>
        <p:spPr>
          <a:xfrm>
            <a:off x="887040" y="2636912"/>
            <a:ext cx="8221464" cy="10814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dirty="0" smtClean="0"/>
              <a:t>«</a:t>
            </a:r>
            <a:r>
              <a:rPr lang="ru-RU" sz="2200" i="1" dirty="0" smtClean="0"/>
              <a:t>Об утверждении требований к структуре официального сайта образовательной организации в информационно-телекоммуникационной сети «Интернет» и формату предоставления на нем информации</a:t>
            </a:r>
            <a:r>
              <a:rPr lang="ru-RU" sz="2200" dirty="0" smtClean="0"/>
              <a:t>»</a:t>
            </a:r>
            <a:r>
              <a:rPr lang="ru-RU" sz="2200" b="1" dirty="0" smtClean="0">
                <a:solidFill>
                  <a:srgbClr val="53B45A"/>
                </a:solidFill>
              </a:rPr>
              <a:t> </a:t>
            </a:r>
            <a:endParaRPr sz="2400" dirty="0"/>
          </a:p>
        </p:txBody>
      </p:sp>
      <p:sp>
        <p:nvSpPr>
          <p:cNvPr id="102" name="CustomShape 6"/>
          <p:cNvSpPr/>
          <p:nvPr/>
        </p:nvSpPr>
        <p:spPr>
          <a:xfrm>
            <a:off x="919080" y="4365104"/>
            <a:ext cx="7560360" cy="1584176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292934"/>
                </a:solidFill>
              </a:rPr>
              <a:t>Обязателен спец раздел 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292934"/>
                </a:solidFill>
              </a:rPr>
              <a:t>«Сведения об образовательной организации» 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292934"/>
                </a:solidFill>
              </a:rPr>
              <a:t>и обязательные  </a:t>
            </a:r>
            <a:r>
              <a:rPr lang="ru-RU" sz="2400" b="1" dirty="0" smtClean="0">
                <a:solidFill>
                  <a:srgbClr val="292934"/>
                </a:solidFill>
              </a:rPr>
              <a:t>11 разделов</a:t>
            </a:r>
            <a:endParaRPr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5" name="Рисунок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71600" y="1916832"/>
            <a:ext cx="27417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382C4"/>
                </a:solidFill>
              </a:rPr>
              <a:t>785 </a:t>
            </a:r>
            <a:r>
              <a:rPr lang="ru-RU" sz="2400" b="1" dirty="0">
                <a:solidFill>
                  <a:srgbClr val="3382C4"/>
                </a:solidFill>
              </a:rPr>
              <a:t>от </a:t>
            </a:r>
            <a:r>
              <a:rPr lang="ru-RU" sz="2400" b="1" dirty="0" smtClean="0">
                <a:solidFill>
                  <a:srgbClr val="3382C4"/>
                </a:solidFill>
              </a:rPr>
              <a:t>29.05.2014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8041824" y="1438816"/>
            <a:ext cx="1066680" cy="105408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0" y="1018708"/>
            <a:ext cx="8382552" cy="58392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8" y="908720"/>
            <a:ext cx="8342776" cy="5949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0" y="908720"/>
            <a:ext cx="8282616" cy="5949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136904" cy="5877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3" y="908720"/>
            <a:ext cx="8292643" cy="5949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0" y="908721"/>
            <a:ext cx="8401744" cy="5949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99" name="CustomShape 3"/>
          <p:cNvSpPr/>
          <p:nvPr/>
        </p:nvSpPr>
        <p:spPr>
          <a:xfrm>
            <a:off x="899640" y="3859728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101" name="CustomShape 5"/>
          <p:cNvSpPr/>
          <p:nvPr/>
        </p:nvSpPr>
        <p:spPr>
          <a:xfrm>
            <a:off x="887040" y="3859728"/>
            <a:ext cx="7741440" cy="10814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/>
              <a:t>Постановление Правительства </a:t>
            </a:r>
            <a:r>
              <a:rPr lang="ru-RU" sz="2400" b="1" dirty="0" smtClean="0"/>
              <a:t>РФ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575 </a:t>
            </a:r>
            <a:r>
              <a:rPr lang="ru-RU" sz="2400" b="1" dirty="0">
                <a:solidFill>
                  <a:srgbClr val="0070C0"/>
                </a:solidFill>
              </a:rPr>
              <a:t>от 17.05.2017 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endParaRPr sz="2400" b="1" dirty="0">
              <a:solidFill>
                <a:srgbClr val="0070C0"/>
              </a:solidFill>
            </a:endParaRPr>
          </a:p>
        </p:txBody>
      </p:sp>
      <p:sp>
        <p:nvSpPr>
          <p:cNvPr id="102" name="CustomShape 6"/>
          <p:cNvSpPr/>
          <p:nvPr/>
        </p:nvSpPr>
        <p:spPr>
          <a:xfrm>
            <a:off x="919080" y="4509120"/>
            <a:ext cx="8021520" cy="21602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400" i="1" dirty="0"/>
              <a:t>"</a:t>
            </a:r>
            <a:r>
              <a:rPr lang="ru-RU" sz="2000" i="1" dirty="0"/>
              <a:t>О внесении изменений в пункт </a:t>
            </a:r>
            <a:r>
              <a:rPr lang="ru-RU" sz="2000" b="1" i="1" dirty="0"/>
              <a:t>3</a:t>
            </a:r>
            <a:r>
              <a:rPr lang="ru-RU" sz="2000" i="1" dirty="0"/>
              <a:t> 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</a:t>
            </a:r>
            <a:r>
              <a:rPr lang="ru-RU" sz="2400" i="1" dirty="0"/>
              <a:t>"</a:t>
            </a:r>
          </a:p>
        </p:txBody>
      </p:sp>
      <p:pic>
        <p:nvPicPr>
          <p:cNvPr id="105" name="Рисунок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9592" y="2059528"/>
            <a:ext cx="27417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582 от 10.07.2013</a:t>
            </a:r>
          </a:p>
          <a:p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8041824" y="1484784"/>
            <a:ext cx="1066680" cy="1054080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899640" y="1692544"/>
            <a:ext cx="5699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Постановление Правительства  РФ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9080" y="2464122"/>
            <a:ext cx="772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Правила </a:t>
            </a:r>
            <a:r>
              <a:rPr lang="ru-RU" sz="2000" i="1" dirty="0"/>
              <a:t>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организации"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840" y="1700808"/>
            <a:ext cx="85706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575 Постановлением</a:t>
            </a:r>
          </a:p>
          <a:p>
            <a:r>
              <a:rPr lang="ru-RU" sz="2400" b="1" dirty="0" smtClean="0"/>
              <a:t>             Раздел – </a:t>
            </a:r>
            <a:r>
              <a:rPr lang="ru-RU" sz="2400" dirty="0" smtClean="0"/>
              <a:t>образование</a:t>
            </a:r>
            <a:r>
              <a:rPr lang="ru-RU" sz="2400" b="1" dirty="0" smtClean="0"/>
              <a:t>, дополнен </a:t>
            </a:r>
            <a:r>
              <a:rPr lang="ru-RU" sz="2400" dirty="0" smtClean="0"/>
              <a:t>подпунктами</a:t>
            </a:r>
            <a:r>
              <a:rPr lang="ru-RU" sz="2400" b="1" dirty="0" smtClean="0"/>
              <a:t> 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 календарный учебный график </a:t>
            </a:r>
            <a:r>
              <a:rPr lang="ru-RU" dirty="0"/>
              <a:t>с приложением его копии;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 методические </a:t>
            </a:r>
            <a:r>
              <a:rPr lang="ru-RU" dirty="0"/>
              <a:t>и </a:t>
            </a:r>
            <a:r>
              <a:rPr lang="ru-RU" dirty="0" smtClean="0"/>
              <a:t> иные документы, разработанные </a:t>
            </a:r>
            <a:r>
              <a:rPr lang="ru-RU" dirty="0"/>
              <a:t>образовательной </a:t>
            </a:r>
            <a:endParaRPr lang="ru-RU" dirty="0" smtClean="0"/>
          </a:p>
          <a:p>
            <a:r>
              <a:rPr lang="ru-RU" dirty="0" smtClean="0"/>
              <a:t>организацией </a:t>
            </a:r>
            <a:r>
              <a:rPr lang="ru-RU" dirty="0"/>
              <a:t>для обеспечения образовательного процесса;</a:t>
            </a:r>
          </a:p>
          <a:p>
            <a:r>
              <a:rPr lang="ru-RU" dirty="0" smtClean="0"/>
              <a:t>3.    реализуемые образовательные программы, </a:t>
            </a:r>
            <a:r>
              <a:rPr lang="ru-RU" dirty="0"/>
              <a:t>в том числе о реализуемых </a:t>
            </a:r>
            <a:endParaRPr lang="ru-RU" dirty="0" smtClean="0"/>
          </a:p>
          <a:p>
            <a:r>
              <a:rPr lang="ru-RU" dirty="0" smtClean="0"/>
              <a:t>адаптированных </a:t>
            </a:r>
            <a:r>
              <a:rPr lang="ru-RU" dirty="0"/>
              <a:t>образовательных программах, с указанием учебных предметов, </a:t>
            </a:r>
            <a:endParaRPr lang="ru-RU" dirty="0" smtClean="0"/>
          </a:p>
          <a:p>
            <a:r>
              <a:rPr lang="ru-RU" dirty="0" smtClean="0"/>
              <a:t>курсов</a:t>
            </a:r>
            <a:r>
              <a:rPr lang="ru-RU" dirty="0"/>
              <a:t>, дисциплин (модулей), практики, предусмотренных соответствующей </a:t>
            </a:r>
            <a:endParaRPr lang="ru-RU" dirty="0" smtClean="0"/>
          </a:p>
          <a:p>
            <a:r>
              <a:rPr lang="ru-RU" dirty="0" smtClean="0"/>
              <a:t>образовательной </a:t>
            </a:r>
            <a:r>
              <a:rPr lang="ru-RU" dirty="0"/>
              <a:t>программой, а также об использовании при реализации </a:t>
            </a:r>
            <a:endParaRPr lang="ru-RU" dirty="0" smtClean="0"/>
          </a:p>
          <a:p>
            <a:r>
              <a:rPr lang="ru-RU" dirty="0" smtClean="0"/>
              <a:t>указанных </a:t>
            </a:r>
            <a:r>
              <a:rPr lang="ru-RU" dirty="0"/>
              <a:t>образовательных программ электронного обучения и дистанционных </a:t>
            </a:r>
            <a:endParaRPr lang="ru-RU" dirty="0" smtClean="0"/>
          </a:p>
          <a:p>
            <a:r>
              <a:rPr lang="ru-RU" dirty="0" smtClean="0"/>
              <a:t>образовательных </a:t>
            </a:r>
            <a:r>
              <a:rPr lang="ru-RU" dirty="0"/>
              <a:t>технологий;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88" y="2727504"/>
            <a:ext cx="1028560" cy="1223152"/>
          </a:xfrm>
          <a:prstGeom prst="rect">
            <a:avLst/>
          </a:prstGeom>
        </p:spPr>
      </p:pic>
      <p:pic>
        <p:nvPicPr>
          <p:cNvPr id="62" name="Рисунок 61"/>
          <p:cNvPicPr/>
          <p:nvPr/>
        </p:nvPicPr>
        <p:blipFill>
          <a:blip r:embed="rId3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465678" y="1849728"/>
            <a:ext cx="564704" cy="671296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1894438" y="1910444"/>
            <a:ext cx="785818" cy="66677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394636" y="1849728"/>
            <a:ext cx="719168" cy="62089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7"/>
          <a:stretch>
            <a:fillRect/>
          </a:stretch>
        </p:blipFill>
        <p:spPr>
          <a:xfrm>
            <a:off x="4878268" y="1849728"/>
            <a:ext cx="516632" cy="733472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8520" y="250349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E7AB7"/>
                </a:solidFill>
              </a:rPr>
              <a:t>muzkult.ru   prosadiki.ru   eduru.ru   sportsng.ru   </a:t>
            </a:r>
            <a:r>
              <a:rPr lang="en-US" sz="2000" b="1" dirty="0" smtClean="0">
                <a:solidFill>
                  <a:srgbClr val="0E7AB7"/>
                </a:solidFill>
              </a:rPr>
              <a:t>socinfo.ru   </a:t>
            </a:r>
            <a:r>
              <a:rPr lang="ru-RU" sz="2000" b="1" dirty="0" smtClean="0">
                <a:solidFill>
                  <a:srgbClr val="0E7AB7"/>
                </a:solidFill>
              </a:rPr>
              <a:t> </a:t>
            </a:r>
            <a:r>
              <a:rPr lang="en-US" sz="2000" b="1" dirty="0" smtClean="0">
                <a:solidFill>
                  <a:srgbClr val="0E7AB7"/>
                </a:solidFill>
              </a:rPr>
              <a:t>medobl.ru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8520" y="4082296"/>
            <a:ext cx="9035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7</a:t>
            </a:r>
            <a:r>
              <a:rPr lang="ru-RU" sz="2400" dirty="0" smtClean="0"/>
              <a:t> лет, создаются, технически обслуживаются и продвигаются официальные сайты государственных учреждений.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b="1" dirty="0" smtClean="0"/>
              <a:t>85</a:t>
            </a:r>
            <a:r>
              <a:rPr lang="ru-RU" sz="2400" dirty="0" smtClean="0"/>
              <a:t> регионов России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3839" y="4815736"/>
            <a:ext cx="824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7</a:t>
            </a:r>
            <a:r>
              <a:rPr lang="ru-RU" sz="2400" dirty="0" smtClean="0"/>
              <a:t> Информационных систем </a:t>
            </a:r>
          </a:p>
          <a:p>
            <a:pPr algn="ctr"/>
            <a:r>
              <a:rPr lang="ru-RU" sz="2400" b="1" dirty="0" smtClean="0"/>
              <a:t>6000 </a:t>
            </a:r>
            <a:r>
              <a:rPr lang="ru-RU" sz="2400" dirty="0" smtClean="0"/>
              <a:t>сайтов учреждений создано и обслуживаются</a:t>
            </a:r>
            <a:endParaRPr lang="ru-RU" sz="2400" dirty="0"/>
          </a:p>
        </p:txBody>
      </p:sp>
      <p:pic>
        <p:nvPicPr>
          <p:cNvPr id="17" name="Рисунок 16" descr="image_image_280771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3594" y="1862838"/>
            <a:ext cx="714380" cy="714380"/>
          </a:xfrm>
          <a:prstGeom prst="rect">
            <a:avLst/>
          </a:prstGeom>
        </p:spPr>
      </p:pic>
      <p:pic>
        <p:nvPicPr>
          <p:cNvPr id="18" name="Рисунок 17" descr="image_image_280771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7609" y="1791400"/>
            <a:ext cx="762001" cy="762001"/>
          </a:xfrm>
          <a:prstGeom prst="rect">
            <a:avLst/>
          </a:prstGeom>
        </p:spPr>
      </p:pic>
      <p:sp>
        <p:nvSpPr>
          <p:cNvPr id="19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63608"/>
            <a:ext cx="1362372" cy="5362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582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703705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575 Постановлением</a:t>
            </a:r>
          </a:p>
          <a:p>
            <a:r>
              <a:rPr lang="ru-RU" sz="2400" b="1" dirty="0" smtClean="0"/>
              <a:t>  Раздел </a:t>
            </a:r>
            <a:r>
              <a:rPr lang="ru-RU" sz="2400" dirty="0" smtClean="0"/>
              <a:t>материально-техническое обеспечение         образовательной деятельности, </a:t>
            </a:r>
            <a:r>
              <a:rPr lang="ru-RU" sz="2400" b="1" dirty="0" smtClean="0"/>
              <a:t>дополнен</a:t>
            </a:r>
            <a:r>
              <a:rPr lang="ru-RU" sz="2400" dirty="0" smtClean="0"/>
              <a:t>:</a:t>
            </a:r>
          </a:p>
          <a:p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наличие оборудованных учебных кабинетов, объектов для проведения практических занятий, библиотек, объектов спорта, средств обучения и воспитания, в том числе приспособленных для использования инвалидами и лицами с ограниченными возможностями здоровья;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обеспечение доступа в здания образовательной организации инвалидов и лиц с ограниченными возможностями здоровья;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условия питания обучающихся, в том числе инвалидов и лиц с ограниченными возможностями здоровья;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условия охраны здоровья обучающихся, в том числе инвалидов и лиц с ограниченными возможностями здоровья;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411272"/>
            <a:ext cx="8699400" cy="446728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692672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575 Постановлением</a:t>
            </a:r>
          </a:p>
          <a:p>
            <a:r>
              <a:rPr lang="ru-RU" sz="2400" b="1" dirty="0" smtClean="0"/>
              <a:t>Раздел </a:t>
            </a:r>
            <a:r>
              <a:rPr lang="ru-RU" sz="2400" dirty="0" smtClean="0"/>
              <a:t>материально-техническое обеспечение образовательной </a:t>
            </a:r>
            <a:r>
              <a:rPr lang="ru-RU" sz="2400" dirty="0"/>
              <a:t>деятельности, </a:t>
            </a:r>
            <a:r>
              <a:rPr lang="ru-RU" sz="2400" dirty="0" smtClean="0"/>
              <a:t>дополнен:</a:t>
            </a:r>
          </a:p>
          <a:p>
            <a:r>
              <a:rPr lang="ru-RU" dirty="0" smtClean="0"/>
              <a:t>5.  доступ </a:t>
            </a:r>
            <a:r>
              <a:rPr lang="ru-RU" dirty="0"/>
              <a:t>к информационным системам и информационно-телекоммуникационным сетям, в том числе приспособленным для использования инвалидами и лицами с ограниченными возможностями здоровья;</a:t>
            </a:r>
          </a:p>
          <a:p>
            <a:pPr marL="342900" indent="-342900">
              <a:buAutoNum type="arabicPeriod" startAt="6"/>
            </a:pPr>
            <a:r>
              <a:rPr lang="ru-RU" dirty="0" smtClean="0"/>
              <a:t>электронные </a:t>
            </a:r>
            <a:r>
              <a:rPr lang="ru-RU" dirty="0"/>
              <a:t>образовательные ресурсы, к которым обеспечивается доступ обучающихся, в том числе приспособленные для использования инвалидами и лицами с ограниченными возможностями здоровья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7.  наличие </a:t>
            </a:r>
            <a:r>
              <a:rPr lang="ru-RU" dirty="0"/>
              <a:t>специальных технических средств обучения коллективного и индивидуального пользования для инвалидов и лиц с ограниченными возможностями здоровья;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278" name="CustomShape 2"/>
          <p:cNvSpPr/>
          <p:nvPr/>
        </p:nvSpPr>
        <p:spPr>
          <a:xfrm>
            <a:off x="683568" y="1932360"/>
            <a:ext cx="5184576" cy="4165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292934"/>
                </a:solidFill>
                <a:latin typeface="Myriad Pro"/>
              </a:rPr>
              <a:t>Итог</a:t>
            </a:r>
            <a:endParaRPr sz="2400" dirty="0"/>
          </a:p>
        </p:txBody>
      </p:sp>
      <p:sp>
        <p:nvSpPr>
          <p:cNvPr id="280" name="CustomShape 4"/>
          <p:cNvSpPr/>
          <p:nvPr/>
        </p:nvSpPr>
        <p:spPr>
          <a:xfrm>
            <a:off x="611640" y="2529824"/>
            <a:ext cx="7650360" cy="395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>
                <a:solidFill>
                  <a:srgbClr val="292934"/>
                </a:solidFill>
                <a:latin typeface="Arial"/>
              </a:rPr>
              <a:t>1) Сайт должен быть</a:t>
            </a:r>
            <a:endParaRPr/>
          </a:p>
        </p:txBody>
      </p:sp>
      <p:sp>
        <p:nvSpPr>
          <p:cNvPr id="282" name="CustomShape 6"/>
          <p:cNvSpPr/>
          <p:nvPr/>
        </p:nvSpPr>
        <p:spPr>
          <a:xfrm>
            <a:off x="611640" y="2961712"/>
            <a:ext cx="7650360" cy="395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292934"/>
                </a:solidFill>
                <a:latin typeface="Arial"/>
              </a:rPr>
              <a:t>2) </a:t>
            </a:r>
            <a:r>
              <a:rPr lang="ru-RU" sz="2000" dirty="0">
                <a:solidFill>
                  <a:srgbClr val="292934"/>
                </a:solidFill>
                <a:latin typeface="Arial"/>
              </a:rPr>
              <a:t>Должен соответствовать прописанной </a:t>
            </a:r>
            <a:r>
              <a:rPr lang="ru-RU" sz="2000" dirty="0" smtClean="0">
                <a:solidFill>
                  <a:srgbClr val="292934"/>
                </a:solidFill>
                <a:latin typeface="Arial"/>
              </a:rPr>
              <a:t>структуре </a:t>
            </a:r>
            <a:endParaRPr dirty="0"/>
          </a:p>
        </p:txBody>
      </p:sp>
      <p:sp>
        <p:nvSpPr>
          <p:cNvPr id="283" name="CustomShape 7"/>
          <p:cNvSpPr/>
          <p:nvPr/>
        </p:nvSpPr>
        <p:spPr>
          <a:xfrm>
            <a:off x="665640" y="5770024"/>
            <a:ext cx="7650360" cy="395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292934"/>
                </a:solidFill>
                <a:latin typeface="Arial"/>
              </a:rPr>
              <a:t>7</a:t>
            </a:r>
            <a:r>
              <a:rPr lang="ru-RU" sz="2000" dirty="0" smtClean="0">
                <a:solidFill>
                  <a:srgbClr val="292934"/>
                </a:solidFill>
                <a:latin typeface="Arial"/>
              </a:rPr>
              <a:t>) Осуществление контроля </a:t>
            </a:r>
            <a:r>
              <a:rPr lang="ru-RU" sz="2000" dirty="0">
                <a:solidFill>
                  <a:srgbClr val="292934"/>
                </a:solidFill>
                <a:latin typeface="Arial"/>
              </a:rPr>
              <a:t>со стороны  Ведомств</a:t>
            </a:r>
            <a:endParaRPr dirty="0"/>
          </a:p>
        </p:txBody>
      </p:sp>
      <p:sp>
        <p:nvSpPr>
          <p:cNvPr id="284" name="CustomShape 8"/>
          <p:cNvSpPr/>
          <p:nvPr/>
        </p:nvSpPr>
        <p:spPr>
          <a:xfrm>
            <a:off x="611640" y="3465768"/>
            <a:ext cx="7650360" cy="395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292934"/>
                </a:solidFill>
                <a:latin typeface="Arial"/>
              </a:rPr>
              <a:t>3) </a:t>
            </a:r>
            <a:r>
              <a:rPr lang="ru-RU" sz="2000" dirty="0">
                <a:solidFill>
                  <a:srgbClr val="292934"/>
                </a:solidFill>
                <a:latin typeface="Arial"/>
              </a:rPr>
              <a:t>Наличие возможности осуществить </a:t>
            </a:r>
            <a:r>
              <a:rPr lang="ru-RU" sz="2000" u="sng" dirty="0">
                <a:solidFill>
                  <a:srgbClr val="292934"/>
                </a:solidFill>
                <a:latin typeface="Arial"/>
              </a:rPr>
              <a:t>Независимую оценку</a:t>
            </a:r>
            <a:endParaRPr u="sng" dirty="0"/>
          </a:p>
        </p:txBody>
      </p:sp>
      <p:sp>
        <p:nvSpPr>
          <p:cNvPr id="285" name="CustomShape 9"/>
          <p:cNvSpPr/>
          <p:nvPr/>
        </p:nvSpPr>
        <p:spPr>
          <a:xfrm>
            <a:off x="611640" y="4473880"/>
            <a:ext cx="7650360" cy="395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292934"/>
                </a:solidFill>
                <a:latin typeface="Arial"/>
              </a:rPr>
              <a:t>5</a:t>
            </a:r>
            <a:r>
              <a:rPr lang="ru-RU" sz="2000" dirty="0" smtClean="0">
                <a:solidFill>
                  <a:srgbClr val="292934"/>
                </a:solidFill>
                <a:latin typeface="Arial"/>
              </a:rPr>
              <a:t>) </a:t>
            </a:r>
            <a:r>
              <a:rPr lang="ru-RU" sz="2000" dirty="0">
                <a:solidFill>
                  <a:srgbClr val="292934"/>
                </a:solidFill>
                <a:latin typeface="Arial"/>
              </a:rPr>
              <a:t>Обновление обязательной информации в </a:t>
            </a:r>
            <a:r>
              <a:rPr lang="ru-RU" sz="2000" dirty="0" smtClean="0">
                <a:solidFill>
                  <a:srgbClr val="292934"/>
                </a:solidFill>
                <a:latin typeface="Arial"/>
              </a:rPr>
              <a:t>течение </a:t>
            </a:r>
            <a:r>
              <a:rPr lang="ru-RU" sz="2000" b="1" dirty="0">
                <a:solidFill>
                  <a:srgbClr val="292934"/>
                </a:solidFill>
                <a:latin typeface="Arial"/>
              </a:rPr>
              <a:t>10 </a:t>
            </a:r>
            <a:r>
              <a:rPr lang="ru-RU" sz="2000" b="1" dirty="0" err="1">
                <a:solidFill>
                  <a:srgbClr val="292934"/>
                </a:solidFill>
                <a:latin typeface="Arial"/>
              </a:rPr>
              <a:t>р.д</a:t>
            </a:r>
            <a:r>
              <a:rPr lang="ru-RU" sz="2000" dirty="0">
                <a:solidFill>
                  <a:srgbClr val="292934"/>
                </a:solidFill>
                <a:latin typeface="Arial"/>
              </a:rPr>
              <a:t>.</a:t>
            </a:r>
            <a:endParaRPr dirty="0"/>
          </a:p>
        </p:txBody>
      </p:sp>
      <p:sp>
        <p:nvSpPr>
          <p:cNvPr id="287" name="CustomShape 11"/>
          <p:cNvSpPr/>
          <p:nvPr/>
        </p:nvSpPr>
        <p:spPr>
          <a:xfrm>
            <a:off x="611640" y="4977936"/>
            <a:ext cx="7650360" cy="700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292934"/>
                </a:solidFill>
                <a:latin typeface="Arial"/>
              </a:rPr>
              <a:t>6</a:t>
            </a:r>
            <a:r>
              <a:rPr lang="ru-RU" sz="2000" dirty="0" smtClean="0">
                <a:solidFill>
                  <a:srgbClr val="292934"/>
                </a:solidFill>
                <a:latin typeface="Arial"/>
              </a:rPr>
              <a:t>) Ответственность за </a:t>
            </a:r>
            <a:r>
              <a:rPr lang="ru-RU" sz="2000" dirty="0">
                <a:solidFill>
                  <a:srgbClr val="292934"/>
                </a:solidFill>
                <a:latin typeface="Arial"/>
              </a:rPr>
              <a:t>ведение и размещение информации на официальном </a:t>
            </a:r>
            <a:r>
              <a:rPr lang="ru-RU" sz="2000" dirty="0" smtClean="0">
                <a:solidFill>
                  <a:srgbClr val="292934"/>
                </a:solidFill>
                <a:latin typeface="Arial"/>
              </a:rPr>
              <a:t>сайте, несет руководитель</a:t>
            </a:r>
            <a:endParaRPr dirty="0"/>
          </a:p>
        </p:txBody>
      </p:sp>
      <p:pic>
        <p:nvPicPr>
          <p:cNvPr id="290" name="Рисунок 289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4" name="CustomShape 8"/>
          <p:cNvSpPr/>
          <p:nvPr/>
        </p:nvSpPr>
        <p:spPr>
          <a:xfrm>
            <a:off x="594048" y="3897816"/>
            <a:ext cx="7650360" cy="395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292934"/>
                </a:solidFill>
                <a:latin typeface="Arial"/>
              </a:rPr>
              <a:t>4</a:t>
            </a:r>
            <a:r>
              <a:rPr lang="ru-RU" sz="2000" dirty="0" smtClean="0">
                <a:solidFill>
                  <a:srgbClr val="292934"/>
                </a:solidFill>
                <a:latin typeface="Arial"/>
              </a:rPr>
              <a:t>) Разрешение на обработку </a:t>
            </a:r>
            <a:r>
              <a:rPr lang="ru-RU" sz="2000" dirty="0" err="1" smtClean="0">
                <a:solidFill>
                  <a:srgbClr val="292934"/>
                </a:solidFill>
                <a:latin typeface="Arial"/>
              </a:rPr>
              <a:t>ПДн</a:t>
            </a:r>
            <a:r>
              <a:rPr lang="ru-RU" sz="2000" dirty="0" smtClean="0">
                <a:solidFill>
                  <a:srgbClr val="292934"/>
                </a:solidFill>
                <a:latin typeface="Arial"/>
              </a:rPr>
              <a:t> в обратной связи</a:t>
            </a:r>
            <a:endParaRPr u="sng" dirty="0"/>
          </a:p>
        </p:txBody>
      </p:sp>
    </p:spTree>
    <p:extLst>
      <p:ext uri="{BB962C8B-B14F-4D97-AF65-F5344CB8AC3E}">
        <p14:creationId xmlns:p14="http://schemas.microsoft.com/office/powerpoint/2010/main" val="827394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292" name="CustomShape 2"/>
          <p:cNvSpPr/>
          <p:nvPr/>
        </p:nvSpPr>
        <p:spPr>
          <a:xfrm>
            <a:off x="899640" y="1412640"/>
            <a:ext cx="7560360" cy="700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>
                <a:solidFill>
                  <a:srgbClr val="292934"/>
                </a:solidFill>
                <a:latin typeface="Myriad Pro"/>
              </a:rPr>
              <a:t>«ОБ ИНФОРМАЦИИ, ИНФОРМАЦИОННЫХ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292934"/>
                </a:solidFill>
                <a:latin typeface="Myriad Pro"/>
              </a:rPr>
              <a:t>ТЕХНОЛОГИЯХ И О ЗАЩИТЕ ИНФОРМАЦИИ»</a:t>
            </a:r>
            <a:endParaRPr/>
          </a:p>
        </p:txBody>
      </p:sp>
      <p:sp>
        <p:nvSpPr>
          <p:cNvPr id="293" name="CustomShape 3"/>
          <p:cNvSpPr/>
          <p:nvPr/>
        </p:nvSpPr>
        <p:spPr>
          <a:xfrm>
            <a:off x="899640" y="2709000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295" name="CustomShape 5"/>
          <p:cNvSpPr/>
          <p:nvPr/>
        </p:nvSpPr>
        <p:spPr>
          <a:xfrm>
            <a:off x="870120" y="3131528"/>
            <a:ext cx="7920360" cy="25297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53B45A"/>
                </a:solidFill>
                <a:latin typeface="Myriad Pro"/>
              </a:rPr>
              <a:t>Статья </a:t>
            </a:r>
            <a:r>
              <a:rPr lang="ru-RU" sz="2000" b="1" dirty="0">
                <a:solidFill>
                  <a:srgbClr val="53B45A"/>
                </a:solidFill>
                <a:latin typeface="Myriad Pro"/>
              </a:rPr>
              <a:t>16</a:t>
            </a:r>
            <a:r>
              <a:rPr lang="ru-RU" sz="2000" b="1" i="1" dirty="0">
                <a:solidFill>
                  <a:srgbClr val="53B45A"/>
                </a:solidFill>
                <a:latin typeface="Myriad Pro"/>
              </a:rPr>
              <a:t>. Защита информации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b="1" i="1" dirty="0">
                <a:solidFill>
                  <a:srgbClr val="292934"/>
                </a:solidFill>
                <a:latin typeface="Myriad Pro"/>
              </a:rPr>
              <a:t>Пункт 4.7.: </a:t>
            </a:r>
            <a:r>
              <a:rPr lang="ru-RU" sz="2000" i="1" dirty="0">
                <a:solidFill>
                  <a:srgbClr val="292934"/>
                </a:solidFill>
                <a:latin typeface="Myriad Pro"/>
              </a:rPr>
              <a:t>«Обладатель информации,…, обязаны обеспечить: [...] </a:t>
            </a:r>
            <a:r>
              <a:rPr lang="ru-RU" sz="2000" b="1" i="1" dirty="0">
                <a:solidFill>
                  <a:srgbClr val="3382C4"/>
                </a:solidFill>
                <a:latin typeface="Myriad Pro"/>
              </a:rPr>
              <a:t>нахождение на территории Российской Федерации баз данных информации</a:t>
            </a:r>
            <a:r>
              <a:rPr lang="ru-RU" sz="2000" i="1" dirty="0">
                <a:solidFill>
                  <a:srgbClr val="292934"/>
                </a:solidFill>
                <a:latin typeface="Myriad Pro"/>
              </a:rPr>
              <a:t>, с использованием которых осуществляются сбор, запись, систематизация, накопление, хранение, уточнение (обновление, изменение), извлечение персональных данных граждан Российской Федерации». (п. 7 введен N 242-ФЗ от 21.07.2014)</a:t>
            </a:r>
            <a:endParaRPr dirty="0"/>
          </a:p>
        </p:txBody>
      </p:sp>
      <p:sp>
        <p:nvSpPr>
          <p:cNvPr id="296" name="CustomShape 6"/>
          <p:cNvSpPr/>
          <p:nvPr/>
        </p:nvSpPr>
        <p:spPr>
          <a:xfrm>
            <a:off x="959760" y="2090880"/>
            <a:ext cx="239868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3382C4"/>
                </a:solidFill>
                <a:latin typeface="Myriad Pro"/>
              </a:rPr>
              <a:t>149-ФЗ от 27.06.2006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97" name="Рисунок 296"/>
          <p:cNvPicPr/>
          <p:nvPr/>
        </p:nvPicPr>
        <p:blipFill>
          <a:blip r:embed="rId2"/>
          <a:stretch>
            <a:fillRect/>
          </a:stretch>
        </p:blipFill>
        <p:spPr>
          <a:xfrm>
            <a:off x="8041824" y="1354208"/>
            <a:ext cx="1066680" cy="1066680"/>
          </a:xfrm>
          <a:prstGeom prst="rect">
            <a:avLst/>
          </a:prstGeom>
          <a:ln>
            <a:noFill/>
          </a:ln>
        </p:spPr>
      </p:pic>
      <p:pic>
        <p:nvPicPr>
          <p:cNvPr id="300" name="Рисунок 299"/>
          <p:cNvPicPr/>
          <p:nvPr/>
        </p:nvPicPr>
        <p:blipFill>
          <a:blip r:embed="rId3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016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899640" y="1556792"/>
            <a:ext cx="7560360" cy="700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292934"/>
                </a:solidFill>
                <a:latin typeface="Myriad Pro"/>
              </a:rPr>
              <a:t>«О </a:t>
            </a:r>
            <a:r>
              <a:rPr lang="ru-RU" sz="2000" dirty="0" smtClean="0">
                <a:solidFill>
                  <a:srgbClr val="292934"/>
                </a:solidFill>
                <a:latin typeface="Myriad Pro"/>
              </a:rPr>
              <a:t>ЗАЩИТЕ ПЕРСОНАЛЬНЫХ </a:t>
            </a:r>
            <a:r>
              <a:rPr lang="ru-RU" sz="2000" dirty="0">
                <a:solidFill>
                  <a:srgbClr val="292934"/>
                </a:solidFill>
                <a:latin typeface="Myriad Pro"/>
              </a:rPr>
              <a:t>ДАННЫХ</a:t>
            </a:r>
            <a:r>
              <a:rPr lang="ru-RU" sz="2000" dirty="0" smtClean="0">
                <a:solidFill>
                  <a:srgbClr val="292934"/>
                </a:solidFill>
                <a:latin typeface="Myriad Pro"/>
              </a:rPr>
              <a:t>»</a:t>
            </a:r>
          </a:p>
          <a:p>
            <a:r>
              <a:rPr lang="ru-RU" sz="2800" b="1" dirty="0">
                <a:solidFill>
                  <a:srgbClr val="3382C4"/>
                </a:solidFill>
                <a:latin typeface="Myriad Pro"/>
              </a:rPr>
              <a:t>152-ФЗ от 29.07.2017</a:t>
            </a:r>
            <a:endParaRPr lang="ru-RU" sz="2800" dirty="0"/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292934"/>
                </a:solidFill>
                <a:latin typeface="Myriad Pro"/>
              </a:rPr>
              <a:t> </a:t>
            </a:r>
            <a:endParaRPr dirty="0"/>
          </a:p>
        </p:txBody>
      </p:sp>
      <p:sp>
        <p:nvSpPr>
          <p:cNvPr id="99" name="CustomShape 3"/>
          <p:cNvSpPr/>
          <p:nvPr/>
        </p:nvSpPr>
        <p:spPr>
          <a:xfrm>
            <a:off x="899640" y="2643182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pic>
        <p:nvPicPr>
          <p:cNvPr id="105" name="Рисунок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06" name="Рисунок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7956856" y="1413256"/>
            <a:ext cx="1079640" cy="107964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1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7" y="3186286"/>
            <a:ext cx="7400925" cy="1466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0100" y="4655458"/>
            <a:ext cx="7715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Рекомендуем дополнить</a:t>
            </a:r>
            <a:r>
              <a:rPr lang="ru-RU" dirty="0" smtClean="0"/>
              <a:t>: разрешаю публикацию аудио, фото, видео материалов  на официальном сайте учреждения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293" name="CustomShape 3"/>
          <p:cNvSpPr/>
          <p:nvPr/>
        </p:nvSpPr>
        <p:spPr>
          <a:xfrm>
            <a:off x="899640" y="2709000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295" name="CustomShape 5"/>
          <p:cNvSpPr/>
          <p:nvPr/>
        </p:nvSpPr>
        <p:spPr>
          <a:xfrm>
            <a:off x="870120" y="3131528"/>
            <a:ext cx="7920360" cy="25297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53B45A"/>
                </a:solidFill>
                <a:latin typeface="Myriad Pro"/>
              </a:rPr>
              <a:t>Статья </a:t>
            </a:r>
            <a:r>
              <a:rPr lang="ru-RU" sz="2000" b="1" dirty="0" smtClean="0">
                <a:solidFill>
                  <a:srgbClr val="53B45A"/>
                </a:solidFill>
                <a:latin typeface="Myriad Pro"/>
              </a:rPr>
              <a:t>6. </a:t>
            </a:r>
            <a:r>
              <a:rPr lang="ru-RU" i="1" dirty="0"/>
              <a:t>Условия обработки персональных данных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b="1" i="1" dirty="0" smtClean="0">
                <a:solidFill>
                  <a:srgbClr val="292934"/>
                </a:solidFill>
                <a:latin typeface="Myriad Pro"/>
              </a:rPr>
              <a:t>Пункт 2: </a:t>
            </a:r>
            <a:r>
              <a:rPr lang="ru-RU" dirty="0"/>
              <a:t>Согласие субъекта персональных данных, предусмотренное частью 1 настоящей статьи, не требуется в следующих случаях</a:t>
            </a:r>
            <a:r>
              <a:rPr lang="ru-RU" dirty="0" smtClean="0"/>
              <a:t>: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 7 подпунктов</a:t>
            </a:r>
          </a:p>
          <a:p>
            <a:pPr>
              <a:lnSpc>
                <a:spcPct val="100000"/>
              </a:lnSpc>
            </a:pPr>
            <a:endParaRPr lang="ru-RU" b="1" dirty="0" smtClean="0">
              <a:solidFill>
                <a:srgbClr val="53B45A"/>
              </a:solidFill>
              <a:latin typeface="Myriad Pro"/>
            </a:endParaRPr>
          </a:p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53B45A"/>
                </a:solidFill>
                <a:latin typeface="Myriad Pro"/>
              </a:rPr>
              <a:t>Статья 9. </a:t>
            </a:r>
            <a:r>
              <a:rPr lang="ru-RU" i="1" dirty="0"/>
              <a:t>Согласие субъекта персональных данных на обработку своих персональных данных </a:t>
            </a:r>
            <a:endParaRPr lang="ru-RU" i="1" dirty="0" smtClean="0"/>
          </a:p>
          <a:p>
            <a:pPr>
              <a:lnSpc>
                <a:spcPct val="100000"/>
              </a:lnSpc>
            </a:pPr>
            <a:r>
              <a:rPr lang="ru-RU" i="1" dirty="0" smtClean="0"/>
              <a:t>7 пунктов</a:t>
            </a:r>
            <a:endParaRPr dirty="0"/>
          </a:p>
        </p:txBody>
      </p:sp>
      <p:pic>
        <p:nvPicPr>
          <p:cNvPr id="297" name="Рисунок 296"/>
          <p:cNvPicPr/>
          <p:nvPr/>
        </p:nvPicPr>
        <p:blipFill>
          <a:blip r:embed="rId2"/>
          <a:stretch>
            <a:fillRect/>
          </a:stretch>
        </p:blipFill>
        <p:spPr>
          <a:xfrm>
            <a:off x="8041824" y="1354208"/>
            <a:ext cx="1066680" cy="1066680"/>
          </a:xfrm>
          <a:prstGeom prst="rect">
            <a:avLst/>
          </a:prstGeom>
          <a:ln>
            <a:noFill/>
          </a:ln>
        </p:spPr>
      </p:pic>
      <p:pic>
        <p:nvPicPr>
          <p:cNvPr id="300" name="Рисунок 299"/>
          <p:cNvPicPr/>
          <p:nvPr/>
        </p:nvPicPr>
        <p:blipFill>
          <a:blip r:embed="rId3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0" name="CustomShape 2"/>
          <p:cNvSpPr/>
          <p:nvPr/>
        </p:nvSpPr>
        <p:spPr>
          <a:xfrm>
            <a:off x="899640" y="1556792"/>
            <a:ext cx="7560360" cy="700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292934"/>
                </a:solidFill>
                <a:latin typeface="Myriad Pro"/>
              </a:rPr>
              <a:t>«О </a:t>
            </a:r>
            <a:r>
              <a:rPr lang="ru-RU" sz="2000" dirty="0" smtClean="0">
                <a:solidFill>
                  <a:srgbClr val="292934"/>
                </a:solidFill>
                <a:latin typeface="Myriad Pro"/>
              </a:rPr>
              <a:t> ПЕРСОНАЛЬНЫХ </a:t>
            </a:r>
            <a:r>
              <a:rPr lang="ru-RU" sz="2000" dirty="0">
                <a:solidFill>
                  <a:srgbClr val="292934"/>
                </a:solidFill>
                <a:latin typeface="Myriad Pro"/>
              </a:rPr>
              <a:t>ДАННЫХ</a:t>
            </a:r>
            <a:r>
              <a:rPr lang="ru-RU" sz="2000" dirty="0" smtClean="0">
                <a:solidFill>
                  <a:srgbClr val="292934"/>
                </a:solidFill>
                <a:latin typeface="Myriad Pro"/>
              </a:rPr>
              <a:t>»</a:t>
            </a:r>
          </a:p>
          <a:p>
            <a:r>
              <a:rPr lang="ru-RU" sz="2800" b="1" dirty="0">
                <a:solidFill>
                  <a:srgbClr val="3382C4"/>
                </a:solidFill>
                <a:latin typeface="Myriad Pro"/>
              </a:rPr>
              <a:t>152-ФЗ от 29.07.2017</a:t>
            </a:r>
            <a:endParaRPr lang="ru-RU" sz="2800" dirty="0"/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292934"/>
                </a:solidFill>
                <a:latin typeface="Myriad Pro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22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293" name="CustomShape 3"/>
          <p:cNvSpPr/>
          <p:nvPr/>
        </p:nvSpPr>
        <p:spPr>
          <a:xfrm>
            <a:off x="899640" y="2709000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295" name="CustomShape 5"/>
          <p:cNvSpPr/>
          <p:nvPr/>
        </p:nvSpPr>
        <p:spPr>
          <a:xfrm>
            <a:off x="870120" y="3131528"/>
            <a:ext cx="7920360" cy="25297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53B45A"/>
                </a:solidFill>
                <a:latin typeface="Myriad Pro"/>
              </a:rPr>
              <a:t>Статья 19</a:t>
            </a:r>
            <a:r>
              <a:rPr lang="ru-RU" sz="2000" b="1" i="1" dirty="0" smtClean="0">
                <a:solidFill>
                  <a:srgbClr val="53B45A"/>
                </a:solidFill>
                <a:latin typeface="Myriad Pro"/>
              </a:rPr>
              <a:t>. </a:t>
            </a:r>
            <a:r>
              <a:rPr lang="ru-RU" i="1" dirty="0"/>
              <a:t>Меры по обеспечению безопасности персональных данных при их обработке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b="1" i="1" dirty="0">
                <a:solidFill>
                  <a:srgbClr val="292934"/>
                </a:solidFill>
                <a:latin typeface="Myriad Pro"/>
              </a:rPr>
              <a:t>Пункт </a:t>
            </a:r>
            <a:r>
              <a:rPr lang="ru-RU" b="1" dirty="0"/>
              <a:t>1. </a:t>
            </a:r>
            <a:r>
              <a:rPr lang="ru-RU" dirty="0"/>
              <a:t>Оператор при обработке персональных данных обязан принимать необходимые организационные и технические меры, в том числе использовать шифровальные (криптографические) средства, для защиты персональных данных от неправомерного или случайного доступа к ним, уничтожения, изменения, блокирования, копирования, распространения персональных данных, а также от иных неправомерных действий. </a:t>
            </a:r>
            <a:endParaRPr dirty="0"/>
          </a:p>
        </p:txBody>
      </p:sp>
      <p:pic>
        <p:nvPicPr>
          <p:cNvPr id="297" name="Рисунок 296"/>
          <p:cNvPicPr/>
          <p:nvPr/>
        </p:nvPicPr>
        <p:blipFill>
          <a:blip r:embed="rId2"/>
          <a:stretch>
            <a:fillRect/>
          </a:stretch>
        </p:blipFill>
        <p:spPr>
          <a:xfrm>
            <a:off x="8041824" y="1354208"/>
            <a:ext cx="1066680" cy="1066680"/>
          </a:xfrm>
          <a:prstGeom prst="rect">
            <a:avLst/>
          </a:prstGeom>
          <a:ln>
            <a:noFill/>
          </a:ln>
        </p:spPr>
      </p:pic>
      <p:pic>
        <p:nvPicPr>
          <p:cNvPr id="300" name="Рисунок 299"/>
          <p:cNvPicPr/>
          <p:nvPr/>
        </p:nvPicPr>
        <p:blipFill>
          <a:blip r:embed="rId3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0" name="CustomShape 2"/>
          <p:cNvSpPr/>
          <p:nvPr/>
        </p:nvSpPr>
        <p:spPr>
          <a:xfrm>
            <a:off x="899640" y="1556792"/>
            <a:ext cx="7560360" cy="700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292934"/>
                </a:solidFill>
                <a:latin typeface="Myriad Pro"/>
              </a:rPr>
              <a:t>«О </a:t>
            </a:r>
            <a:r>
              <a:rPr lang="ru-RU" sz="2000" dirty="0" smtClean="0">
                <a:solidFill>
                  <a:srgbClr val="292934"/>
                </a:solidFill>
                <a:latin typeface="Myriad Pro"/>
              </a:rPr>
              <a:t>ПЕРСОНАЛЬНЫХ </a:t>
            </a:r>
            <a:r>
              <a:rPr lang="ru-RU" sz="2000" dirty="0">
                <a:solidFill>
                  <a:srgbClr val="292934"/>
                </a:solidFill>
                <a:latin typeface="Myriad Pro"/>
              </a:rPr>
              <a:t>ДАННЫХ</a:t>
            </a:r>
            <a:r>
              <a:rPr lang="ru-RU" sz="2000" dirty="0" smtClean="0">
                <a:solidFill>
                  <a:srgbClr val="292934"/>
                </a:solidFill>
                <a:latin typeface="Myriad Pro"/>
              </a:rPr>
              <a:t>»</a:t>
            </a:r>
          </a:p>
          <a:p>
            <a:r>
              <a:rPr lang="ru-RU" sz="2800" b="1" dirty="0">
                <a:solidFill>
                  <a:srgbClr val="3382C4"/>
                </a:solidFill>
                <a:latin typeface="Myriad Pro"/>
              </a:rPr>
              <a:t>152-ФЗ от 29.07.2017</a:t>
            </a:r>
            <a:endParaRPr lang="ru-RU" sz="2800" dirty="0"/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292934"/>
                </a:solidFill>
                <a:latin typeface="Myriad Pro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47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293" name="CustomShape 3"/>
          <p:cNvSpPr/>
          <p:nvPr/>
        </p:nvSpPr>
        <p:spPr>
          <a:xfrm>
            <a:off x="899640" y="2709000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295" name="CustomShape 5"/>
          <p:cNvSpPr/>
          <p:nvPr/>
        </p:nvSpPr>
        <p:spPr>
          <a:xfrm>
            <a:off x="870120" y="3131528"/>
            <a:ext cx="7920360" cy="25297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53B45A"/>
                </a:solidFill>
                <a:latin typeface="Myriad Pro"/>
              </a:rPr>
              <a:t>Статья 19</a:t>
            </a:r>
            <a:r>
              <a:rPr lang="ru-RU" sz="2000" b="1" i="1" dirty="0" smtClean="0">
                <a:solidFill>
                  <a:srgbClr val="53B45A"/>
                </a:solidFill>
                <a:latin typeface="Myriad Pro"/>
              </a:rPr>
              <a:t>. </a:t>
            </a:r>
            <a:r>
              <a:rPr lang="ru-RU" i="1" dirty="0"/>
              <a:t>Меры по обеспечению безопасности персональных данных при их обработке </a:t>
            </a:r>
            <a:endParaRPr dirty="0"/>
          </a:p>
          <a:p>
            <a:pPr>
              <a:lnSpc>
                <a:spcPct val="100000"/>
              </a:lnSpc>
            </a:pPr>
            <a:endParaRPr lang="ru-RU" b="1" dirty="0" smtClean="0"/>
          </a:p>
          <a:p>
            <a:pPr>
              <a:lnSpc>
                <a:spcPct val="100000"/>
              </a:lnSpc>
            </a:pPr>
            <a:r>
              <a:rPr lang="ru-RU" b="1" dirty="0" smtClean="0"/>
              <a:t>Пункт 4</a:t>
            </a:r>
            <a:r>
              <a:rPr lang="ru-RU" b="1" dirty="0"/>
              <a:t>. </a:t>
            </a:r>
            <a:r>
              <a:rPr lang="ru-RU" dirty="0"/>
              <a:t>Использование и хранение </a:t>
            </a:r>
            <a:r>
              <a:rPr lang="ru-RU" dirty="0" smtClean="0"/>
              <a:t> </a:t>
            </a:r>
            <a:r>
              <a:rPr lang="ru-RU" dirty="0"/>
              <a:t>персональных данных вне информационных систем персональных данных могут осуществляться только на таких материальных носителях информации и с применением такой технологии ее хранения, которые обеспечивают защиту этих данных от неправомерного или случайного доступа к ним, уничтожения, изменения, блокирования, копирования, распространения. </a:t>
            </a:r>
            <a:endParaRPr dirty="0"/>
          </a:p>
        </p:txBody>
      </p:sp>
      <p:pic>
        <p:nvPicPr>
          <p:cNvPr id="297" name="Рисунок 296"/>
          <p:cNvPicPr/>
          <p:nvPr/>
        </p:nvPicPr>
        <p:blipFill>
          <a:blip r:embed="rId2"/>
          <a:stretch>
            <a:fillRect/>
          </a:stretch>
        </p:blipFill>
        <p:spPr>
          <a:xfrm>
            <a:off x="8041824" y="1354208"/>
            <a:ext cx="1066680" cy="1066680"/>
          </a:xfrm>
          <a:prstGeom prst="rect">
            <a:avLst/>
          </a:prstGeom>
          <a:ln>
            <a:noFill/>
          </a:ln>
        </p:spPr>
      </p:pic>
      <p:pic>
        <p:nvPicPr>
          <p:cNvPr id="300" name="Рисунок 299"/>
          <p:cNvPicPr/>
          <p:nvPr/>
        </p:nvPicPr>
        <p:blipFill>
          <a:blip r:embed="rId3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0" name="CustomShape 2"/>
          <p:cNvSpPr/>
          <p:nvPr/>
        </p:nvSpPr>
        <p:spPr>
          <a:xfrm>
            <a:off x="899640" y="1556792"/>
            <a:ext cx="7560360" cy="700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292934"/>
                </a:solidFill>
                <a:latin typeface="Myriad Pro"/>
              </a:rPr>
              <a:t>«О </a:t>
            </a:r>
            <a:r>
              <a:rPr lang="ru-RU" sz="2000" dirty="0" smtClean="0">
                <a:solidFill>
                  <a:srgbClr val="292934"/>
                </a:solidFill>
                <a:latin typeface="Myriad Pro"/>
              </a:rPr>
              <a:t> ПЕРСОНАЛЬНЫХ </a:t>
            </a:r>
            <a:r>
              <a:rPr lang="ru-RU" sz="2000" dirty="0">
                <a:solidFill>
                  <a:srgbClr val="292934"/>
                </a:solidFill>
                <a:latin typeface="Myriad Pro"/>
              </a:rPr>
              <a:t>ДАННЫХ</a:t>
            </a:r>
            <a:r>
              <a:rPr lang="ru-RU" sz="2000" dirty="0" smtClean="0">
                <a:solidFill>
                  <a:srgbClr val="292934"/>
                </a:solidFill>
                <a:latin typeface="Myriad Pro"/>
              </a:rPr>
              <a:t>»</a:t>
            </a:r>
          </a:p>
          <a:p>
            <a:r>
              <a:rPr lang="ru-RU" sz="2800" b="1" dirty="0">
                <a:solidFill>
                  <a:srgbClr val="3382C4"/>
                </a:solidFill>
                <a:latin typeface="Myriad Pro"/>
              </a:rPr>
              <a:t>152-ФЗ от 29.07.2017</a:t>
            </a:r>
            <a:endParaRPr lang="ru-RU" sz="2800" dirty="0"/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292934"/>
                </a:solidFill>
                <a:latin typeface="Myriad Pro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01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293" name="CustomShape 3"/>
          <p:cNvSpPr/>
          <p:nvPr/>
        </p:nvSpPr>
        <p:spPr>
          <a:xfrm>
            <a:off x="899640" y="2709000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295" name="CustomShape 5"/>
          <p:cNvSpPr/>
          <p:nvPr/>
        </p:nvSpPr>
        <p:spPr>
          <a:xfrm>
            <a:off x="870120" y="2924944"/>
            <a:ext cx="7920360" cy="25297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53B45A"/>
                </a:solidFill>
                <a:latin typeface="Myriad Pro"/>
              </a:rPr>
              <a:t>Статья 22</a:t>
            </a:r>
            <a:r>
              <a:rPr lang="ru-RU" sz="2000" b="1" i="1" dirty="0" smtClean="0">
                <a:solidFill>
                  <a:srgbClr val="53B45A"/>
                </a:solidFill>
                <a:latin typeface="Myriad Pro"/>
              </a:rPr>
              <a:t>.</a:t>
            </a:r>
            <a:r>
              <a:rPr lang="ru-RU" b="1" i="1" dirty="0" smtClean="0"/>
              <a:t> </a:t>
            </a:r>
            <a:r>
              <a:rPr lang="ru-RU" sz="2000" i="1" dirty="0"/>
              <a:t>Уведомление об обработке персональных данных </a:t>
            </a:r>
            <a:endParaRPr lang="ru-RU" sz="2000" i="1" dirty="0" smtClean="0"/>
          </a:p>
          <a:p>
            <a:pPr>
              <a:lnSpc>
                <a:spcPct val="100000"/>
              </a:lnSpc>
            </a:pPr>
            <a:endParaRPr lang="ru-RU" sz="2000" b="1" dirty="0" smtClean="0"/>
          </a:p>
          <a:p>
            <a:pPr>
              <a:lnSpc>
                <a:spcPct val="100000"/>
              </a:lnSpc>
            </a:pPr>
            <a:r>
              <a:rPr lang="ru-RU" sz="2000" b="1" dirty="0" smtClean="0"/>
              <a:t>Пункт</a:t>
            </a:r>
            <a:r>
              <a:rPr lang="ru-RU" sz="2000" i="1" dirty="0" smtClean="0"/>
              <a:t> </a:t>
            </a:r>
            <a:r>
              <a:rPr lang="ru-RU" sz="2000" b="1" dirty="0"/>
              <a:t>1. </a:t>
            </a:r>
            <a:r>
              <a:rPr lang="ru-RU" sz="2000" dirty="0"/>
              <a:t>Оператор до начала обработки персональных данных обязан уведомить </a:t>
            </a:r>
            <a:r>
              <a:rPr lang="ru-RU" sz="2000" dirty="0" smtClean="0"/>
              <a:t>…..субъектов </a:t>
            </a:r>
            <a:r>
              <a:rPr lang="ru-RU" sz="2000" dirty="0"/>
              <a:t>персональных данных о своем намерении осуществлять обработку персональных данных, за исключением случаев, предусмотренных частью 2 настоящей статьи</a:t>
            </a:r>
            <a:r>
              <a:rPr lang="ru-RU" dirty="0"/>
              <a:t>. </a:t>
            </a:r>
            <a:endParaRPr dirty="0"/>
          </a:p>
        </p:txBody>
      </p:sp>
      <p:pic>
        <p:nvPicPr>
          <p:cNvPr id="297" name="Рисунок 296"/>
          <p:cNvPicPr/>
          <p:nvPr/>
        </p:nvPicPr>
        <p:blipFill>
          <a:blip r:embed="rId2"/>
          <a:stretch>
            <a:fillRect/>
          </a:stretch>
        </p:blipFill>
        <p:spPr>
          <a:xfrm>
            <a:off x="8041824" y="1354208"/>
            <a:ext cx="1066680" cy="1066680"/>
          </a:xfrm>
          <a:prstGeom prst="rect">
            <a:avLst/>
          </a:prstGeom>
          <a:ln>
            <a:noFill/>
          </a:ln>
        </p:spPr>
      </p:pic>
      <p:pic>
        <p:nvPicPr>
          <p:cNvPr id="300" name="Рисунок 299"/>
          <p:cNvPicPr/>
          <p:nvPr/>
        </p:nvPicPr>
        <p:blipFill>
          <a:blip r:embed="rId3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0" name="CustomShape 2"/>
          <p:cNvSpPr/>
          <p:nvPr/>
        </p:nvSpPr>
        <p:spPr>
          <a:xfrm>
            <a:off x="899640" y="1556792"/>
            <a:ext cx="7560360" cy="700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292934"/>
                </a:solidFill>
                <a:latin typeface="Myriad Pro"/>
              </a:rPr>
              <a:t>«О </a:t>
            </a:r>
            <a:r>
              <a:rPr lang="ru-RU" sz="2000" dirty="0" smtClean="0">
                <a:solidFill>
                  <a:srgbClr val="292934"/>
                </a:solidFill>
                <a:latin typeface="Myriad Pro"/>
              </a:rPr>
              <a:t>ПЕРСОНАЛЬНЫХ </a:t>
            </a:r>
            <a:r>
              <a:rPr lang="ru-RU" sz="2000" dirty="0">
                <a:solidFill>
                  <a:srgbClr val="292934"/>
                </a:solidFill>
                <a:latin typeface="Myriad Pro"/>
              </a:rPr>
              <a:t>ДАННЫХ</a:t>
            </a:r>
            <a:r>
              <a:rPr lang="ru-RU" sz="2000" dirty="0" smtClean="0">
                <a:solidFill>
                  <a:srgbClr val="292934"/>
                </a:solidFill>
                <a:latin typeface="Myriad Pro"/>
              </a:rPr>
              <a:t>»</a:t>
            </a:r>
          </a:p>
          <a:p>
            <a:r>
              <a:rPr lang="ru-RU" sz="2800" b="1" dirty="0">
                <a:solidFill>
                  <a:srgbClr val="3382C4"/>
                </a:solidFill>
                <a:latin typeface="Myriad Pro"/>
              </a:rPr>
              <a:t>152-ФЗ от 29.07.2017</a:t>
            </a:r>
            <a:endParaRPr lang="ru-RU" sz="2800" dirty="0"/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292934"/>
                </a:solidFill>
                <a:latin typeface="Myriad Pro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9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899640" y="1576672"/>
            <a:ext cx="7560360" cy="700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292934"/>
                </a:solidFill>
                <a:latin typeface="Myriad Pro"/>
              </a:rPr>
              <a:t>«</a:t>
            </a:r>
            <a:r>
              <a:rPr lang="ru-RU" sz="2000" dirty="0">
                <a:solidFill>
                  <a:srgbClr val="292934"/>
                </a:solidFill>
                <a:latin typeface="Myriad Pro"/>
              </a:rPr>
              <a:t>О ПЕРСОНАЛЬНЫХ ДАННЫХ» </a:t>
            </a:r>
            <a:endParaRPr dirty="0"/>
          </a:p>
        </p:txBody>
      </p:sp>
      <p:sp>
        <p:nvSpPr>
          <p:cNvPr id="99" name="CustomShape 3"/>
          <p:cNvSpPr/>
          <p:nvPr/>
        </p:nvSpPr>
        <p:spPr>
          <a:xfrm>
            <a:off x="899640" y="2519544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101" name="CustomShape 5"/>
          <p:cNvSpPr/>
          <p:nvPr/>
        </p:nvSpPr>
        <p:spPr>
          <a:xfrm>
            <a:off x="887040" y="5155872"/>
            <a:ext cx="7741440" cy="10814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53B45A"/>
                </a:solidFill>
                <a:latin typeface="Myriad Pro"/>
              </a:rPr>
              <a:t>Дополнительная информация: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i="1" dirty="0">
                <a:solidFill>
                  <a:srgbClr val="292934"/>
                </a:solidFill>
                <a:latin typeface="Myriad Pro"/>
              </a:rPr>
              <a:t>Сайт Роскомнадзора, раздел «Часто задаваемые вопросы» о персональных данных - </a:t>
            </a:r>
            <a:r>
              <a:rPr lang="ru-RU" sz="2400" b="1" dirty="0">
                <a:solidFill>
                  <a:srgbClr val="292934"/>
                </a:solidFill>
                <a:latin typeface="Arial"/>
              </a:rPr>
              <a:t>77.rkn.gov.ru/p3852/p13239</a:t>
            </a:r>
            <a:endParaRPr sz="2400" dirty="0"/>
          </a:p>
        </p:txBody>
      </p:sp>
      <p:pic>
        <p:nvPicPr>
          <p:cNvPr id="105" name="Рисунок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06" name="Рисунок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7956856" y="1341248"/>
            <a:ext cx="1079640" cy="107964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71600" y="1898248"/>
            <a:ext cx="32996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3382C4"/>
                </a:solidFill>
                <a:latin typeface="Myriad Pro"/>
              </a:rPr>
              <a:t>152-ФЗ от 27.07.2006</a:t>
            </a:r>
            <a:endParaRPr lang="ru-RU" sz="2400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2" y="2548812"/>
            <a:ext cx="5591175" cy="2628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pic>
        <p:nvPicPr>
          <p:cNvPr id="57" name="Рисунок 5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4"/>
            <a:ext cx="9144000" cy="13818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1" y="1700808"/>
            <a:ext cx="8517701" cy="1331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3212976"/>
            <a:ext cx="8136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Теперь мы в реестре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 РОСКОМНАДЗОРА 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 раздел </a:t>
            </a:r>
          </a:p>
          <a:p>
            <a:pPr algn="ctr"/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ЛИЦЕНЗИИ В ОБЛАСТИ СВЯЗИ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58776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pic>
        <p:nvPicPr>
          <p:cNvPr id="105" name="Рисунок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19237"/>
            <a:ext cx="6113954" cy="45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pic>
        <p:nvPicPr>
          <p:cNvPr id="105" name="Рисунок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38274"/>
            <a:ext cx="6355479" cy="472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pic>
        <p:nvPicPr>
          <p:cNvPr id="105" name="Рисунок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335520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ЧТО ТАКОЕ БЕЗОПАСНОЕ СОЕДИНЕНИЕ ПЕРЕДАЧИ ДАННЫХ НА </a:t>
            </a:r>
            <a:r>
              <a:rPr lang="ru-RU" sz="2400" dirty="0" smtClean="0"/>
              <a:t>САЙТЕ, С ПРИМЕНЕНИЕМ </a:t>
            </a:r>
            <a:r>
              <a:rPr lang="ru-RU" sz="2400" dirty="0" smtClean="0"/>
              <a:t>СРЕДСТВ</a:t>
            </a:r>
          </a:p>
          <a:p>
            <a:pPr algn="ctr"/>
            <a:r>
              <a:rPr lang="ru-RU" sz="2400" dirty="0" smtClean="0"/>
              <a:t>КРИПТОГРАФИЧЕСКОГО ШИФРОВАНИЯ</a:t>
            </a:r>
            <a:endParaRPr lang="ru-RU" sz="2400" dirty="0"/>
          </a:p>
          <a:p>
            <a:pPr algn="ctr"/>
            <a:r>
              <a:rPr lang="ru-RU" sz="2400" dirty="0"/>
              <a:t> </a:t>
            </a:r>
          </a:p>
          <a:p>
            <a:pPr algn="ctr"/>
            <a:r>
              <a:rPr lang="ru-RU" sz="2400" dirty="0"/>
              <a:t>Это техническая услуга оптимизации сайта, которая необходима для создания защищенного соединения при передаче </a:t>
            </a:r>
            <a:r>
              <a:rPr lang="ru-RU" sz="2400" dirty="0" smtClean="0"/>
              <a:t>данных между сервером и клиентом. </a:t>
            </a:r>
          </a:p>
          <a:p>
            <a:endParaRPr lang="ru-RU" sz="2400" dirty="0"/>
          </a:p>
        </p:txBody>
      </p:sp>
      <p:sp>
        <p:nvSpPr>
          <p:cNvPr id="9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18038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pic>
        <p:nvPicPr>
          <p:cNvPr id="105" name="Рисунок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2492896"/>
            <a:ext cx="8372475" cy="419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0" y="1916832"/>
            <a:ext cx="8763000" cy="285750"/>
          </a:xfrm>
          <a:prstGeom prst="rect">
            <a:avLst/>
          </a:prstGeom>
        </p:spPr>
      </p:pic>
      <p:sp>
        <p:nvSpPr>
          <p:cNvPr id="9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6030"/>
            <a:ext cx="9144000" cy="345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7766"/>
            <a:ext cx="9144000" cy="252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pic>
        <p:nvPicPr>
          <p:cNvPr id="105" name="Рисунок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916832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ПРЕИМУЩЕСТВА 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Защищает передачу персональных данных через сайт</a:t>
            </a:r>
          </a:p>
          <a:p>
            <a:r>
              <a:rPr lang="ru-RU" sz="2400" dirty="0"/>
              <a:t>Обеспечивает безопасное соединение по протоколу HTTPS</a:t>
            </a:r>
          </a:p>
          <a:p>
            <a:r>
              <a:rPr lang="ru-RU" sz="2400" dirty="0"/>
              <a:t>Повышает позиции сайта в ведущих поисковых системах (например, Google)</a:t>
            </a:r>
          </a:p>
          <a:p>
            <a:r>
              <a:rPr lang="ru-RU" sz="2400" dirty="0"/>
              <a:t>Дает отметку «Надежный», знак закрытого замка</a:t>
            </a:r>
          </a:p>
          <a:p>
            <a:r>
              <a:rPr lang="ru-RU" sz="2400" dirty="0"/>
              <a:t>Повышает надежность и качество сайта</a:t>
            </a:r>
          </a:p>
        </p:txBody>
      </p:sp>
      <p:sp>
        <p:nvSpPr>
          <p:cNvPr id="9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28656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293" name="CustomShape 3"/>
          <p:cNvSpPr/>
          <p:nvPr/>
        </p:nvSpPr>
        <p:spPr>
          <a:xfrm>
            <a:off x="899640" y="2709000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295" name="CustomShape 5"/>
          <p:cNvSpPr/>
          <p:nvPr/>
        </p:nvSpPr>
        <p:spPr>
          <a:xfrm>
            <a:off x="870120" y="2924944"/>
            <a:ext cx="7920360" cy="25297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/>
              <a:t>"Об утверждении Состава и содержания организационных и технических мер по обеспечению безопасности персональных данных при их обработке в информационных системах персональных данных с использованием средств криптографической защиты информации, необходимых для выполнения установленных Правительством Российской Федерации требований к защите персональных данных для каждого из уровней защищенности"</a:t>
            </a:r>
            <a:br>
              <a:rPr lang="ru-RU" sz="2000" b="1" dirty="0"/>
            </a:br>
            <a:endParaRPr dirty="0"/>
          </a:p>
        </p:txBody>
      </p:sp>
      <p:pic>
        <p:nvPicPr>
          <p:cNvPr id="297" name="Рисунок 296"/>
          <p:cNvPicPr/>
          <p:nvPr/>
        </p:nvPicPr>
        <p:blipFill>
          <a:blip r:embed="rId2"/>
          <a:stretch>
            <a:fillRect/>
          </a:stretch>
        </p:blipFill>
        <p:spPr>
          <a:xfrm>
            <a:off x="8041824" y="1354208"/>
            <a:ext cx="1066680" cy="1066680"/>
          </a:xfrm>
          <a:prstGeom prst="rect">
            <a:avLst/>
          </a:prstGeom>
          <a:ln>
            <a:noFill/>
          </a:ln>
        </p:spPr>
      </p:pic>
      <p:pic>
        <p:nvPicPr>
          <p:cNvPr id="300" name="Рисунок 299"/>
          <p:cNvPicPr/>
          <p:nvPr/>
        </p:nvPicPr>
        <p:blipFill>
          <a:blip r:embed="rId3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0" name="CustomShape 2"/>
          <p:cNvSpPr/>
          <p:nvPr/>
        </p:nvSpPr>
        <p:spPr>
          <a:xfrm>
            <a:off x="899640" y="1556792"/>
            <a:ext cx="7560360" cy="700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800" b="1" dirty="0"/>
              <a:t>Приказ ФСБ России</a:t>
            </a:r>
          </a:p>
          <a:p>
            <a:r>
              <a:rPr lang="en-US" sz="2800" b="1" dirty="0" smtClean="0">
                <a:solidFill>
                  <a:srgbClr val="3382C4"/>
                </a:solidFill>
              </a:rPr>
              <a:t>N 378</a:t>
            </a:r>
            <a:r>
              <a:rPr lang="ru-RU" sz="2800" b="1" dirty="0" smtClean="0">
                <a:solidFill>
                  <a:srgbClr val="3382C4"/>
                </a:solidFill>
              </a:rPr>
              <a:t> </a:t>
            </a:r>
            <a:r>
              <a:rPr lang="ru-RU" sz="2800" b="1" dirty="0">
                <a:solidFill>
                  <a:srgbClr val="3382C4"/>
                </a:solidFill>
              </a:rPr>
              <a:t>от </a:t>
            </a:r>
            <a:r>
              <a:rPr lang="en-US" sz="2800" b="1" dirty="0" smtClean="0">
                <a:solidFill>
                  <a:srgbClr val="3382C4"/>
                </a:solidFill>
              </a:rPr>
              <a:t>10</a:t>
            </a:r>
            <a:r>
              <a:rPr lang="ru-RU" sz="2800" b="1" dirty="0" smtClean="0">
                <a:solidFill>
                  <a:srgbClr val="3382C4"/>
                </a:solidFill>
              </a:rPr>
              <a:t>.07.201</a:t>
            </a:r>
            <a:r>
              <a:rPr lang="en-US" sz="2800" b="1" dirty="0" smtClean="0">
                <a:solidFill>
                  <a:srgbClr val="3382C4"/>
                </a:solidFill>
              </a:rPr>
              <a:t>4</a:t>
            </a:r>
            <a:endParaRPr lang="ru-RU" sz="2800" dirty="0"/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292934"/>
                </a:solidFill>
                <a:latin typeface="Myriad Pro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77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293" name="CustomShape 3"/>
          <p:cNvSpPr/>
          <p:nvPr/>
        </p:nvSpPr>
        <p:spPr>
          <a:xfrm>
            <a:off x="899640" y="2709000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295" name="CustomShape 5"/>
          <p:cNvSpPr/>
          <p:nvPr/>
        </p:nvSpPr>
        <p:spPr>
          <a:xfrm>
            <a:off x="870120" y="2924944"/>
            <a:ext cx="7920360" cy="25297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Описывает </a:t>
            </a:r>
            <a:r>
              <a:rPr lang="ru-RU" sz="2000" b="1" dirty="0" smtClean="0"/>
              <a:t>4</a:t>
            </a:r>
            <a:r>
              <a:rPr lang="ru-RU" sz="2000" dirty="0" smtClean="0"/>
              <a:t> уровня  </a:t>
            </a:r>
            <a:r>
              <a:rPr lang="ru-RU" sz="2000" b="1" dirty="0" smtClean="0"/>
              <a:t>С</a:t>
            </a:r>
            <a:r>
              <a:rPr lang="ru-RU" sz="2000" dirty="0" smtClean="0"/>
              <a:t>редств </a:t>
            </a:r>
            <a:r>
              <a:rPr lang="ru-RU" sz="2000" b="1" dirty="0" smtClean="0"/>
              <a:t>К</a:t>
            </a:r>
            <a:r>
              <a:rPr lang="ru-RU" sz="2000" dirty="0" smtClean="0"/>
              <a:t>риптографической </a:t>
            </a:r>
            <a:r>
              <a:rPr lang="ru-RU" sz="2000" b="1" dirty="0" smtClean="0"/>
              <a:t>З</a:t>
            </a:r>
            <a:r>
              <a:rPr lang="ru-RU" sz="2000" dirty="0" smtClean="0"/>
              <a:t>ащиты </a:t>
            </a:r>
            <a:r>
              <a:rPr lang="ru-RU" sz="2000" b="1" dirty="0" smtClean="0"/>
              <a:t>И</a:t>
            </a:r>
            <a:r>
              <a:rPr lang="ru-RU" sz="2000" dirty="0" smtClean="0"/>
              <a:t>нформации  - </a:t>
            </a:r>
            <a:r>
              <a:rPr lang="ru-RU" sz="2000" b="1" dirty="0" smtClean="0"/>
              <a:t>СКЗИ</a:t>
            </a:r>
            <a:r>
              <a:rPr lang="ru-RU" sz="2000" dirty="0" smtClean="0"/>
              <a:t> </a:t>
            </a:r>
          </a:p>
          <a:p>
            <a:pPr>
              <a:lnSpc>
                <a:spcPct val="100000"/>
              </a:lnSpc>
            </a:pPr>
            <a:endParaRPr lang="ru-RU" sz="2000" dirty="0" smtClean="0"/>
          </a:p>
          <a:p>
            <a:pPr>
              <a:lnSpc>
                <a:spcPct val="100000"/>
              </a:lnSpc>
            </a:pPr>
            <a:r>
              <a:rPr lang="ru-RU" sz="2000" dirty="0" smtClean="0"/>
              <a:t>4 уровень самый простой</a:t>
            </a:r>
          </a:p>
          <a:p>
            <a:pPr>
              <a:lnSpc>
                <a:spcPct val="100000"/>
              </a:lnSpc>
            </a:pPr>
            <a:endParaRPr lang="ru-RU" sz="2000" dirty="0" smtClean="0"/>
          </a:p>
          <a:p>
            <a:pPr>
              <a:lnSpc>
                <a:spcPct val="100000"/>
              </a:lnSpc>
            </a:pPr>
            <a:r>
              <a:rPr lang="ru-RU" sz="2000" dirty="0" smtClean="0"/>
              <a:t>Состав и содержание организационных и технических мер в соответствии с </a:t>
            </a:r>
            <a:r>
              <a:rPr lang="ru-RU" sz="2000" b="1" dirty="0" smtClean="0"/>
              <a:t>Пунктом 13 </a:t>
            </a:r>
            <a:r>
              <a:rPr lang="ru-RU" sz="2000" dirty="0" smtClean="0"/>
              <a:t>Требований к защите персональных данных при их обработке в информационных системах персональных данных, утвержденных</a:t>
            </a:r>
            <a:r>
              <a:rPr lang="ru-RU" sz="2000" b="1" dirty="0" smtClean="0"/>
              <a:t> Постановлением Правительства РФ  </a:t>
            </a:r>
            <a:r>
              <a:rPr lang="en-US" sz="2000" b="1" dirty="0" smtClean="0"/>
              <a:t>N </a:t>
            </a:r>
            <a:r>
              <a:rPr lang="ru-RU" sz="2000" b="1" dirty="0" smtClean="0"/>
              <a:t>1119 от 01.11.2012</a:t>
            </a:r>
            <a:endParaRPr lang="ru-RU" sz="2000" b="1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97" name="Рисунок 296"/>
          <p:cNvPicPr/>
          <p:nvPr/>
        </p:nvPicPr>
        <p:blipFill>
          <a:blip r:embed="rId2"/>
          <a:stretch>
            <a:fillRect/>
          </a:stretch>
        </p:blipFill>
        <p:spPr>
          <a:xfrm>
            <a:off x="8041824" y="1354208"/>
            <a:ext cx="1066680" cy="1066680"/>
          </a:xfrm>
          <a:prstGeom prst="rect">
            <a:avLst/>
          </a:prstGeom>
          <a:ln>
            <a:noFill/>
          </a:ln>
        </p:spPr>
      </p:pic>
      <p:pic>
        <p:nvPicPr>
          <p:cNvPr id="300" name="Рисунок 299"/>
          <p:cNvPicPr/>
          <p:nvPr/>
        </p:nvPicPr>
        <p:blipFill>
          <a:blip r:embed="rId3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0" name="CustomShape 2"/>
          <p:cNvSpPr/>
          <p:nvPr/>
        </p:nvSpPr>
        <p:spPr>
          <a:xfrm>
            <a:off x="899640" y="1556792"/>
            <a:ext cx="7560360" cy="700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sz="2800" b="1" dirty="0"/>
              <a:t>Приказ ФСБ России</a:t>
            </a:r>
          </a:p>
          <a:p>
            <a:r>
              <a:rPr lang="en-US" sz="2800" b="1" dirty="0" smtClean="0">
                <a:solidFill>
                  <a:srgbClr val="3382C4"/>
                </a:solidFill>
              </a:rPr>
              <a:t>N 378</a:t>
            </a:r>
            <a:r>
              <a:rPr lang="ru-RU" sz="2800" b="1" dirty="0" smtClean="0">
                <a:solidFill>
                  <a:srgbClr val="3382C4"/>
                </a:solidFill>
              </a:rPr>
              <a:t> </a:t>
            </a:r>
            <a:r>
              <a:rPr lang="ru-RU" sz="2800" b="1" dirty="0">
                <a:solidFill>
                  <a:srgbClr val="3382C4"/>
                </a:solidFill>
              </a:rPr>
              <a:t>от </a:t>
            </a:r>
            <a:r>
              <a:rPr lang="en-US" sz="2800" b="1" dirty="0" smtClean="0">
                <a:solidFill>
                  <a:srgbClr val="3382C4"/>
                </a:solidFill>
              </a:rPr>
              <a:t>10</a:t>
            </a:r>
            <a:r>
              <a:rPr lang="ru-RU" sz="2800" b="1" dirty="0" smtClean="0">
                <a:solidFill>
                  <a:srgbClr val="3382C4"/>
                </a:solidFill>
              </a:rPr>
              <a:t>.07.201</a:t>
            </a:r>
            <a:r>
              <a:rPr lang="en-US" sz="2800" b="1" dirty="0" smtClean="0">
                <a:solidFill>
                  <a:srgbClr val="3382C4"/>
                </a:solidFill>
              </a:rPr>
              <a:t>4</a:t>
            </a:r>
            <a:endParaRPr lang="ru-RU" sz="2800" dirty="0"/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292934"/>
                </a:solidFill>
                <a:latin typeface="Myriad Pro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29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302" name="CustomShape 2"/>
          <p:cNvSpPr/>
          <p:nvPr/>
        </p:nvSpPr>
        <p:spPr>
          <a:xfrm>
            <a:off x="899640" y="1340640"/>
            <a:ext cx="7560360" cy="700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>
                <a:solidFill>
                  <a:srgbClr val="292934"/>
                </a:solidFill>
                <a:latin typeface="Myriad Pro"/>
              </a:rPr>
              <a:t>«О ЗАЩИТЕ ДЕТЕЙ ОТ ИНФОРМАЦИИ,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292934"/>
                </a:solidFill>
                <a:latin typeface="Myriad Pro"/>
              </a:rPr>
              <a:t>ПРИЧИНЯЮЩЕЙ ВРЕД ИХ ЗДОРОВЬЮ И РАЗВИТИЮ» </a:t>
            </a:r>
            <a:endParaRPr/>
          </a:p>
        </p:txBody>
      </p:sp>
      <p:sp>
        <p:nvSpPr>
          <p:cNvPr id="303" name="CustomShape 3"/>
          <p:cNvSpPr/>
          <p:nvPr/>
        </p:nvSpPr>
        <p:spPr>
          <a:xfrm>
            <a:off x="899640" y="2493000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305" name="CustomShape 5"/>
          <p:cNvSpPr/>
          <p:nvPr/>
        </p:nvSpPr>
        <p:spPr>
          <a:xfrm>
            <a:off x="905760" y="2565000"/>
            <a:ext cx="7992360" cy="17164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3382C4"/>
                </a:solidFill>
                <a:latin typeface="Myriad Pro"/>
              </a:rPr>
              <a:t>ГЛАВА I  </a:t>
            </a:r>
            <a:r>
              <a:rPr lang="ru-RU" sz="2000" b="1" dirty="0">
                <a:solidFill>
                  <a:srgbClr val="53B45A"/>
                </a:solidFill>
                <a:latin typeface="Myriad Pro"/>
              </a:rPr>
              <a:t>Статья 5. </a:t>
            </a:r>
            <a:r>
              <a:rPr lang="ru-RU" sz="2000" i="1" dirty="0">
                <a:solidFill>
                  <a:srgbClr val="292934"/>
                </a:solidFill>
                <a:latin typeface="Myriad Pro"/>
              </a:rPr>
              <a:t>Виды информации, причиняющей вред здоровью и (или)  развитию детей.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b="1" i="1" dirty="0">
                <a:solidFill>
                  <a:srgbClr val="292934"/>
                </a:solidFill>
                <a:latin typeface="Myriad Pro"/>
              </a:rPr>
              <a:t>Пункт 2</a:t>
            </a:r>
            <a:r>
              <a:rPr lang="ru-RU" sz="2000" i="1" dirty="0">
                <a:solidFill>
                  <a:srgbClr val="292934"/>
                </a:solidFill>
                <a:latin typeface="Myriad Pro"/>
              </a:rPr>
              <a:t>. К информации, запрещенной для распространения среди детей, относится информация: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06" name="CustomShape 6"/>
          <p:cNvSpPr/>
          <p:nvPr/>
        </p:nvSpPr>
        <p:spPr>
          <a:xfrm>
            <a:off x="1058040" y="3861000"/>
            <a:ext cx="5817600" cy="8017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53B45A"/>
                </a:solidFill>
                <a:latin typeface="Myriad Pro"/>
              </a:rPr>
              <a:t>1) Суицид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07" name="CustomShape 7"/>
          <p:cNvSpPr/>
          <p:nvPr/>
        </p:nvSpPr>
        <p:spPr>
          <a:xfrm>
            <a:off x="1043640" y="4221000"/>
            <a:ext cx="1944000" cy="8017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53B45A"/>
                </a:solidFill>
                <a:latin typeface="Myriad Pro"/>
              </a:rPr>
              <a:t>2) Наркотики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08" name="CustomShape 8"/>
          <p:cNvSpPr/>
          <p:nvPr/>
        </p:nvSpPr>
        <p:spPr>
          <a:xfrm>
            <a:off x="1043640" y="4581000"/>
            <a:ext cx="3231720" cy="8017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53B45A"/>
                </a:solidFill>
                <a:latin typeface="Myriad Pro"/>
              </a:rPr>
              <a:t>3) Насилие, жестокость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09" name="CustomShape 9"/>
          <p:cNvSpPr/>
          <p:nvPr/>
        </p:nvSpPr>
        <p:spPr>
          <a:xfrm>
            <a:off x="1043640" y="4922640"/>
            <a:ext cx="4248000" cy="8017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53B45A"/>
                </a:solidFill>
                <a:latin typeface="Myriad Pro"/>
              </a:rPr>
              <a:t>4) Неуважение к родителям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10" name="CustomShape 10"/>
          <p:cNvSpPr/>
          <p:nvPr/>
        </p:nvSpPr>
        <p:spPr>
          <a:xfrm>
            <a:off x="1043640" y="5517360"/>
            <a:ext cx="3705840" cy="8017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53B45A"/>
                </a:solidFill>
                <a:latin typeface="Myriad Pro"/>
              </a:rPr>
              <a:t>6) Нецензурная брань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11" name="CustomShape 11"/>
          <p:cNvSpPr/>
          <p:nvPr/>
        </p:nvSpPr>
        <p:spPr>
          <a:xfrm>
            <a:off x="4904280" y="3914640"/>
            <a:ext cx="3598920" cy="8017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53B45A"/>
                </a:solidFill>
                <a:latin typeface="Myriad Pro"/>
              </a:rPr>
              <a:t>7) Порнография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12" name="CustomShape 12"/>
          <p:cNvSpPr/>
          <p:nvPr/>
        </p:nvSpPr>
        <p:spPr>
          <a:xfrm>
            <a:off x="4878000" y="4235040"/>
            <a:ext cx="3996000" cy="1411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53B45A"/>
                </a:solidFill>
                <a:latin typeface="Myriad Pro"/>
              </a:rPr>
              <a:t>8) Противоправные действия (бездействия) в отношении несовершеннолетнего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13" name="CustomShape 13"/>
          <p:cNvSpPr/>
          <p:nvPr/>
        </p:nvSpPr>
        <p:spPr>
          <a:xfrm>
            <a:off x="1043640" y="5210640"/>
            <a:ext cx="4304160" cy="8017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53B45A"/>
                </a:solidFill>
                <a:latin typeface="Myriad Pro"/>
              </a:rPr>
              <a:t>5) Противоправное поведение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14" name="CustomShape 14"/>
          <p:cNvSpPr/>
          <p:nvPr/>
        </p:nvSpPr>
        <p:spPr>
          <a:xfrm>
            <a:off x="899592" y="2048760"/>
            <a:ext cx="244440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3382C4"/>
                </a:solidFill>
                <a:latin typeface="Myriad Pro"/>
              </a:rPr>
              <a:t>436-ФЗ от 29.12.2010 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15" name="Рисунок 314"/>
          <p:cNvPicPr/>
          <p:nvPr/>
        </p:nvPicPr>
        <p:blipFill>
          <a:blip r:embed="rId2"/>
          <a:stretch>
            <a:fillRect/>
          </a:stretch>
        </p:blipFill>
        <p:spPr>
          <a:xfrm>
            <a:off x="8041824" y="1426216"/>
            <a:ext cx="1066680" cy="1066680"/>
          </a:xfrm>
          <a:prstGeom prst="rect">
            <a:avLst/>
          </a:prstGeom>
          <a:ln>
            <a:noFill/>
          </a:ln>
        </p:spPr>
      </p:pic>
      <p:pic>
        <p:nvPicPr>
          <p:cNvPr id="318" name="Рисунок 317"/>
          <p:cNvPicPr/>
          <p:nvPr/>
        </p:nvPicPr>
        <p:blipFill>
          <a:blip r:embed="rId3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681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320" name="CustomShape 2"/>
          <p:cNvSpPr/>
          <p:nvPr/>
        </p:nvSpPr>
        <p:spPr>
          <a:xfrm>
            <a:off x="827640" y="1572480"/>
            <a:ext cx="7560360" cy="1005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292934"/>
                </a:solidFill>
                <a:latin typeface="Myriad Pro"/>
              </a:rPr>
              <a:t>«О ЗАЩИТЕ ДЕТЕЙ ОТ ИНФОРМАЦИИ,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292934"/>
                </a:solidFill>
                <a:latin typeface="Myriad Pro"/>
              </a:rPr>
              <a:t> ПРИЧИНЯЮЩЕЙ ВРЕД ИХ ЗДОРОВЬЮ И РАЗВИТИЮ»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3382C4"/>
                </a:solidFill>
                <a:latin typeface="Myriad Pro"/>
              </a:rPr>
              <a:t>436-ФЗ от 29.12.2010 </a:t>
            </a:r>
            <a:endParaRPr sz="2400" dirty="0"/>
          </a:p>
        </p:txBody>
      </p:sp>
      <p:sp>
        <p:nvSpPr>
          <p:cNvPr id="321" name="CustomShape 3"/>
          <p:cNvSpPr/>
          <p:nvPr/>
        </p:nvSpPr>
        <p:spPr>
          <a:xfrm>
            <a:off x="899640" y="2879280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323" name="CustomShape 5"/>
          <p:cNvSpPr/>
          <p:nvPr/>
        </p:nvSpPr>
        <p:spPr>
          <a:xfrm>
            <a:off x="931680" y="3159000"/>
            <a:ext cx="7848360" cy="2834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3382C4"/>
                </a:solidFill>
                <a:latin typeface="Myriad Pro"/>
              </a:rPr>
              <a:t>ГЛАВА II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53B45A"/>
                </a:solidFill>
                <a:latin typeface="Myriad Pro"/>
              </a:rPr>
              <a:t>Статьи 6-10:</a:t>
            </a:r>
            <a:r>
              <a:rPr lang="ru-RU" sz="2000" b="1" i="1">
                <a:solidFill>
                  <a:srgbClr val="292934"/>
                </a:solidFill>
                <a:latin typeface="Myriad Pro"/>
              </a:rPr>
              <a:t> </a:t>
            </a:r>
            <a:r>
              <a:rPr lang="ru-RU" sz="2000" i="1">
                <a:solidFill>
                  <a:srgbClr val="292934"/>
                </a:solidFill>
                <a:latin typeface="Myriad Pro"/>
              </a:rPr>
              <a:t>Классификация информационной продукции.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3382C4"/>
                </a:solidFill>
                <a:latin typeface="Myriad Pro"/>
              </a:rPr>
              <a:t>ГЛАВА III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53B45A"/>
                </a:solidFill>
                <a:latin typeface="Myriad Pro"/>
              </a:rPr>
              <a:t>Cтатья 13: </a:t>
            </a:r>
            <a:r>
              <a:rPr lang="ru-RU" sz="2000" i="1">
                <a:solidFill>
                  <a:srgbClr val="292934"/>
                </a:solidFill>
                <a:latin typeface="Myriad Pro"/>
              </a:rPr>
              <a:t>Знак информационной продукции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3382C4"/>
                </a:solidFill>
                <a:latin typeface="Myriad Pro"/>
              </a:rPr>
              <a:t>ГЛАВА VI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i="1">
                <a:solidFill>
                  <a:srgbClr val="292934"/>
                </a:solidFill>
                <a:latin typeface="Myriad Pro"/>
              </a:rPr>
              <a:t>Ответственность за правонарушения в сфере защиты детей от информации.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24" name="Рисунок 323"/>
          <p:cNvPicPr/>
          <p:nvPr/>
        </p:nvPicPr>
        <p:blipFill>
          <a:blip r:embed="rId2"/>
          <a:stretch>
            <a:fillRect/>
          </a:stretch>
        </p:blipFill>
        <p:spPr>
          <a:xfrm>
            <a:off x="8041824" y="1570232"/>
            <a:ext cx="1066680" cy="1066680"/>
          </a:xfrm>
          <a:prstGeom prst="rect">
            <a:avLst/>
          </a:prstGeom>
          <a:ln>
            <a:noFill/>
          </a:ln>
        </p:spPr>
      </p:pic>
      <p:pic>
        <p:nvPicPr>
          <p:cNvPr id="327" name="Рисунок 326"/>
          <p:cNvPicPr/>
          <p:nvPr/>
        </p:nvPicPr>
        <p:blipFill>
          <a:blip r:embed="rId3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7168320" y="4221088"/>
            <a:ext cx="1939680" cy="1212120"/>
          </a:xfrm>
          <a:prstGeom prst="rect">
            <a:avLst/>
          </a:prstGeom>
          <a:ln>
            <a:noFill/>
          </a:ln>
        </p:spPr>
      </p:pic>
      <p:sp>
        <p:nvSpPr>
          <p:cNvPr id="329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330" name="CustomShape 2"/>
          <p:cNvSpPr/>
          <p:nvPr/>
        </p:nvSpPr>
        <p:spPr>
          <a:xfrm>
            <a:off x="899640" y="1412640"/>
            <a:ext cx="6480360" cy="1187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292934"/>
                </a:solidFill>
                <a:latin typeface="Myriad Pro"/>
              </a:rPr>
              <a:t>«О ВНЕСЕНИИ ИЗМЕНЕНИЙ В ФЗ "О ЗАЩИТЕ ДЕТЕЙ ОТ ИНФОРМАЦИИ, ПРИЧИНЯЮЩЕЙ ВРЕД ИХ ЗДОРОВЬЮ И РАЗВИТИЮ" И ОТДЕЛЬНЫЕ ЗАКОНОДАТЕЛЬНЫЕ АКТЫ РФ»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3382C4"/>
                </a:solidFill>
                <a:latin typeface="Myriad Pro"/>
              </a:rPr>
              <a:t>139-ФЗ от 28.07.2012</a:t>
            </a:r>
            <a:endParaRPr sz="2400" dirty="0"/>
          </a:p>
        </p:txBody>
      </p:sp>
      <p:sp>
        <p:nvSpPr>
          <p:cNvPr id="331" name="CustomShape 3"/>
          <p:cNvSpPr/>
          <p:nvPr/>
        </p:nvSpPr>
        <p:spPr>
          <a:xfrm>
            <a:off x="899640" y="3023600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333" name="CustomShape 5"/>
          <p:cNvSpPr/>
          <p:nvPr/>
        </p:nvSpPr>
        <p:spPr>
          <a:xfrm>
            <a:off x="909360" y="3141000"/>
            <a:ext cx="7848360" cy="2681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53B45A"/>
                </a:solidFill>
                <a:latin typeface="Myriad Pro"/>
              </a:rPr>
              <a:t>Статья 1. </a:t>
            </a:r>
            <a:r>
              <a:rPr lang="ru-RU" sz="2000" i="1" dirty="0">
                <a:solidFill>
                  <a:srgbClr val="292934"/>
                </a:solidFill>
                <a:latin typeface="Myriad Pro"/>
              </a:rPr>
              <a:t>(внесение изменений в ФЗ-436):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53B45A"/>
                </a:solidFill>
                <a:latin typeface="Myriad Pro"/>
              </a:rPr>
              <a:t>Статья 14.  в новой редакции: </a:t>
            </a:r>
            <a:r>
              <a:rPr lang="ru-RU" sz="2000" i="1" dirty="0">
                <a:solidFill>
                  <a:srgbClr val="292934"/>
                </a:solidFill>
                <a:latin typeface="Myriad Pro"/>
              </a:rPr>
              <a:t>Особенности распространения информации посредством информационно-телекоммуникационных сетей. 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i="1" dirty="0">
                <a:solidFill>
                  <a:srgbClr val="292934"/>
                </a:solidFill>
                <a:latin typeface="Myriad Pro"/>
              </a:rPr>
              <a:t>Сайт, не зарегистрированный как СМИ,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i="1" u="sng" dirty="0">
                <a:solidFill>
                  <a:srgbClr val="292934"/>
                </a:solidFill>
                <a:latin typeface="Myriad Pro"/>
              </a:rPr>
              <a:t>может содержать знак информационной продукции</a:t>
            </a:r>
            <a:r>
              <a:rPr lang="ru-RU" sz="2000" i="1" dirty="0">
                <a:solidFill>
                  <a:srgbClr val="292934"/>
                </a:solidFill>
                <a:latin typeface="Myriad Pro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34" name="Рисунок 333"/>
          <p:cNvPicPr/>
          <p:nvPr/>
        </p:nvPicPr>
        <p:blipFill>
          <a:blip r:embed="rId3"/>
          <a:stretch>
            <a:fillRect/>
          </a:stretch>
        </p:blipFill>
        <p:spPr>
          <a:xfrm>
            <a:off x="8041824" y="1498224"/>
            <a:ext cx="1066680" cy="1066680"/>
          </a:xfrm>
          <a:prstGeom prst="rect">
            <a:avLst/>
          </a:prstGeom>
          <a:ln>
            <a:noFill/>
          </a:ln>
        </p:spPr>
      </p:pic>
      <p:pic>
        <p:nvPicPr>
          <p:cNvPr id="337" name="Рисунок 336"/>
          <p:cNvPicPr/>
          <p:nvPr/>
        </p:nvPicPr>
        <p:blipFill>
          <a:blip r:embed="rId4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311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467640" y="1844824"/>
            <a:ext cx="8496720" cy="44794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53B45A"/>
                </a:solidFill>
                <a:latin typeface="Myriad Pro"/>
              </a:rPr>
              <a:t>                               </a:t>
            </a:r>
            <a:r>
              <a:rPr lang="ru-RU" sz="2400" b="1" dirty="0">
                <a:solidFill>
                  <a:srgbClr val="292934"/>
                </a:solidFill>
              </a:rPr>
              <a:t>Регламент работы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ru-RU" sz="2400" b="1" dirty="0" smtClean="0">
                <a:solidFill>
                  <a:srgbClr val="292934"/>
                </a:solidFill>
              </a:rPr>
              <a:t>Законы регламентирующие ведение сайта</a:t>
            </a:r>
            <a:endParaRPr dirty="0"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ru-RU" sz="2400" b="1" dirty="0" smtClean="0">
                <a:solidFill>
                  <a:srgbClr val="292934"/>
                </a:solidFill>
              </a:rPr>
              <a:t>Реализация принципов открытости и доступности </a:t>
            </a:r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ru-RU" sz="2400" b="1" dirty="0" smtClean="0">
                <a:solidFill>
                  <a:srgbClr val="292934"/>
                </a:solidFill>
              </a:rPr>
              <a:t>Защита информации 152 и 149 ФЗ</a:t>
            </a:r>
            <a:endParaRPr dirty="0" smtClean="0"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ru-RU" sz="2400" b="1" dirty="0" smtClean="0">
                <a:solidFill>
                  <a:srgbClr val="292934"/>
                </a:solidFill>
              </a:rPr>
              <a:t>Система  СПУТНИК аналитика сайта</a:t>
            </a:r>
            <a:endParaRPr dirty="0"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ru-RU" sz="2400" b="1" dirty="0" smtClean="0">
                <a:solidFill>
                  <a:srgbClr val="292934"/>
                </a:solidFill>
              </a:rPr>
              <a:t>ИС – как инструмент продвижения сайта</a:t>
            </a:r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ru-RU" sz="2400" b="1" dirty="0" smtClean="0">
                <a:solidFill>
                  <a:srgbClr val="292934"/>
                </a:solidFill>
              </a:rPr>
              <a:t>Ответы </a:t>
            </a:r>
            <a:r>
              <a:rPr lang="ru-RU" sz="2400" b="1" dirty="0">
                <a:solidFill>
                  <a:srgbClr val="292934"/>
                </a:solidFill>
              </a:rPr>
              <a:t>на вопросы</a:t>
            </a:r>
            <a:endParaRPr dirty="0"/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57" name="Рисунок 5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060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339" name="CustomShape 2"/>
          <p:cNvSpPr/>
          <p:nvPr/>
        </p:nvSpPr>
        <p:spPr>
          <a:xfrm>
            <a:off x="611640" y="1412776"/>
            <a:ext cx="6192360" cy="700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292934"/>
                </a:solidFill>
                <a:latin typeface="Myriad Pro"/>
              </a:rPr>
              <a:t>«О СОЦИАЛЬНОЙ ЗАЩИТЕ ИНВАЛИДОВ В РОССИЙСКОЙ ФЕДЕРАЦИИ» </a:t>
            </a:r>
            <a:endParaRPr dirty="0"/>
          </a:p>
        </p:txBody>
      </p:sp>
      <p:sp>
        <p:nvSpPr>
          <p:cNvPr id="340" name="CustomShape 3"/>
          <p:cNvSpPr/>
          <p:nvPr/>
        </p:nvSpPr>
        <p:spPr>
          <a:xfrm>
            <a:off x="683640" y="2636912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341" name="CustomShape 4"/>
          <p:cNvSpPr/>
          <p:nvPr/>
        </p:nvSpPr>
        <p:spPr>
          <a:xfrm>
            <a:off x="611560" y="6165001"/>
            <a:ext cx="7956000" cy="45719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342" name="CustomShape 5"/>
          <p:cNvSpPr/>
          <p:nvPr/>
        </p:nvSpPr>
        <p:spPr>
          <a:xfrm>
            <a:off x="539552" y="2780928"/>
            <a:ext cx="8146080" cy="13093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53B45A"/>
                </a:solidFill>
                <a:latin typeface="Myriad Pro"/>
              </a:rPr>
              <a:t>Статья 15. </a:t>
            </a:r>
            <a:r>
              <a:rPr lang="ru-RU" sz="2000" i="1" dirty="0">
                <a:solidFill>
                  <a:srgbClr val="292934"/>
                </a:solidFill>
                <a:latin typeface="Myriad Pro"/>
              </a:rPr>
              <a:t>«</a:t>
            </a:r>
            <a:r>
              <a:rPr lang="ru-RU" sz="2000" i="1" u="sng" dirty="0">
                <a:solidFill>
                  <a:srgbClr val="292934"/>
                </a:solidFill>
                <a:latin typeface="Myriad Pro"/>
              </a:rPr>
              <a:t>Обеспечение беспрепятственного доступа инвалидов </a:t>
            </a:r>
            <a:r>
              <a:rPr lang="ru-RU" sz="2000" i="1" dirty="0">
                <a:solidFill>
                  <a:srgbClr val="292934"/>
                </a:solidFill>
                <a:latin typeface="Myriad Pro"/>
              </a:rPr>
              <a:t>к объектам социальной инфраструктуры [...] ..в том числе беспрепятственного пользования [...] средствами связи и информации».</a:t>
            </a:r>
            <a:endParaRPr dirty="0"/>
          </a:p>
        </p:txBody>
      </p:sp>
      <p:sp>
        <p:nvSpPr>
          <p:cNvPr id="343" name="CustomShape 6"/>
          <p:cNvSpPr/>
          <p:nvPr/>
        </p:nvSpPr>
        <p:spPr>
          <a:xfrm>
            <a:off x="540048" y="4077072"/>
            <a:ext cx="7704360" cy="1106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53B45A"/>
                </a:solidFill>
                <a:latin typeface="Myriad Pro"/>
              </a:rPr>
              <a:t>Статья 16. </a:t>
            </a:r>
            <a:r>
              <a:rPr lang="ru-RU" sz="2000" i="1" dirty="0">
                <a:solidFill>
                  <a:srgbClr val="292934"/>
                </a:solidFill>
                <a:latin typeface="Myriad Pro"/>
              </a:rPr>
              <a:t> Юридические и должностные лица за уклонение от исполнения, </a:t>
            </a:r>
            <a:r>
              <a:rPr lang="ru-RU" sz="2000" i="1" u="sng" dirty="0">
                <a:solidFill>
                  <a:srgbClr val="292934"/>
                </a:solidFill>
                <a:latin typeface="Myriad Pro"/>
              </a:rPr>
              <a:t>несут административную ответственность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44" name="CustomShape 7"/>
          <p:cNvSpPr/>
          <p:nvPr/>
        </p:nvSpPr>
        <p:spPr>
          <a:xfrm>
            <a:off x="539552" y="5044656"/>
            <a:ext cx="7737120" cy="14086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292934"/>
                </a:solidFill>
                <a:latin typeface="Arial"/>
              </a:rPr>
              <a:t>Приказ </a:t>
            </a:r>
            <a:r>
              <a:rPr lang="ru-RU" sz="2000" b="1" dirty="0" err="1">
                <a:solidFill>
                  <a:srgbClr val="292934"/>
                </a:solidFill>
                <a:latin typeface="Arial"/>
              </a:rPr>
              <a:t>Минкомсвязи</a:t>
            </a:r>
            <a:r>
              <a:rPr lang="ru-RU" sz="2000" b="1" dirty="0">
                <a:solidFill>
                  <a:srgbClr val="292934"/>
                </a:solidFill>
                <a:latin typeface="Arial"/>
              </a:rPr>
              <a:t> России Р 97 от 11.03.2016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292934"/>
                </a:solidFill>
                <a:latin typeface="Arial"/>
              </a:rPr>
              <a:t>Об обеспечении условий доступности для инвалидов по зрению официальных сайтов федеральных органов гос. Власти…». (ДЛЯ ВЕДОМСТВ)!!! </a:t>
            </a:r>
            <a:endParaRPr sz="1600" dirty="0"/>
          </a:p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292934"/>
                </a:solidFill>
                <a:latin typeface="Arial"/>
              </a:rPr>
              <a:t>ВДС с компьютерной озвучкой текста</a:t>
            </a:r>
            <a:r>
              <a:rPr lang="ru-RU" sz="1600" i="1" dirty="0">
                <a:solidFill>
                  <a:srgbClr val="292934"/>
                </a:solidFill>
                <a:latin typeface="Arial"/>
              </a:rPr>
              <a:t>.</a:t>
            </a:r>
            <a:endParaRPr sz="1600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45" name="CustomShape 8"/>
          <p:cNvSpPr/>
          <p:nvPr/>
        </p:nvSpPr>
        <p:spPr>
          <a:xfrm>
            <a:off x="539552" y="2132856"/>
            <a:ext cx="239868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3382C4"/>
                </a:solidFill>
                <a:latin typeface="Myriad Pro"/>
              </a:rPr>
              <a:t>181-ФЗ от 24.11.1995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46" name="Рисунок 345"/>
          <p:cNvPicPr/>
          <p:nvPr/>
        </p:nvPicPr>
        <p:blipFill>
          <a:blip r:embed="rId2"/>
          <a:stretch>
            <a:fillRect/>
          </a:stretch>
        </p:blipFill>
        <p:spPr>
          <a:xfrm>
            <a:off x="8041824" y="1354208"/>
            <a:ext cx="1066680" cy="1066680"/>
          </a:xfrm>
          <a:prstGeom prst="rect">
            <a:avLst/>
          </a:prstGeom>
          <a:ln>
            <a:noFill/>
          </a:ln>
        </p:spPr>
      </p:pic>
      <p:pic>
        <p:nvPicPr>
          <p:cNvPr id="349" name="Рисунок 348"/>
          <p:cNvPicPr/>
          <p:nvPr/>
        </p:nvPicPr>
        <p:blipFill>
          <a:blip r:embed="rId3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371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351" name="CustomShape 2"/>
          <p:cNvSpPr/>
          <p:nvPr/>
        </p:nvSpPr>
        <p:spPr>
          <a:xfrm>
            <a:off x="899640" y="1412776"/>
            <a:ext cx="6192360" cy="1005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292934"/>
                </a:solidFill>
                <a:latin typeface="Myriad Pro"/>
              </a:rPr>
              <a:t>«ИНТЕРНЕТ-РЕСУРСЫ. ТРЕБОВАНИЯ ДОСТУПНОСТИ ДЛЯ ИНВАЛИДОВ ПО ЗРЕНИЮ» </a:t>
            </a:r>
            <a:endParaRPr dirty="0"/>
          </a:p>
        </p:txBody>
      </p:sp>
      <p:sp>
        <p:nvSpPr>
          <p:cNvPr id="352" name="CustomShape 3"/>
          <p:cNvSpPr/>
          <p:nvPr/>
        </p:nvSpPr>
        <p:spPr>
          <a:xfrm>
            <a:off x="808192" y="2853000"/>
            <a:ext cx="7740000" cy="45360"/>
          </a:xfrm>
          <a:prstGeom prst="rect">
            <a:avLst/>
          </a:prstGeom>
          <a:solidFill>
            <a:srgbClr val="3382C4"/>
          </a:solidFill>
          <a:ln w="26280">
            <a:noFill/>
          </a:ln>
        </p:spPr>
      </p:sp>
      <p:sp>
        <p:nvSpPr>
          <p:cNvPr id="354" name="CustomShape 5"/>
          <p:cNvSpPr/>
          <p:nvPr/>
        </p:nvSpPr>
        <p:spPr>
          <a:xfrm>
            <a:off x="683568" y="3140968"/>
            <a:ext cx="7740000" cy="18579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400" i="1" dirty="0">
                <a:solidFill>
                  <a:srgbClr val="292934"/>
                </a:solidFill>
                <a:latin typeface="Myriad Pro"/>
              </a:rPr>
              <a:t>Область применения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400" i="1" dirty="0">
                <a:solidFill>
                  <a:srgbClr val="292934"/>
                </a:solidFill>
                <a:latin typeface="Myriad Pro"/>
              </a:rPr>
              <a:t>Общие требования 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400" i="1" dirty="0">
                <a:solidFill>
                  <a:srgbClr val="292934"/>
                </a:solidFill>
                <a:latin typeface="Myriad Pro"/>
              </a:rPr>
              <a:t>Требования к компонентам Интернет-ресурсов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400" i="1" dirty="0">
                <a:solidFill>
                  <a:srgbClr val="292934"/>
                </a:solidFill>
                <a:latin typeface="Myriad Pro"/>
              </a:rPr>
              <a:t>Соответствие уровням доступности</a:t>
            </a:r>
            <a:endParaRPr dirty="0"/>
          </a:p>
        </p:txBody>
      </p:sp>
      <p:pic>
        <p:nvPicPr>
          <p:cNvPr id="355" name="Рисунок 354"/>
          <p:cNvPicPr/>
          <p:nvPr/>
        </p:nvPicPr>
        <p:blipFill>
          <a:blip r:embed="rId2"/>
          <a:stretch>
            <a:fillRect/>
          </a:stretch>
        </p:blipFill>
        <p:spPr>
          <a:xfrm>
            <a:off x="8041824" y="1426216"/>
            <a:ext cx="1066680" cy="1066680"/>
          </a:xfrm>
          <a:prstGeom prst="rect">
            <a:avLst/>
          </a:prstGeom>
          <a:ln>
            <a:noFill/>
          </a:ln>
        </p:spPr>
      </p:pic>
      <p:pic>
        <p:nvPicPr>
          <p:cNvPr id="358" name="Рисунок 357"/>
          <p:cNvPicPr/>
          <p:nvPr/>
        </p:nvPicPr>
        <p:blipFill>
          <a:blip r:embed="rId3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9872" y="2132856"/>
            <a:ext cx="388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382C4"/>
                </a:solidFill>
                <a:latin typeface="Myriad Pro"/>
              </a:rPr>
              <a:t>ГОСТ Р 52872-2012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3670"/>
            <a:ext cx="9144000" cy="10976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170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charRg st="6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403456" y="1489786"/>
            <a:ext cx="8496720" cy="507209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000" b="1" u="sng" dirty="0" smtClean="0"/>
              <a:t>Вопросы, задаваемые при мониторинге сайта ведомственными организациями </a:t>
            </a:r>
          </a:p>
          <a:p>
            <a:pPr algn="ctr"/>
            <a:r>
              <a:rPr lang="ru-RU" sz="2000" b="1" u="sng" dirty="0" smtClean="0"/>
              <a:t>(по хостингу, домену и системе управления сайтом)</a:t>
            </a:r>
          </a:p>
          <a:p>
            <a:endParaRPr lang="ru-RU" sz="1400" b="1" dirty="0" smtClean="0"/>
          </a:p>
          <a:p>
            <a:r>
              <a:rPr lang="ru-RU" sz="1600" b="1" dirty="0" smtClean="0"/>
              <a:t>По хостингу</a:t>
            </a:r>
          </a:p>
          <a:p>
            <a:r>
              <a:rPr lang="ru-RU" sz="1600" dirty="0" smtClean="0"/>
              <a:t>Адрес веб-сайта в сети Интернет?</a:t>
            </a:r>
          </a:p>
          <a:p>
            <a:r>
              <a:rPr lang="ru-RU" sz="1600" dirty="0" smtClean="0"/>
              <a:t>Ответственное лицо за наполнение контентом веб-сайта? </a:t>
            </a:r>
          </a:p>
          <a:p>
            <a:r>
              <a:rPr lang="ru-RU" sz="1600" dirty="0" smtClean="0"/>
              <a:t>Используемая </a:t>
            </a:r>
            <a:r>
              <a:rPr lang="ru-RU" sz="1600" dirty="0"/>
              <a:t>система управления веб-сайтом (CSMS)</a:t>
            </a:r>
          </a:p>
          <a:p>
            <a:r>
              <a:rPr lang="ru-RU" sz="1600" dirty="0"/>
              <a:t>Предоставление услуг хостинга (наименование компании)</a:t>
            </a:r>
          </a:p>
          <a:p>
            <a:r>
              <a:rPr lang="ru-RU" sz="1600" dirty="0" smtClean="0"/>
              <a:t>Месяц </a:t>
            </a:r>
            <a:r>
              <a:rPr lang="ru-RU" sz="1600" dirty="0"/>
              <a:t>продления хостинга?</a:t>
            </a:r>
          </a:p>
          <a:p>
            <a:r>
              <a:rPr lang="ru-RU" sz="1600" dirty="0" smtClean="0"/>
              <a:t>Где находится сервер?</a:t>
            </a:r>
          </a:p>
          <a:p>
            <a:r>
              <a:rPr lang="ru-RU" sz="1600" dirty="0" smtClean="0"/>
              <a:t>Куда копируется информация?</a:t>
            </a:r>
          </a:p>
          <a:p>
            <a:r>
              <a:rPr lang="ru-RU" sz="1600" dirty="0" smtClean="0"/>
              <a:t>Как быстро будет восстановлена информация в случае сбоя?</a:t>
            </a:r>
          </a:p>
          <a:p>
            <a:r>
              <a:rPr lang="ru-RU" sz="1600" dirty="0" smtClean="0"/>
              <a:t>Наличие рекламы?</a:t>
            </a:r>
          </a:p>
          <a:p>
            <a:r>
              <a:rPr lang="ru-RU" sz="1600" dirty="0" smtClean="0"/>
              <a:t>Как обеспечена ваша безопасность?</a:t>
            </a:r>
          </a:p>
          <a:p>
            <a:pPr algn="ctr"/>
            <a:endParaRPr lang="ru-RU" u="sng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latin typeface="Myriad Pro"/>
            </a:endParaRPr>
          </a:p>
          <a:p>
            <a:endParaRPr lang="ru-RU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57" name="Рисунок 5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265768"/>
            <a:ext cx="8699400" cy="592232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433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467640" y="1124744"/>
            <a:ext cx="8496720" cy="507209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000" b="1" u="sng" dirty="0" smtClean="0"/>
              <a:t>Вопросы, задаваемые при мониторинге сайта ведомственными организациями </a:t>
            </a:r>
          </a:p>
          <a:p>
            <a:pPr algn="ctr"/>
            <a:r>
              <a:rPr lang="ru-RU" sz="2000" b="1" u="sng" dirty="0" smtClean="0"/>
              <a:t>(по хостингу, домену и системе управления сайтом)</a:t>
            </a:r>
          </a:p>
          <a:p>
            <a:endParaRPr lang="ru-RU" sz="1400" b="1" dirty="0" smtClean="0"/>
          </a:p>
          <a:p>
            <a:r>
              <a:rPr lang="ru-RU" sz="1600" b="1" dirty="0" smtClean="0"/>
              <a:t>По Домену</a:t>
            </a:r>
          </a:p>
          <a:p>
            <a:r>
              <a:rPr lang="ru-RU" sz="1600" dirty="0" smtClean="0"/>
              <a:t>Что </a:t>
            </a:r>
            <a:r>
              <a:rPr lang="ru-RU" sz="1600" dirty="0"/>
              <a:t>удостоверяет мое право владения доменом?</a:t>
            </a:r>
          </a:p>
          <a:p>
            <a:r>
              <a:rPr lang="ru-RU" sz="1600" b="1" u="sng" dirty="0">
                <a:hlinkClick r:id="rId2"/>
              </a:rPr>
              <a:t>https://www.reg.ru/support/domains/registraciya-i-prodlenie-domenov/registraciya-domena/chto-udostoveryaet-moe-pravo-vladeniya-domenom</a:t>
            </a:r>
            <a:r>
              <a:rPr lang="ru-RU" sz="1600" b="1" dirty="0"/>
              <a:t> </a:t>
            </a:r>
          </a:p>
          <a:p>
            <a:endParaRPr lang="ru-RU" sz="1600" b="1" dirty="0"/>
          </a:p>
          <a:p>
            <a:r>
              <a:rPr lang="ru-RU" sz="1600" b="1" dirty="0" smtClean="0"/>
              <a:t>По сайту и Системе управления сайтом </a:t>
            </a:r>
          </a:p>
          <a:p>
            <a:endParaRPr lang="ru-RU" sz="1600" b="1" dirty="0" smtClean="0"/>
          </a:p>
          <a:p>
            <a:r>
              <a:rPr lang="ru-RU" sz="1600" dirty="0" smtClean="0"/>
              <a:t>Комплексный </a:t>
            </a:r>
            <a:r>
              <a:rPr lang="ru-RU" sz="1600" dirty="0"/>
              <a:t>договор на создание, сопровождения </a:t>
            </a:r>
            <a:r>
              <a:rPr lang="ru-RU" sz="1600" dirty="0" smtClean="0"/>
              <a:t>сайта?</a:t>
            </a:r>
          </a:p>
          <a:p>
            <a:r>
              <a:rPr lang="ru-RU" sz="1600" dirty="0" smtClean="0"/>
              <a:t>Насколько легко управлять сайтом?</a:t>
            </a:r>
          </a:p>
          <a:p>
            <a:endParaRPr lang="ru-RU" sz="1600" dirty="0" smtClean="0"/>
          </a:p>
          <a:p>
            <a:pPr algn="ctr"/>
            <a:endParaRPr lang="ru-RU" u="sng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latin typeface="Myriad Pro"/>
            </a:endParaRPr>
          </a:p>
          <a:p>
            <a:endParaRPr lang="ru-RU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57" name="Рисунок 56"/>
          <p:cNvPicPr/>
          <p:nvPr/>
        </p:nvPicPr>
        <p:blipFill>
          <a:blip r:embed="rId3"/>
          <a:stretch>
            <a:fillRect/>
          </a:stretch>
        </p:blipFill>
        <p:spPr>
          <a:xfrm>
            <a:off x="241200" y="6265768"/>
            <a:ext cx="8699400" cy="592232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3"/>
            <a:ext cx="914400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734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467640" y="857232"/>
            <a:ext cx="8496720" cy="542928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/>
            <a:endParaRPr lang="ru-RU" u="sng" dirty="0" smtClean="0"/>
          </a:p>
          <a:p>
            <a:pPr algn="ctr"/>
            <a:endParaRPr lang="ru-RU" sz="2000" b="1" u="sng" dirty="0" smtClean="0"/>
          </a:p>
          <a:p>
            <a:pPr algn="ctr"/>
            <a:r>
              <a:rPr lang="ru-RU" sz="2000" b="1" u="sng" dirty="0" smtClean="0"/>
              <a:t>Авторское право, а также правомерность размещения той или иной информации на сайте</a:t>
            </a:r>
          </a:p>
          <a:p>
            <a:pPr algn="ctr"/>
            <a:endParaRPr lang="ru-RU" u="sng" dirty="0" smtClean="0"/>
          </a:p>
          <a:p>
            <a:r>
              <a:rPr lang="ru-RU" dirty="0" smtClean="0"/>
              <a:t>Закон РФ </a:t>
            </a:r>
            <a:r>
              <a:rPr lang="ru-RU" b="1" dirty="0" smtClean="0"/>
              <a:t>N 5351-1 </a:t>
            </a:r>
            <a:r>
              <a:rPr lang="ru-RU" dirty="0" smtClean="0"/>
              <a:t>(ред. от 20.07.2004) "ОБ АВТОРСКОМ ПРАВЕ И СМЕЖНЫХ ПРАВАХ» утратил силу и отменен </a:t>
            </a:r>
            <a:r>
              <a:rPr lang="ru-RU" i="1" dirty="0" smtClean="0"/>
              <a:t>(автор сам должен защищать, регистрировать и получать необходимую документацию на авторство)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900" dirty="0" smtClean="0"/>
          </a:p>
          <a:p>
            <a:endParaRPr lang="ru-RU" dirty="0" smtClean="0">
              <a:latin typeface="Myriad Pro"/>
            </a:endParaRPr>
          </a:p>
          <a:p>
            <a:endParaRPr lang="ru-RU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57" name="Рисунок 5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286520"/>
            <a:ext cx="8699400" cy="57148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84984"/>
            <a:ext cx="1728192" cy="1728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085"/>
            <a:ext cx="9144000" cy="12392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053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380" name="CustomShape 2"/>
          <p:cNvSpPr/>
          <p:nvPr/>
        </p:nvSpPr>
        <p:spPr>
          <a:xfrm>
            <a:off x="899640" y="1340640"/>
            <a:ext cx="6192360" cy="4611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381" name="CustomShape 3"/>
          <p:cNvSpPr/>
          <p:nvPr/>
        </p:nvSpPr>
        <p:spPr>
          <a:xfrm>
            <a:off x="179512" y="1124744"/>
            <a:ext cx="8856984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80808"/>
                </a:solidFill>
                <a:latin typeface="Arial"/>
              </a:rPr>
              <a:t>Система </a:t>
            </a:r>
            <a:r>
              <a:rPr lang="ru-RU" sz="2400" b="1" dirty="0" smtClean="0">
                <a:solidFill>
                  <a:srgbClr val="080808"/>
                </a:solidFill>
                <a:latin typeface="Arial"/>
              </a:rPr>
              <a:t>аналитики счетчик посещений «Спутник»</a:t>
            </a:r>
            <a:endParaRPr lang="ru-RU" sz="1400" u="sng" dirty="0" smtClean="0"/>
          </a:p>
          <a:p>
            <a:pPr algn="ctr"/>
            <a:r>
              <a:rPr lang="ru-RU" b="1" u="sng" dirty="0" smtClean="0"/>
              <a:t>Рекомендации </a:t>
            </a:r>
            <a:r>
              <a:rPr lang="ru-RU" b="1" u="sng" dirty="0"/>
              <a:t>Минэкономразвития по использования систем </a:t>
            </a:r>
            <a:r>
              <a:rPr lang="ru-RU" b="1" u="sng" dirty="0" smtClean="0"/>
              <a:t>учета</a:t>
            </a:r>
          </a:p>
          <a:p>
            <a:pPr algn="ctr"/>
            <a:r>
              <a:rPr lang="ru-RU" b="1" u="sng" dirty="0" smtClean="0"/>
              <a:t> </a:t>
            </a:r>
            <a:r>
              <a:rPr lang="ru-RU" b="1" u="sng" dirty="0"/>
              <a:t>статистики посещаемости сайта («</a:t>
            </a:r>
            <a:r>
              <a:rPr lang="ru-RU" b="1" u="sng" dirty="0" err="1"/>
              <a:t>Спутник.Аналитика</a:t>
            </a:r>
            <a:r>
              <a:rPr lang="ru-RU" b="1" u="sng" dirty="0"/>
              <a:t>» и прочее)</a:t>
            </a:r>
          </a:p>
          <a:p>
            <a:pPr algn="ctr"/>
            <a:endParaRPr lang="ru-RU" sz="1400" u="sng" dirty="0"/>
          </a:p>
          <a:p>
            <a:r>
              <a:rPr lang="ru-RU" sz="1400" b="1" dirty="0"/>
              <a:t>N 8-ФЗ </a:t>
            </a:r>
            <a:r>
              <a:rPr lang="ru-RU" sz="1400" dirty="0"/>
              <a:t>(ред. от 09.03.2016) </a:t>
            </a:r>
            <a:r>
              <a:rPr lang="ru-RU" sz="1400" dirty="0" smtClean="0"/>
              <a:t>"ОБ ОБЕСПЕЧЕНИИ ДОСТУПА К ИНФОРМАЦИИ О </a:t>
            </a:r>
          </a:p>
          <a:p>
            <a:r>
              <a:rPr lang="ru-RU" sz="1400" dirty="0" smtClean="0"/>
              <a:t>ДЕЯТЕЛЬНОСТИ  ГОСУДАРСТВЕННЫХ ОРГАНОВ И ОРГАНОВ МЕСТНОГО</a:t>
            </a:r>
          </a:p>
          <a:p>
            <a:r>
              <a:rPr lang="ru-RU" sz="1400" dirty="0" smtClean="0"/>
              <a:t>САМОУПРАВЛЕНИЯ";</a:t>
            </a:r>
            <a:endParaRPr lang="ru-RU" sz="1400" dirty="0"/>
          </a:p>
          <a:p>
            <a:r>
              <a:rPr lang="ru-RU" sz="1400" dirty="0"/>
              <a:t>. </a:t>
            </a:r>
            <a:r>
              <a:rPr lang="ru-RU" sz="1400" b="1" dirty="0"/>
              <a:t>N 470</a:t>
            </a:r>
            <a:r>
              <a:rPr lang="ru-RU" sz="1400" dirty="0"/>
              <a:t>  от 16 ноября 2009 г (ред.29.11.2016)</a:t>
            </a:r>
          </a:p>
          <a:p>
            <a:r>
              <a:rPr lang="ru-RU" sz="1400" dirty="0" smtClean="0"/>
              <a:t>Приказ </a:t>
            </a:r>
            <a:r>
              <a:rPr lang="ru-RU" sz="1400" dirty="0"/>
              <a:t>Минэкономразвития России </a:t>
            </a:r>
            <a:endParaRPr lang="ru-RU" sz="1400" dirty="0" smtClean="0"/>
          </a:p>
          <a:p>
            <a:r>
              <a:rPr lang="ru-RU" sz="1400" dirty="0" smtClean="0"/>
              <a:t>"О ТРЕБОВАНИЯХ ЛИНГВИСТИЧЕСКИМ СРЕДСТВАМ ОБЕСПЕЧЕНИЯ САЙТАМИ </a:t>
            </a:r>
          </a:p>
          <a:p>
            <a:r>
              <a:rPr lang="ru-RU" sz="1400" dirty="0" smtClean="0"/>
              <a:t>ФЕДЕРАЛЬНЫХ ОРГАНОВ  ИСПОЛНИТЕЛЬНОЙ ВЛАСТИ" </a:t>
            </a:r>
          </a:p>
          <a:p>
            <a:r>
              <a:rPr lang="ru-RU" sz="1400" dirty="0" smtClean="0"/>
              <a:t>(</a:t>
            </a:r>
            <a:r>
              <a:rPr lang="ru-RU" sz="1400" dirty="0"/>
              <a:t>далее – Приказ Минэкономразвития России </a:t>
            </a:r>
            <a:r>
              <a:rPr lang="ru-RU" sz="1400" b="1" dirty="0"/>
              <a:t>№ 470</a:t>
            </a:r>
            <a:r>
              <a:rPr lang="ru-RU" sz="1400" dirty="0"/>
              <a:t>).</a:t>
            </a:r>
          </a:p>
          <a:p>
            <a:r>
              <a:rPr lang="ru-RU" sz="1400" dirty="0"/>
              <a:t>1 ОБЩЕЕ ОПИСАНИЕ СЧЕТЧИКА «СПУТНИК»</a:t>
            </a:r>
          </a:p>
          <a:p>
            <a:r>
              <a:rPr lang="ru-RU" sz="1400" dirty="0"/>
              <a:t>2 СТРУКТУРА СЧЕТЧИКА «СПУТНИК»</a:t>
            </a:r>
          </a:p>
          <a:p>
            <a:r>
              <a:rPr lang="ru-RU" sz="1400" dirty="0"/>
              <a:t>3 ПОРЯДОК ПОДКЛЮЧЕНИЯ И ИСПОЛЬЗОВАНИЯ СЧЕТЧИКА «СПУТНИК</a:t>
            </a:r>
            <a:r>
              <a:rPr lang="ru-RU" sz="1400" dirty="0" smtClean="0"/>
              <a:t>»</a:t>
            </a:r>
          </a:p>
          <a:p>
            <a:pPr fontAlgn="base"/>
            <a:r>
              <a:rPr lang="en-US" sz="1400" b="1" dirty="0" smtClean="0"/>
              <a:t>N</a:t>
            </a:r>
            <a:r>
              <a:rPr lang="ru-RU" sz="1400" b="1" dirty="0" smtClean="0"/>
              <a:t> 171</a:t>
            </a:r>
            <a:r>
              <a:rPr lang="en-US" sz="1400" b="1" dirty="0" smtClean="0"/>
              <a:t> </a:t>
            </a:r>
            <a:r>
              <a:rPr lang="ru-RU" sz="1400" dirty="0"/>
              <a:t>от 17.04.2017 </a:t>
            </a:r>
            <a:r>
              <a:rPr lang="ru-RU" sz="1400" dirty="0" smtClean="0"/>
              <a:t>Указ </a:t>
            </a:r>
            <a:r>
              <a:rPr lang="ru-RU" sz="1400" dirty="0"/>
              <a:t>Президента </a:t>
            </a:r>
            <a:r>
              <a:rPr lang="ru-RU" sz="1400" dirty="0" smtClean="0"/>
              <a:t>РФ</a:t>
            </a:r>
            <a:endParaRPr lang="en-US" sz="1400" dirty="0" smtClean="0"/>
          </a:p>
          <a:p>
            <a:pPr fontAlgn="base"/>
            <a:r>
              <a:rPr lang="ru-RU" sz="1400" dirty="0" smtClean="0"/>
              <a:t> «О МОНИТОРИНГЕ И АНАЛИЗЕ РЕЗУЛЬТАТОВ РАССМОТРЕНИЯ </a:t>
            </a:r>
            <a:endParaRPr lang="en-US" sz="1400" dirty="0" smtClean="0"/>
          </a:p>
          <a:p>
            <a:pPr fontAlgn="base"/>
            <a:r>
              <a:rPr lang="ru-RU" sz="1400" dirty="0" smtClean="0"/>
              <a:t>ОБРАЩЕНИЙ ГРАЖДАН И ОРГАНИЗАЦИЙ»</a:t>
            </a:r>
            <a:endParaRPr lang="ru-RU" sz="1400" dirty="0"/>
          </a:p>
          <a:p>
            <a:endParaRPr lang="ru-RU" sz="1400" dirty="0"/>
          </a:p>
          <a:p>
            <a:r>
              <a:rPr lang="ru-RU" dirty="0" smtClean="0"/>
              <a:t>Ссылка </a:t>
            </a:r>
            <a:r>
              <a:rPr lang="ru-RU" dirty="0"/>
              <a:t>на </a:t>
            </a:r>
            <a:r>
              <a:rPr lang="ru-RU" dirty="0" smtClean="0"/>
              <a:t>сайт Спутник</a:t>
            </a:r>
            <a:r>
              <a:rPr lang="ru-RU" dirty="0"/>
              <a:t> </a:t>
            </a:r>
            <a:r>
              <a:rPr lang="ru-RU" sz="2000" b="1" u="sng" dirty="0">
                <a:hlinkClick r:id="rId2"/>
              </a:rPr>
              <a:t>https</a:t>
            </a:r>
            <a:r>
              <a:rPr lang="ru-RU" sz="2000" b="1" u="sng" dirty="0" smtClean="0">
                <a:hlinkClick r:id="rId2"/>
              </a:rPr>
              <a:t>://sputnik.ru</a:t>
            </a:r>
            <a:r>
              <a:rPr lang="ru-RU" sz="2000" b="1" u="sng" dirty="0">
                <a:hlinkClick r:id="rId2"/>
              </a:rPr>
              <a:t>/</a:t>
            </a:r>
            <a:endParaRPr lang="ru-RU" sz="2000" b="1" dirty="0"/>
          </a:p>
          <a:p>
            <a:r>
              <a:rPr lang="ru-RU" dirty="0"/>
              <a:t> </a:t>
            </a:r>
            <a:r>
              <a:rPr lang="ru-RU" dirty="0" smtClean="0"/>
              <a:t>Ссылка </a:t>
            </a:r>
            <a:r>
              <a:rPr lang="ru-RU" dirty="0"/>
              <a:t>на </a:t>
            </a:r>
            <a:r>
              <a:rPr lang="ru-RU" dirty="0" smtClean="0"/>
              <a:t>инструкции по установке</a:t>
            </a:r>
            <a:r>
              <a:rPr lang="ru-RU" dirty="0"/>
              <a:t> </a:t>
            </a:r>
            <a:r>
              <a:rPr lang="ru-RU" sz="2000" b="1" u="sng" dirty="0">
                <a:hlinkClick r:id="rId3"/>
              </a:rPr>
              <a:t>https://cnt.sputnik.ru/documents</a:t>
            </a:r>
            <a:endParaRPr lang="ru-RU" sz="2000" b="1" dirty="0"/>
          </a:p>
          <a:p>
            <a:pPr algn="ctr">
              <a:lnSpc>
                <a:spcPct val="100000"/>
              </a:lnSpc>
            </a:pPr>
            <a:endParaRPr b="1" dirty="0"/>
          </a:p>
        </p:txBody>
      </p:sp>
      <p:pic>
        <p:nvPicPr>
          <p:cNvPr id="385" name="Рисунок 384"/>
          <p:cNvPicPr/>
          <p:nvPr/>
        </p:nvPicPr>
        <p:blipFill>
          <a:blip r:embed="rId4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3"/>
            <a:ext cx="914400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380" name="CustomShape 2"/>
          <p:cNvSpPr/>
          <p:nvPr/>
        </p:nvSpPr>
        <p:spPr>
          <a:xfrm>
            <a:off x="1403976" y="1124744"/>
            <a:ext cx="6192360" cy="46116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385" name="Рисунок 384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86" y="1543898"/>
            <a:ext cx="7340787" cy="4772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6363" y="1196752"/>
            <a:ext cx="5989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80808"/>
                </a:solidFill>
              </a:rPr>
              <a:t>Система аналитики счетчик посещений «Спутник»</a:t>
            </a:r>
            <a:endParaRPr lang="ru-RU" sz="1100" u="sng" dirty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3"/>
            <a:ext cx="914400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380" name="CustomShape 2"/>
          <p:cNvSpPr/>
          <p:nvPr/>
        </p:nvSpPr>
        <p:spPr>
          <a:xfrm>
            <a:off x="899640" y="1340640"/>
            <a:ext cx="6192360" cy="4611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381" name="CustomShape 3"/>
          <p:cNvSpPr/>
          <p:nvPr/>
        </p:nvSpPr>
        <p:spPr>
          <a:xfrm>
            <a:off x="179512" y="1124744"/>
            <a:ext cx="8856984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080808"/>
                </a:solidFill>
              </a:rPr>
              <a:t>Система аналитики счетчик посещений «Спутник»</a:t>
            </a:r>
            <a:endParaRPr lang="ru-RU" u="sng" dirty="0"/>
          </a:p>
        </p:txBody>
      </p:sp>
      <p:pic>
        <p:nvPicPr>
          <p:cNvPr id="385" name="Рисунок 384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72151"/>
            <a:ext cx="5038899" cy="47251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3"/>
            <a:ext cx="914400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380" name="CustomShape 2"/>
          <p:cNvSpPr/>
          <p:nvPr/>
        </p:nvSpPr>
        <p:spPr>
          <a:xfrm>
            <a:off x="899640" y="1340640"/>
            <a:ext cx="6192360" cy="4611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381" name="CustomShape 3"/>
          <p:cNvSpPr/>
          <p:nvPr/>
        </p:nvSpPr>
        <p:spPr>
          <a:xfrm>
            <a:off x="179512" y="1124744"/>
            <a:ext cx="8856984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080808"/>
                </a:solidFill>
              </a:rPr>
              <a:t>Система аналитики счетчик посещений «Спутник»</a:t>
            </a:r>
            <a:endParaRPr lang="ru-RU" u="sng" dirty="0"/>
          </a:p>
        </p:txBody>
      </p:sp>
      <p:pic>
        <p:nvPicPr>
          <p:cNvPr id="385" name="Рисунок 384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66" y="1887834"/>
            <a:ext cx="5648325" cy="441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3"/>
            <a:ext cx="914400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380" name="CustomShape 2"/>
          <p:cNvSpPr/>
          <p:nvPr/>
        </p:nvSpPr>
        <p:spPr>
          <a:xfrm>
            <a:off x="899640" y="1340640"/>
            <a:ext cx="6192360" cy="4611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381" name="CustomShape 3"/>
          <p:cNvSpPr/>
          <p:nvPr/>
        </p:nvSpPr>
        <p:spPr>
          <a:xfrm>
            <a:off x="881640" y="1340768"/>
            <a:ext cx="7395840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80808"/>
                </a:solidFill>
                <a:latin typeface="Arial"/>
              </a:rPr>
              <a:t>Система независимой статистики Яндекс метрика </a:t>
            </a:r>
            <a:endParaRPr b="1" dirty="0"/>
          </a:p>
        </p:txBody>
      </p:sp>
      <p:sp>
        <p:nvSpPr>
          <p:cNvPr id="382" name="CustomShape 4"/>
          <p:cNvSpPr/>
          <p:nvPr/>
        </p:nvSpPr>
        <p:spPr>
          <a:xfrm>
            <a:off x="366944" y="2133000"/>
            <a:ext cx="8381520" cy="383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600" dirty="0" smtClean="0"/>
              <a:t>Позволяет </a:t>
            </a:r>
            <a:r>
              <a:rPr lang="ru-RU" sz="2600" dirty="0"/>
              <a:t>получать аналитику поведения и статистику  о пользователях вашего сайта. </a:t>
            </a:r>
            <a:endParaRPr sz="2600" dirty="0"/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600" dirty="0"/>
              <a:t>Помогает выявить интерес пользователей на вашем </a:t>
            </a:r>
            <a:r>
              <a:rPr lang="ru-RU" sz="2600" dirty="0" smtClean="0"/>
              <a:t>сайте, </a:t>
            </a:r>
            <a:r>
              <a:rPr lang="ru-RU" sz="2600" dirty="0"/>
              <a:t>а также количество просмотров, переходов, географию и интересующий пользователей контент. </a:t>
            </a:r>
            <a:endParaRPr sz="2600" dirty="0"/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600" dirty="0"/>
              <a:t>Прост для новичков не перегружен настройками и не труден в освоении. </a:t>
            </a:r>
            <a:endParaRPr sz="2600" dirty="0"/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600" dirty="0"/>
              <a:t>Половина сайтов в России пользуется этим сервисом.</a:t>
            </a:r>
            <a:endParaRPr sz="2600" dirty="0"/>
          </a:p>
        </p:txBody>
      </p:sp>
      <p:pic>
        <p:nvPicPr>
          <p:cNvPr id="385" name="Рисунок 384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/>
          <p:nvPr/>
        </p:nvPicPr>
        <p:blipFill>
          <a:blip r:embed="rId2"/>
          <a:stretch>
            <a:fillRect/>
          </a:stretch>
        </p:blipFill>
        <p:spPr>
          <a:xfrm>
            <a:off x="-31662" y="-50700"/>
            <a:ext cx="9169560" cy="6870600"/>
          </a:xfrm>
          <a:prstGeom prst="rect">
            <a:avLst/>
          </a:prstGeom>
          <a:ln>
            <a:solidFill>
              <a:srgbClr val="3465AF"/>
            </a:solidFill>
          </a:ln>
        </p:spPr>
      </p:pic>
      <p:sp>
        <p:nvSpPr>
          <p:cNvPr id="64" name="CustomShape 1"/>
          <p:cNvSpPr/>
          <p:nvPr/>
        </p:nvSpPr>
        <p:spPr>
          <a:xfrm>
            <a:off x="4716000" y="1268640"/>
            <a:ext cx="5328360" cy="10040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000" dirty="0">
                <a:solidFill>
                  <a:srgbClr val="FFFFFF"/>
                </a:solidFill>
              </a:rPr>
              <a:t>ЗАКОНОДАТЕЛЬСТВО РОССИИ В СФЕРЕ ИНФОРМАТИЗАЦИИ</a:t>
            </a:r>
            <a:endParaRPr dirty="0"/>
          </a:p>
        </p:txBody>
      </p:sp>
      <p:sp>
        <p:nvSpPr>
          <p:cNvPr id="65" name="CustomShape 2"/>
          <p:cNvSpPr/>
          <p:nvPr/>
        </p:nvSpPr>
        <p:spPr>
          <a:xfrm>
            <a:off x="3127968" y="3212976"/>
            <a:ext cx="6484592" cy="1005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dirty="0">
                <a:solidFill>
                  <a:srgbClr val="292934"/>
                </a:solidFill>
              </a:rPr>
              <a:t>Т</a:t>
            </a:r>
            <a:r>
              <a:rPr lang="ru-RU" sz="2600" dirty="0" smtClean="0">
                <a:solidFill>
                  <a:srgbClr val="292934"/>
                </a:solidFill>
              </a:rPr>
              <a:t>ребования по </a:t>
            </a:r>
            <a:r>
              <a:rPr lang="ru-RU" sz="2600" dirty="0">
                <a:solidFill>
                  <a:srgbClr val="292934"/>
                </a:solidFill>
              </a:rPr>
              <a:t>созданию </a:t>
            </a:r>
            <a:r>
              <a:rPr lang="ru-RU" sz="2600" dirty="0" smtClean="0">
                <a:solidFill>
                  <a:srgbClr val="292934"/>
                </a:solidFill>
              </a:rPr>
              <a:t>и </a:t>
            </a:r>
            <a:r>
              <a:rPr lang="ru-RU" sz="2600" dirty="0">
                <a:solidFill>
                  <a:srgbClr val="292934"/>
                </a:solidFill>
              </a:rPr>
              <a:t>ведению официального </a:t>
            </a:r>
            <a:r>
              <a:rPr lang="ru-RU" sz="2600" dirty="0" smtClean="0">
                <a:solidFill>
                  <a:srgbClr val="292934"/>
                </a:solidFill>
              </a:rPr>
              <a:t>сайта организации </a:t>
            </a:r>
            <a:endParaRPr sz="2600" dirty="0"/>
          </a:p>
        </p:txBody>
      </p:sp>
      <p:sp>
        <p:nvSpPr>
          <p:cNvPr id="66" name="CustomShape 3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pic>
        <p:nvPicPr>
          <p:cNvPr id="69" name="Рисунок 68"/>
          <p:cNvPicPr/>
          <p:nvPr/>
        </p:nvPicPr>
        <p:blipFill>
          <a:blip r:embed="rId3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380" name="CustomShape 2"/>
          <p:cNvSpPr/>
          <p:nvPr/>
        </p:nvSpPr>
        <p:spPr>
          <a:xfrm>
            <a:off x="899640" y="1340640"/>
            <a:ext cx="6192360" cy="4611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381" name="CustomShape 3"/>
          <p:cNvSpPr/>
          <p:nvPr/>
        </p:nvSpPr>
        <p:spPr>
          <a:xfrm>
            <a:off x="881640" y="1124744"/>
            <a:ext cx="7395840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80808"/>
                </a:solidFill>
                <a:latin typeface="Arial"/>
              </a:rPr>
              <a:t>Система независимой статистики Яндекс метрика </a:t>
            </a:r>
            <a:endParaRPr b="1" dirty="0"/>
          </a:p>
        </p:txBody>
      </p:sp>
      <p:pic>
        <p:nvPicPr>
          <p:cNvPr id="385" name="Рисунок 384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8" y="1657350"/>
            <a:ext cx="8197298" cy="4622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3"/>
            <a:ext cx="914400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360" name="CustomShape 2"/>
          <p:cNvSpPr/>
          <p:nvPr/>
        </p:nvSpPr>
        <p:spPr>
          <a:xfrm>
            <a:off x="899640" y="1196752"/>
            <a:ext cx="7635240" cy="577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3382C4"/>
                </a:solidFill>
                <a:latin typeface="Myriad Pro"/>
              </a:rPr>
              <a:t>ПОЛОЖЕНИЯ ЗАКОНОВ ТРЕБУЮТ:</a:t>
            </a:r>
            <a:endParaRPr dirty="0"/>
          </a:p>
        </p:txBody>
      </p:sp>
      <p:sp>
        <p:nvSpPr>
          <p:cNvPr id="361" name="CustomShape 3"/>
          <p:cNvSpPr/>
          <p:nvPr/>
        </p:nvSpPr>
        <p:spPr>
          <a:xfrm>
            <a:off x="680760" y="1844824"/>
            <a:ext cx="7635240" cy="57606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200" dirty="0">
                <a:solidFill>
                  <a:srgbClr val="292934"/>
                </a:solidFill>
              </a:rPr>
              <a:t>Официальный сайт должен быть  у </a:t>
            </a:r>
            <a:r>
              <a:rPr lang="ru-RU" sz="2200" dirty="0" smtClean="0">
                <a:solidFill>
                  <a:srgbClr val="292934"/>
                </a:solidFill>
              </a:rPr>
              <a:t>всех и у филиалов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62" name="CustomShape 4"/>
          <p:cNvSpPr/>
          <p:nvPr/>
        </p:nvSpPr>
        <p:spPr>
          <a:xfrm>
            <a:off x="680760" y="2204864"/>
            <a:ext cx="7635240" cy="864096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200" dirty="0">
                <a:solidFill>
                  <a:srgbClr val="292934"/>
                </a:solidFill>
              </a:rPr>
              <a:t>Перечень размещаемой информации в соответствии с структурой  требований </a:t>
            </a:r>
            <a:r>
              <a:rPr lang="ru-RU" sz="2200" dirty="0" smtClean="0">
                <a:solidFill>
                  <a:srgbClr val="292934"/>
                </a:solidFill>
              </a:rPr>
              <a:t>законов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63" name="CustomShape 5"/>
          <p:cNvSpPr/>
          <p:nvPr/>
        </p:nvSpPr>
        <p:spPr>
          <a:xfrm>
            <a:off x="680760" y="2924944"/>
            <a:ext cx="7635240" cy="4311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200" dirty="0">
                <a:solidFill>
                  <a:srgbClr val="292934"/>
                </a:solidFill>
                <a:latin typeface="Myriad Pro"/>
              </a:rPr>
              <a:t>Доступ к информации всем, бесплатно, круглосуточно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64" name="CustomShape 6"/>
          <p:cNvSpPr/>
          <p:nvPr/>
        </p:nvSpPr>
        <p:spPr>
          <a:xfrm>
            <a:off x="680760" y="4869160"/>
            <a:ext cx="7635240" cy="648072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200" dirty="0">
                <a:solidFill>
                  <a:srgbClr val="292934"/>
                </a:solidFill>
                <a:latin typeface="Myriad Pro"/>
              </a:rPr>
              <a:t>Размещение обновленных данных в </a:t>
            </a:r>
            <a:r>
              <a:rPr lang="ru-RU" sz="2200" dirty="0" smtClean="0">
                <a:solidFill>
                  <a:srgbClr val="292934"/>
                </a:solidFill>
                <a:latin typeface="Myriad Pro"/>
              </a:rPr>
              <a:t>течение </a:t>
            </a:r>
            <a:r>
              <a:rPr lang="ru-RU" sz="2200" dirty="0">
                <a:solidFill>
                  <a:srgbClr val="292934"/>
                </a:solidFill>
                <a:latin typeface="Myriad Pro"/>
              </a:rPr>
              <a:t>10 </a:t>
            </a:r>
            <a:r>
              <a:rPr lang="ru-RU" sz="2200" dirty="0" err="1">
                <a:solidFill>
                  <a:srgbClr val="292934"/>
                </a:solidFill>
                <a:latin typeface="Myriad Pro"/>
              </a:rPr>
              <a:t>р.д</a:t>
            </a:r>
            <a:r>
              <a:rPr lang="ru-RU" sz="2200" dirty="0">
                <a:solidFill>
                  <a:srgbClr val="292934"/>
                </a:solidFill>
                <a:latin typeface="Myriad Pro"/>
              </a:rPr>
              <a:t>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66" name="CustomShape 8"/>
          <p:cNvSpPr/>
          <p:nvPr/>
        </p:nvSpPr>
        <p:spPr>
          <a:xfrm>
            <a:off x="680760" y="3356992"/>
            <a:ext cx="7635240" cy="864096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200" dirty="0">
                <a:solidFill>
                  <a:srgbClr val="292934"/>
                </a:solidFill>
                <a:latin typeface="Myriad Pro"/>
              </a:rPr>
              <a:t>Карта сайта, ВДС, обратная связь, независимая оценка – модули обязательные к </a:t>
            </a:r>
            <a:r>
              <a:rPr lang="ru-RU" sz="2200" dirty="0" smtClean="0">
                <a:solidFill>
                  <a:srgbClr val="292934"/>
                </a:solidFill>
                <a:latin typeface="Myriad Pro"/>
              </a:rPr>
              <a:t>исполнению на сайте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67" name="CustomShape 9"/>
          <p:cNvSpPr/>
          <p:nvPr/>
        </p:nvSpPr>
        <p:spPr>
          <a:xfrm>
            <a:off x="680760" y="5231096"/>
            <a:ext cx="7635240" cy="862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200" dirty="0">
                <a:solidFill>
                  <a:srgbClr val="292934"/>
                </a:solidFill>
                <a:latin typeface="Myriad Pro"/>
              </a:rPr>
              <a:t>Контроль за исполнением со стороны Органов Власти 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68" name="CustomShape 10"/>
          <p:cNvSpPr/>
          <p:nvPr/>
        </p:nvSpPr>
        <p:spPr>
          <a:xfrm>
            <a:off x="680760" y="5663144"/>
            <a:ext cx="7635240" cy="862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200" dirty="0">
                <a:solidFill>
                  <a:srgbClr val="292934"/>
                </a:solidFill>
                <a:latin typeface="Myriad Pro"/>
              </a:rPr>
              <a:t>Вся ответственность лежит на руководителе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71" name="Рисунок 370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sp>
        <p:nvSpPr>
          <p:cNvPr id="15" name="CustomShape 9"/>
          <p:cNvSpPr/>
          <p:nvPr/>
        </p:nvSpPr>
        <p:spPr>
          <a:xfrm>
            <a:off x="680760" y="4439008"/>
            <a:ext cx="7635240" cy="862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200" dirty="0" smtClean="0">
                <a:solidFill>
                  <a:srgbClr val="292934"/>
                </a:solidFill>
                <a:latin typeface="Myriad Pro"/>
              </a:rPr>
              <a:t>База данных на территории России 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6" name="CustomShape 9"/>
          <p:cNvSpPr/>
          <p:nvPr/>
        </p:nvSpPr>
        <p:spPr>
          <a:xfrm>
            <a:off x="680760" y="4077072"/>
            <a:ext cx="7635240" cy="57606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200" dirty="0" smtClean="0">
                <a:solidFill>
                  <a:srgbClr val="292934"/>
                </a:solidFill>
                <a:latin typeface="Myriad Pro"/>
              </a:rPr>
              <a:t>Запрет на рекламу  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3"/>
            <a:ext cx="9144000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/>
      <p:bldP spid="367" grpId="0"/>
      <p:bldP spid="368" grpId="0"/>
      <p:bldP spid="15" grpId="0"/>
      <p:bldP spid="1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373" name="CustomShape 2"/>
          <p:cNvSpPr/>
          <p:nvPr/>
        </p:nvSpPr>
        <p:spPr>
          <a:xfrm>
            <a:off x="899640" y="1340640"/>
            <a:ext cx="6192360" cy="4611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374" name="CustomShape 3"/>
          <p:cNvSpPr/>
          <p:nvPr/>
        </p:nvSpPr>
        <p:spPr>
          <a:xfrm>
            <a:off x="899640" y="1772640"/>
            <a:ext cx="7635240" cy="42051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b="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dirty="0" smtClean="0">
                <a:latin typeface="Arial"/>
              </a:rPr>
              <a:t>Основные </a:t>
            </a:r>
            <a:r>
              <a:rPr lang="ru-RU" b="1" dirty="0">
                <a:latin typeface="Arial"/>
              </a:rPr>
              <a:t>тенденции развития:</a:t>
            </a:r>
            <a:endParaRPr dirty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>
                <a:latin typeface="Arial"/>
              </a:rPr>
              <a:t>Увеличение количества сайтов организаций</a:t>
            </a:r>
            <a:endParaRPr dirty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>
                <a:latin typeface="Arial"/>
              </a:rPr>
              <a:t>Качество сайтов: полноценность, функциональность, доступность </a:t>
            </a:r>
            <a:endParaRPr dirty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>
                <a:latin typeface="Arial"/>
              </a:rPr>
              <a:t>Адаптивность сайта: компьютер, ноутбук, планшет, смартфон</a:t>
            </a:r>
            <a:endParaRPr dirty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>
                <a:latin typeface="Arial"/>
              </a:rPr>
              <a:t>Сайт – это визитная карточка организации</a:t>
            </a:r>
            <a:endParaRPr dirty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>
                <a:latin typeface="Arial"/>
              </a:rPr>
              <a:t>Порталы и объединяющие ресурсы (отраслевые системы, социальные сети)</a:t>
            </a:r>
            <a:endParaRPr dirty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>
                <a:latin typeface="Arial"/>
              </a:rPr>
              <a:t>Многостраничность сайта (нет ограничений по трафику)</a:t>
            </a:r>
            <a:endParaRPr dirty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>
                <a:latin typeface="Arial"/>
              </a:rPr>
              <a:t>Доступность и открытость сайта  для инвалидов </a:t>
            </a:r>
            <a:r>
              <a:rPr lang="ru-RU" dirty="0" smtClean="0">
                <a:latin typeface="Arial"/>
              </a:rPr>
              <a:t>с ВДС </a:t>
            </a:r>
            <a:endParaRPr dirty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>
                <a:latin typeface="Arial"/>
              </a:rPr>
              <a:t>Разнообразие дизайнов </a:t>
            </a:r>
            <a:r>
              <a:rPr lang="ru-RU" dirty="0" smtClean="0">
                <a:latin typeface="Arial"/>
              </a:rPr>
              <a:t>сайта</a:t>
            </a:r>
            <a:r>
              <a:rPr lang="en-US" dirty="0" smtClean="0">
                <a:latin typeface="Arial"/>
              </a:rPr>
              <a:t> (24 </a:t>
            </a:r>
            <a:r>
              <a:rPr lang="ru-RU" dirty="0" smtClean="0">
                <a:latin typeface="Arial"/>
              </a:rPr>
              <a:t>и</a:t>
            </a:r>
            <a:r>
              <a:rPr lang="en-US" dirty="0" smtClean="0">
                <a:latin typeface="Arial"/>
              </a:rPr>
              <a:t> 21)</a:t>
            </a:r>
            <a:endParaRPr dirty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>
                <a:latin typeface="Arial"/>
              </a:rPr>
              <a:t>Возможность оперативно адаптироваться при появляющихся изменениях как в законах, так и в IT</a:t>
            </a:r>
            <a:endParaRPr dirty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>
                <a:latin typeface="Arial"/>
              </a:rPr>
              <a:t>Мониторинг и контроль  пользователей сайта</a:t>
            </a:r>
            <a:endParaRPr dirty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>
                <a:latin typeface="Arial"/>
              </a:rPr>
              <a:t>Оперативный обмен информацией между руководителями организаций и Ведомств</a:t>
            </a:r>
            <a:endParaRPr dirty="0"/>
          </a:p>
        </p:txBody>
      </p:sp>
      <p:sp>
        <p:nvSpPr>
          <p:cNvPr id="375" name="CustomShape 4"/>
          <p:cNvSpPr/>
          <p:nvPr/>
        </p:nvSpPr>
        <p:spPr>
          <a:xfrm>
            <a:off x="-36360" y="1268640"/>
            <a:ext cx="9295920" cy="36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endParaRPr lang="ru-RU" sz="2400" b="1" dirty="0" smtClean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Calibri"/>
              </a:rPr>
              <a:t>Реализация </a:t>
            </a:r>
            <a:r>
              <a:rPr lang="ru-RU" sz="2400" b="1" dirty="0">
                <a:latin typeface="Calibri"/>
              </a:rPr>
              <a:t>принципов открытости и доступности информации</a:t>
            </a:r>
            <a:endParaRPr dirty="0"/>
          </a:p>
        </p:txBody>
      </p:sp>
      <p:pic>
        <p:nvPicPr>
          <p:cNvPr id="378" name="Рисунок 377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373" name="CustomShape 2"/>
          <p:cNvSpPr/>
          <p:nvPr/>
        </p:nvSpPr>
        <p:spPr>
          <a:xfrm>
            <a:off x="899640" y="1340640"/>
            <a:ext cx="6192360" cy="4611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375" name="CustomShape 4"/>
          <p:cNvSpPr/>
          <p:nvPr/>
        </p:nvSpPr>
        <p:spPr>
          <a:xfrm>
            <a:off x="-36360" y="1268640"/>
            <a:ext cx="9295920" cy="36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endParaRPr lang="ru-RU" sz="2400" b="1" dirty="0" smtClean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Calibri"/>
              </a:rPr>
              <a:t>Реализация </a:t>
            </a:r>
            <a:r>
              <a:rPr lang="ru-RU" sz="2400" b="1" dirty="0">
                <a:latin typeface="Calibri"/>
              </a:rPr>
              <a:t>принципов открытости и доступности информации</a:t>
            </a:r>
            <a:endParaRPr dirty="0"/>
          </a:p>
        </p:txBody>
      </p:sp>
      <p:pic>
        <p:nvPicPr>
          <p:cNvPr id="378" name="Рисунок 377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9C99390-F5E8-415C-B6C7-35625205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10" y="2710813"/>
            <a:ext cx="5103766" cy="287842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B31FF3A-DC15-4A18-8B27-0A1DBECAA957}"/>
              </a:ext>
            </a:extLst>
          </p:cNvPr>
          <p:cNvSpPr/>
          <p:nvPr/>
        </p:nvSpPr>
        <p:spPr>
          <a:xfrm>
            <a:off x="263810" y="5795972"/>
            <a:ext cx="46474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* По данным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CallTouch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. Исследование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от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23 ноября 2016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useoSansRegular"/>
            </a:endParaRPr>
          </a:p>
        </p:txBody>
      </p:sp>
      <p:sp>
        <p:nvSpPr>
          <p:cNvPr id="11" name="Shape 75"/>
          <p:cNvSpPr txBox="1">
            <a:spLocks/>
          </p:cNvSpPr>
          <p:nvPr/>
        </p:nvSpPr>
        <p:spPr>
          <a:xfrm>
            <a:off x="5884190" y="3146356"/>
            <a:ext cx="2504234" cy="258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200" kern="0" smtClean="0">
                <a:solidFill>
                  <a:schemeClr val="dk1"/>
                </a:solidFill>
                <a:highlight>
                  <a:srgbClr val="FFFFFF"/>
                </a:highlight>
              </a:rPr>
              <a:t>С 2015г наблюдается существенный рост запросов с мобильных устройств. </a:t>
            </a:r>
          </a:p>
          <a:p>
            <a:pPr>
              <a:lnSpc>
                <a:spcPct val="150000"/>
              </a:lnSpc>
            </a:pPr>
            <a:r>
              <a:rPr lang="ru-RU" sz="1200" kern="0" smtClean="0">
                <a:solidFill>
                  <a:schemeClr val="dk1"/>
                </a:solidFill>
                <a:highlight>
                  <a:srgbClr val="FFFFFF"/>
                </a:highlight>
              </a:rPr>
              <a:t>Количество запросов в сфере медицинских услуг с мобильных устройств составляет уже 43%.</a:t>
            </a:r>
            <a:endParaRPr lang="ru-RU" sz="1200" kern="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996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3563888" y="1052736"/>
            <a:ext cx="1800200" cy="2088232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5580529"/>
            <a:ext cx="8761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7AB7"/>
                </a:solidFill>
              </a:rPr>
              <a:t>    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muz</a:t>
            </a:r>
            <a:r>
              <a:rPr lang="ru-RU" sz="3200" b="1" dirty="0" smtClean="0">
                <a:solidFill>
                  <a:srgbClr val="002060"/>
                </a:solidFill>
              </a:rPr>
              <a:t>kult.ru</a:t>
            </a:r>
            <a:r>
              <a:rPr lang="ru-RU" sz="3200" b="1" dirty="0" smtClean="0">
                <a:solidFill>
                  <a:srgbClr val="0E7AB7"/>
                </a:solidFill>
              </a:rPr>
              <a:t> </a:t>
            </a:r>
            <a:r>
              <a:rPr lang="ru-RU" sz="2400" b="1" dirty="0" smtClean="0">
                <a:solidFill>
                  <a:srgbClr val="0E7AB7"/>
                </a:solidFill>
              </a:rPr>
              <a:t>                 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26982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Музыка и Культура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024" y="4983559"/>
            <a:ext cx="9035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7AB7"/>
                </a:solidFill>
              </a:rPr>
              <a:t>            </a:t>
            </a:r>
            <a:r>
              <a:rPr lang="ru-RU" sz="3200" b="1" dirty="0" smtClean="0"/>
              <a:t>52</a:t>
            </a:r>
            <a:r>
              <a:rPr lang="ru-RU" sz="2400" b="1" dirty="0" smtClean="0"/>
              <a:t> </a:t>
            </a:r>
            <a:r>
              <a:rPr lang="ru-RU" sz="2400" dirty="0" smtClean="0"/>
              <a:t>ДИЗАЙНА САЙТОВ НА ВЫБОР                                   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052756" cy="44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097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387" name="CustomShape 2"/>
          <p:cNvSpPr/>
          <p:nvPr/>
        </p:nvSpPr>
        <p:spPr>
          <a:xfrm>
            <a:off x="899640" y="1340768"/>
            <a:ext cx="7488360" cy="3442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292934"/>
                </a:solidFill>
                <a:latin typeface="Arial"/>
              </a:rPr>
              <a:t>Официальный сайт организации –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это важнейший источник 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информации и инструмент продвижения услуг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292934"/>
                </a:solidFill>
                <a:latin typeface="Arial"/>
              </a:rPr>
              <a:t>Формируйте узнаваемый,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292934"/>
                </a:solidFill>
                <a:latin typeface="Arial"/>
              </a:rPr>
              <a:t>положительный образ организации,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292934"/>
                </a:solidFill>
                <a:latin typeface="Arial"/>
              </a:rPr>
              <a:t>через размещение интересного контента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292934"/>
                </a:solidFill>
                <a:latin typeface="Arial"/>
              </a:rPr>
              <a:t>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292934"/>
                </a:solidFill>
                <a:latin typeface="Arial"/>
              </a:rPr>
              <a:t> </a:t>
            </a:r>
            <a:endParaRPr dirty="0"/>
          </a:p>
        </p:txBody>
      </p:sp>
      <p:pic>
        <p:nvPicPr>
          <p:cNvPr id="388" name="Рисунок 387"/>
          <p:cNvPicPr/>
          <p:nvPr/>
        </p:nvPicPr>
        <p:blipFill>
          <a:blip r:embed="rId2"/>
          <a:stretch>
            <a:fillRect/>
          </a:stretch>
        </p:blipFill>
        <p:spPr>
          <a:xfrm>
            <a:off x="393840" y="-25200"/>
            <a:ext cx="8737560" cy="1143000"/>
          </a:xfrm>
          <a:prstGeom prst="rect">
            <a:avLst/>
          </a:prstGeom>
          <a:ln>
            <a:noFill/>
          </a:ln>
        </p:spPr>
      </p:pic>
      <p:pic>
        <p:nvPicPr>
          <p:cNvPr id="389" name="Рисунок 388"/>
          <p:cNvPicPr/>
          <p:nvPr/>
        </p:nvPicPr>
        <p:blipFill>
          <a:blip r:embed="rId3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66190"/>
            <a:ext cx="3857870" cy="2891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7112"/>
            <a:ext cx="3474687" cy="21284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5104"/>
            <a:ext cx="3684897" cy="2157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392" name="CustomShape 2"/>
          <p:cNvSpPr/>
          <p:nvPr/>
        </p:nvSpPr>
        <p:spPr>
          <a:xfrm>
            <a:off x="899640" y="1340640"/>
            <a:ext cx="6192360" cy="46116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393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19520" y="2061304"/>
            <a:ext cx="7296480" cy="4104000"/>
          </a:xfrm>
          <a:prstGeom prst="rect">
            <a:avLst/>
          </a:prstGeom>
          <a:ln>
            <a:noFill/>
          </a:ln>
        </p:spPr>
      </p:pic>
      <p:sp>
        <p:nvSpPr>
          <p:cNvPr id="394" name="CustomShape 3"/>
          <p:cNvSpPr/>
          <p:nvPr/>
        </p:nvSpPr>
        <p:spPr>
          <a:xfrm>
            <a:off x="2073420" y="1484784"/>
            <a:ext cx="5062320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292934"/>
                </a:solidFill>
                <a:latin typeface="Arial"/>
              </a:rPr>
              <a:t>Вам это </a:t>
            </a:r>
            <a:r>
              <a:rPr lang="ru-RU" sz="2400" b="1" dirty="0" smtClean="0">
                <a:solidFill>
                  <a:srgbClr val="292934"/>
                </a:solidFill>
                <a:latin typeface="Arial"/>
              </a:rPr>
              <a:t>никого </a:t>
            </a:r>
            <a:r>
              <a:rPr lang="ru-RU" sz="2400" b="1" dirty="0">
                <a:solidFill>
                  <a:srgbClr val="292934"/>
                </a:solidFill>
                <a:latin typeface="Arial"/>
              </a:rPr>
              <a:t>не напоминает?</a:t>
            </a:r>
            <a:endParaRPr dirty="0"/>
          </a:p>
        </p:txBody>
      </p:sp>
      <p:pic>
        <p:nvPicPr>
          <p:cNvPr id="395" name="Рисунок 394"/>
          <p:cNvPicPr/>
          <p:nvPr/>
        </p:nvPicPr>
        <p:blipFill>
          <a:blip r:embed="rId3"/>
          <a:stretch>
            <a:fillRect/>
          </a:stretch>
        </p:blipFill>
        <p:spPr>
          <a:xfrm>
            <a:off x="196194" y="44624"/>
            <a:ext cx="8737560" cy="1143000"/>
          </a:xfrm>
          <a:prstGeom prst="rect">
            <a:avLst/>
          </a:prstGeom>
          <a:ln>
            <a:noFill/>
          </a:ln>
        </p:spPr>
      </p:pic>
      <p:pic>
        <p:nvPicPr>
          <p:cNvPr id="396" name="Рисунок 395"/>
          <p:cNvPicPr/>
          <p:nvPr/>
        </p:nvPicPr>
        <p:blipFill>
          <a:blip r:embed="rId4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sp>
        <p:nvSpPr>
          <p:cNvPr id="2" name="Улыбающееся лицо 1"/>
          <p:cNvSpPr/>
          <p:nvPr/>
        </p:nvSpPr>
        <p:spPr>
          <a:xfrm>
            <a:off x="7207748" y="1547148"/>
            <a:ext cx="460596" cy="369684"/>
          </a:xfrm>
          <a:prstGeom prst="smileyFace">
            <a:avLst/>
          </a:prstGeom>
          <a:solidFill>
            <a:srgbClr val="FFFF00"/>
          </a:solidFill>
          <a:effectLst>
            <a:glow rad="2286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Рисунок 47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19872" y="5229200"/>
            <a:ext cx="233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Вопросы?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pic>
        <p:nvPicPr>
          <p:cNvPr id="494" name="Рисунок 49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092751" cy="469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pic>
        <p:nvPicPr>
          <p:cNvPr id="494" name="Рисунок 49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821334" cy="481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393840" y="1238932"/>
            <a:ext cx="8496720" cy="5286412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endParaRPr lang="ru-RU" b="1" dirty="0" smtClean="0"/>
          </a:p>
          <a:p>
            <a:r>
              <a:rPr lang="ru-RU" b="1" dirty="0" smtClean="0"/>
              <a:t>N </a:t>
            </a:r>
            <a:r>
              <a:rPr lang="ru-RU" b="1" dirty="0"/>
              <a:t>8-ФЗ </a:t>
            </a:r>
            <a:r>
              <a:rPr lang="ru-RU" dirty="0"/>
              <a:t>от 09.02.2009 </a:t>
            </a:r>
            <a:r>
              <a:rPr lang="ru-RU" dirty="0" smtClean="0"/>
              <a:t>от 01.12.2014</a:t>
            </a:r>
          </a:p>
          <a:p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Об </a:t>
            </a:r>
            <a:r>
              <a:rPr lang="ru-RU" dirty="0"/>
              <a:t>обеспечении доступа к информации о деятельности государственных органов и органов местного </a:t>
            </a:r>
            <a:r>
              <a:rPr lang="ru-RU" dirty="0" smtClean="0"/>
              <a:t>самоуправления</a:t>
            </a:r>
            <a:r>
              <a:rPr lang="en-US" dirty="0" smtClean="0"/>
              <a:t>]</a:t>
            </a:r>
            <a:endParaRPr lang="ru-RU" dirty="0"/>
          </a:p>
          <a:p>
            <a:r>
              <a:rPr lang="ru-RU" b="1" dirty="0"/>
              <a:t>N 44-ФЗ </a:t>
            </a:r>
            <a:r>
              <a:rPr lang="ru-RU" dirty="0" smtClean="0"/>
              <a:t>от 13.07.2015</a:t>
            </a:r>
          </a:p>
          <a:p>
            <a:r>
              <a:rPr lang="en-US" dirty="0"/>
              <a:t>[</a:t>
            </a:r>
            <a:r>
              <a:rPr lang="ru-RU" dirty="0" smtClean="0"/>
              <a:t>О </a:t>
            </a:r>
            <a:r>
              <a:rPr lang="ru-RU" dirty="0"/>
              <a:t>контрактной системе в сфере закупок</a:t>
            </a:r>
            <a:r>
              <a:rPr lang="ru-RU" dirty="0" smtClean="0"/>
              <a:t>...</a:t>
            </a:r>
            <a:r>
              <a:rPr lang="en-US" dirty="0" smtClean="0"/>
              <a:t>]</a:t>
            </a:r>
            <a:endParaRPr lang="ru-RU" dirty="0"/>
          </a:p>
          <a:p>
            <a:r>
              <a:rPr lang="ru-RU" b="1" dirty="0"/>
              <a:t>N 63-ФЗ</a:t>
            </a:r>
            <a:r>
              <a:rPr lang="ru-RU" dirty="0"/>
              <a:t> от </a:t>
            </a:r>
            <a:r>
              <a:rPr lang="ru-RU" dirty="0" smtClean="0"/>
              <a:t>30.03.2015</a:t>
            </a:r>
            <a:r>
              <a:rPr lang="en-US" dirty="0" smtClean="0"/>
              <a:t>[</a:t>
            </a:r>
            <a:r>
              <a:rPr lang="ru-RU" dirty="0" smtClean="0"/>
              <a:t> </a:t>
            </a:r>
            <a:r>
              <a:rPr lang="ru-RU" dirty="0"/>
              <a:t>... в связи с совершенствованием механизма подготовки кадров для муниципальной </a:t>
            </a:r>
            <a:r>
              <a:rPr lang="ru-RU" dirty="0" smtClean="0"/>
              <a:t>службы</a:t>
            </a:r>
            <a:r>
              <a:rPr lang="en-US" dirty="0" smtClean="0"/>
              <a:t>]</a:t>
            </a:r>
            <a:endParaRPr lang="ru-RU" dirty="0"/>
          </a:p>
          <a:p>
            <a:r>
              <a:rPr lang="ru-RU" b="1" dirty="0"/>
              <a:t>N 112-ФЗ</a:t>
            </a:r>
            <a:r>
              <a:rPr lang="ru-RU" dirty="0"/>
              <a:t> от 07.06.2013 </a:t>
            </a:r>
            <a:r>
              <a:rPr lang="en-US" dirty="0" smtClean="0"/>
              <a:t>[</a:t>
            </a:r>
            <a:r>
              <a:rPr lang="ru-RU" dirty="0" smtClean="0"/>
              <a:t>"</a:t>
            </a:r>
            <a:r>
              <a:rPr lang="ru-RU" dirty="0"/>
              <a:t>О внесении изменений в Федеральный закон "Об информации, информационных технологиях и о защите информации" и Федеральный закон "Об обеспечении доступа к информации о деятельности государственных органов и органов </a:t>
            </a:r>
            <a:r>
              <a:rPr lang="ru-RU" dirty="0" smtClean="0"/>
              <a:t>МСУ“</a:t>
            </a:r>
            <a:r>
              <a:rPr lang="en-US" dirty="0" smtClean="0"/>
              <a:t>]</a:t>
            </a:r>
            <a:endParaRPr lang="ru-RU" b="1" dirty="0" smtClean="0"/>
          </a:p>
          <a:p>
            <a:r>
              <a:rPr lang="ru-RU" b="1" dirty="0"/>
              <a:t>N 25-ФЗ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от </a:t>
            </a:r>
            <a:r>
              <a:rPr lang="ru-RU" dirty="0" smtClean="0"/>
              <a:t>15.02.2016 </a:t>
            </a:r>
            <a:r>
              <a:rPr lang="en-US" dirty="0" smtClean="0"/>
              <a:t>[</a:t>
            </a:r>
            <a:r>
              <a:rPr lang="ru-RU" dirty="0" smtClean="0"/>
              <a:t>"</a:t>
            </a:r>
            <a:r>
              <a:rPr lang="ru-RU" dirty="0"/>
              <a:t>О муниципальной службе в Российской </a:t>
            </a:r>
            <a:r>
              <a:rPr lang="ru-RU" dirty="0" smtClean="0"/>
              <a:t>Федерации“</a:t>
            </a:r>
            <a:r>
              <a:rPr lang="en-US" dirty="0" smtClean="0"/>
              <a:t>]</a:t>
            </a:r>
            <a:endParaRPr lang="ru-RU" dirty="0"/>
          </a:p>
          <a:p>
            <a:r>
              <a:rPr lang="ru-RU" b="1" dirty="0"/>
              <a:t>N 59-ФЗ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от </a:t>
            </a:r>
            <a:r>
              <a:rPr lang="ru-RU" dirty="0" smtClean="0"/>
              <a:t>27.07.2010 </a:t>
            </a:r>
            <a:r>
              <a:rPr lang="en-US" dirty="0" smtClean="0"/>
              <a:t>[</a:t>
            </a:r>
            <a:r>
              <a:rPr lang="ru-RU" dirty="0" smtClean="0"/>
              <a:t>«</a:t>
            </a:r>
            <a:r>
              <a:rPr lang="ru-RU" dirty="0"/>
              <a:t>О порядке рассмотрения обращений граждан Российской Федерации</a:t>
            </a:r>
            <a:r>
              <a:rPr lang="ru-RU" dirty="0" smtClean="0"/>
              <a:t>»</a:t>
            </a:r>
            <a:r>
              <a:rPr lang="en-US" dirty="0" smtClean="0"/>
              <a:t>]</a:t>
            </a:r>
            <a:endParaRPr lang="ru-RU" dirty="0"/>
          </a:p>
          <a:p>
            <a:r>
              <a:rPr lang="ru-RU" b="1" dirty="0"/>
              <a:t>N 68-ФЗ</a:t>
            </a:r>
            <a:r>
              <a:rPr lang="ru-RU" dirty="0"/>
              <a:t> </a:t>
            </a:r>
            <a:r>
              <a:rPr lang="ru-RU" dirty="0" smtClean="0"/>
              <a:t>от </a:t>
            </a:r>
            <a:r>
              <a:rPr lang="ru-RU" dirty="0"/>
              <a:t>29.12.2010 г. </a:t>
            </a:r>
            <a:r>
              <a:rPr lang="en-US" dirty="0" smtClean="0"/>
              <a:t>[</a:t>
            </a:r>
            <a:r>
              <a:rPr lang="ru-RU" dirty="0" smtClean="0"/>
              <a:t>«</a:t>
            </a:r>
            <a:r>
              <a:rPr lang="ru-RU" dirty="0"/>
              <a:t>Защита населения и территорий от чрезвычайных ситуаций природного и техногенного характера</a:t>
            </a:r>
            <a:r>
              <a:rPr lang="ru-RU" dirty="0" smtClean="0"/>
              <a:t>»</a:t>
            </a:r>
            <a:r>
              <a:rPr lang="en-US" dirty="0" smtClean="0"/>
              <a:t>]</a:t>
            </a:r>
            <a:endParaRPr lang="ru-RU" dirty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57" name="Рисунок 5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8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pic>
        <p:nvPicPr>
          <p:cNvPr id="494" name="Рисунок 49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675768" cy="49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pic>
        <p:nvPicPr>
          <p:cNvPr id="494" name="Рисунок 49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95531"/>
            <a:ext cx="6624384" cy="48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pic>
        <p:nvPicPr>
          <p:cNvPr id="494" name="Рисунок 49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00174"/>
            <a:ext cx="6544565" cy="486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pic>
        <p:nvPicPr>
          <p:cNvPr id="494" name="Рисунок 49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26190"/>
            <a:ext cx="6650358" cy="48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pic>
        <p:nvPicPr>
          <p:cNvPr id="494" name="Рисунок 49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569848" cy="48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pic>
        <p:nvPicPr>
          <p:cNvPr id="494" name="Рисунок 49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95531"/>
            <a:ext cx="6635885" cy="48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pic>
        <p:nvPicPr>
          <p:cNvPr id="494" name="Рисунок 49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76481"/>
            <a:ext cx="6564981" cy="486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pic>
        <p:nvPicPr>
          <p:cNvPr id="494" name="Рисунок 49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00294"/>
            <a:ext cx="6599074" cy="48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pic>
        <p:nvPicPr>
          <p:cNvPr id="494" name="Рисунок 49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527582" cy="48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pic>
        <p:nvPicPr>
          <p:cNvPr id="494" name="Рисунок 49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357214" cy="47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393840" y="1454956"/>
            <a:ext cx="8496720" cy="5286412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r>
              <a:rPr lang="ru-RU" b="1" dirty="0"/>
              <a:t>N 178-ФЗ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от </a:t>
            </a:r>
            <a:r>
              <a:rPr lang="ru-RU" dirty="0" smtClean="0"/>
              <a:t>13.07.2015 </a:t>
            </a:r>
            <a:r>
              <a:rPr lang="en-US" dirty="0" smtClean="0"/>
              <a:t>[</a:t>
            </a:r>
            <a:r>
              <a:rPr lang="ru-RU" dirty="0" smtClean="0"/>
              <a:t>"</a:t>
            </a:r>
            <a:r>
              <a:rPr lang="ru-RU" dirty="0"/>
              <a:t>О приватизации государственного и муниципального </a:t>
            </a:r>
            <a:r>
              <a:rPr lang="ru-RU" dirty="0" smtClean="0"/>
              <a:t>имущества“</a:t>
            </a:r>
            <a:r>
              <a:rPr lang="en-US" dirty="0" smtClean="0"/>
              <a:t>]</a:t>
            </a:r>
            <a:endParaRPr lang="ru-RU" dirty="0"/>
          </a:p>
          <a:p>
            <a:r>
              <a:rPr lang="ru-RU" b="1" dirty="0"/>
              <a:t>N 273-ФЗ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от </a:t>
            </a:r>
            <a:r>
              <a:rPr lang="ru-RU" dirty="0" smtClean="0"/>
              <a:t>15.02.2016</a:t>
            </a:r>
          </a:p>
          <a:p>
            <a:r>
              <a:rPr lang="en-US" dirty="0" smtClean="0"/>
              <a:t>[</a:t>
            </a:r>
            <a:r>
              <a:rPr lang="ru-RU" dirty="0" smtClean="0"/>
              <a:t>"</a:t>
            </a:r>
            <a:r>
              <a:rPr lang="ru-RU" dirty="0"/>
              <a:t>О противодействии </a:t>
            </a:r>
            <a:r>
              <a:rPr lang="ru-RU" dirty="0" smtClean="0"/>
              <a:t>коррупции“</a:t>
            </a:r>
            <a:r>
              <a:rPr lang="en-US" dirty="0" smtClean="0"/>
              <a:t>]</a:t>
            </a:r>
            <a:endParaRPr lang="ru-RU" dirty="0"/>
          </a:p>
          <a:p>
            <a:r>
              <a:rPr lang="ru-RU" b="1" dirty="0" smtClean="0"/>
              <a:t>N 152-ФЗ </a:t>
            </a:r>
            <a:r>
              <a:rPr lang="ru-RU" dirty="0" smtClean="0"/>
              <a:t>от 27 июля 2006 г. 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ru-RU" dirty="0" smtClean="0"/>
              <a:t>«О персональных данных»</a:t>
            </a:r>
            <a:r>
              <a:rPr lang="en-US" dirty="0" smtClean="0"/>
              <a:t>]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N 149-ФЗ </a:t>
            </a:r>
            <a:r>
              <a:rPr lang="ru-RU" dirty="0" smtClean="0"/>
              <a:t>от 27 июля 2006 г. 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ru-RU" dirty="0" smtClean="0"/>
              <a:t>«Об информации, информационных технологиях и о защите информации»</a:t>
            </a:r>
            <a:r>
              <a:rPr lang="en-US" dirty="0" smtClean="0"/>
              <a:t>]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N </a:t>
            </a:r>
            <a:r>
              <a:rPr lang="en-US" b="1" dirty="0" smtClean="0"/>
              <a:t>13</a:t>
            </a:r>
            <a:r>
              <a:rPr lang="ru-RU" b="1" dirty="0" smtClean="0"/>
              <a:t>-ФЗ</a:t>
            </a:r>
            <a:r>
              <a:rPr lang="en-US" dirty="0" smtClean="0"/>
              <a:t> </a:t>
            </a:r>
            <a:r>
              <a:rPr lang="ru-RU" dirty="0" smtClean="0"/>
              <a:t>от </a:t>
            </a:r>
            <a:r>
              <a:rPr lang="en-US" dirty="0" smtClean="0"/>
              <a:t>7</a:t>
            </a:r>
            <a:r>
              <a:rPr lang="ru-RU" dirty="0" smtClean="0"/>
              <a:t> февраля 2017 г.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«О внесении изменений в кодекс РФ об административных правонарушениях»</a:t>
            </a:r>
            <a:r>
              <a:rPr lang="en-US" dirty="0" smtClean="0"/>
              <a:t>]</a:t>
            </a:r>
            <a:endParaRPr lang="ru-RU" dirty="0" smtClean="0"/>
          </a:p>
          <a:p>
            <a:r>
              <a:rPr lang="ru-RU" b="1" dirty="0" smtClean="0"/>
              <a:t>N 181-ФЗ</a:t>
            </a:r>
            <a:r>
              <a:rPr lang="en-US" dirty="0" smtClean="0"/>
              <a:t> </a:t>
            </a:r>
            <a:r>
              <a:rPr lang="ru-RU" dirty="0" smtClean="0"/>
              <a:t>от 24 ноября 1995 г.</a:t>
            </a:r>
          </a:p>
          <a:p>
            <a:r>
              <a:rPr lang="en-US" dirty="0" smtClean="0"/>
              <a:t>[</a:t>
            </a:r>
            <a:r>
              <a:rPr lang="ru-RU" dirty="0" smtClean="0"/>
              <a:t>«О социальной защите инвалидов в Российской федерации»</a:t>
            </a:r>
            <a:r>
              <a:rPr lang="en-US" dirty="0" smtClean="0"/>
              <a:t>]</a:t>
            </a:r>
            <a:endParaRPr lang="ru-RU" dirty="0" smtClean="0"/>
          </a:p>
          <a:p>
            <a:r>
              <a:rPr lang="ru-RU" b="1" dirty="0" smtClean="0"/>
              <a:t>N 436-ФЗ</a:t>
            </a:r>
            <a:r>
              <a:rPr lang="en-US" dirty="0" smtClean="0"/>
              <a:t> </a:t>
            </a:r>
            <a:r>
              <a:rPr lang="ru-RU" dirty="0" smtClean="0"/>
              <a:t>от 29 декабря 2010 г.</a:t>
            </a:r>
          </a:p>
          <a:p>
            <a:r>
              <a:rPr lang="en-US" dirty="0" smtClean="0"/>
              <a:t>[</a:t>
            </a:r>
            <a:r>
              <a:rPr lang="ru-RU" dirty="0" smtClean="0"/>
              <a:t>«О защите детей от информации, причиняющей вред их здоровью и развитию»</a:t>
            </a:r>
            <a:r>
              <a:rPr lang="en-US" dirty="0" smtClean="0"/>
              <a:t>]</a:t>
            </a:r>
            <a:endParaRPr lang="ru-RU" dirty="0" smtClean="0"/>
          </a:p>
          <a:p>
            <a:r>
              <a:rPr lang="ru-RU" b="1" dirty="0" smtClean="0"/>
              <a:t>N </a:t>
            </a:r>
            <a:r>
              <a:rPr lang="en-US" b="1" dirty="0" smtClean="0"/>
              <a:t>13</a:t>
            </a:r>
            <a:r>
              <a:rPr lang="ru-RU" b="1" dirty="0" smtClean="0"/>
              <a:t>9-ФЗ</a:t>
            </a:r>
            <a:r>
              <a:rPr lang="en-US" dirty="0" smtClean="0"/>
              <a:t> </a:t>
            </a:r>
            <a:r>
              <a:rPr lang="ru-RU" dirty="0" smtClean="0"/>
              <a:t>от 28 июля 2012 г.</a:t>
            </a:r>
            <a:r>
              <a:rPr lang="en-US" dirty="0" smtClean="0"/>
              <a:t>[</a:t>
            </a:r>
            <a:r>
              <a:rPr lang="ru-RU" dirty="0" smtClean="0"/>
              <a:t> «о внесении изменений в 436-ФЗ»</a:t>
            </a:r>
            <a:r>
              <a:rPr lang="en-US" dirty="0" smtClean="0"/>
              <a:t>]</a:t>
            </a:r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57" name="Рисунок 5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3382C4"/>
                </a:solidFill>
                <a:latin typeface="Myriad Pro"/>
              </a:rPr>
              <a:t>eisrf.ru</a:t>
            </a:r>
            <a:endParaRPr lang="en-US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836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476" name="CustomShape 2"/>
          <p:cNvSpPr/>
          <p:nvPr/>
        </p:nvSpPr>
        <p:spPr>
          <a:xfrm>
            <a:off x="251640" y="1311120"/>
            <a:ext cx="6555600" cy="456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53B45A"/>
                </a:solidFill>
                <a:latin typeface="Myriad Pro"/>
              </a:rPr>
              <a:t>Пакет всё включено</a:t>
            </a:r>
            <a:endParaRPr/>
          </a:p>
        </p:txBody>
      </p:sp>
      <p:sp>
        <p:nvSpPr>
          <p:cNvPr id="477" name="CustomShape 3"/>
          <p:cNvSpPr/>
          <p:nvPr/>
        </p:nvSpPr>
        <p:spPr>
          <a:xfrm>
            <a:off x="251640" y="1811520"/>
            <a:ext cx="8712720" cy="395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000" b="1">
                <a:solidFill>
                  <a:srgbClr val="53B45A"/>
                </a:solidFill>
                <a:latin typeface="Myriad Pro"/>
              </a:rPr>
              <a:t>Официальный сайт с выбором любого имеющегося дизайна</a:t>
            </a:r>
            <a:endParaRPr/>
          </a:p>
        </p:txBody>
      </p:sp>
      <p:sp>
        <p:nvSpPr>
          <p:cNvPr id="478" name="CustomShape 4"/>
          <p:cNvSpPr/>
          <p:nvPr/>
        </p:nvSpPr>
        <p:spPr>
          <a:xfrm>
            <a:off x="271800" y="3429000"/>
            <a:ext cx="8712720" cy="395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53B45A"/>
                </a:solidFill>
                <a:latin typeface="Myriad Pro"/>
              </a:rPr>
              <a:t>                                            Модуль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53B45A"/>
                </a:solidFill>
                <a:latin typeface="Myriad Pro"/>
              </a:rPr>
              <a:t>Версия </a:t>
            </a:r>
            <a:r>
              <a:rPr lang="ru-RU" sz="2000" b="1" dirty="0">
                <a:solidFill>
                  <a:srgbClr val="53B45A"/>
                </a:solidFill>
                <a:latin typeface="Myriad Pro"/>
              </a:rPr>
              <a:t>для </a:t>
            </a:r>
            <a:r>
              <a:rPr lang="ru-RU" sz="2000" b="1" dirty="0" smtClean="0">
                <a:solidFill>
                  <a:srgbClr val="53B45A"/>
                </a:solidFill>
                <a:latin typeface="Myriad Pro"/>
              </a:rPr>
              <a:t>Слабовидящих </a:t>
            </a:r>
            <a:r>
              <a:rPr lang="ru-RU" sz="2000" b="1" dirty="0">
                <a:solidFill>
                  <a:srgbClr val="53B45A"/>
                </a:solidFill>
                <a:latin typeface="Myriad Pro"/>
              </a:rPr>
              <a:t>по  </a:t>
            </a:r>
            <a:r>
              <a:rPr lang="ru-RU" sz="2000" b="1" dirty="0">
                <a:solidFill>
                  <a:srgbClr val="3382C4"/>
                </a:solidFill>
                <a:latin typeface="Myriad Pro"/>
              </a:rPr>
              <a:t>ГОСТ Р </a:t>
            </a:r>
            <a:r>
              <a:rPr lang="ru-RU" sz="2000" b="1" dirty="0" smtClean="0">
                <a:solidFill>
                  <a:srgbClr val="3382C4"/>
                </a:solidFill>
                <a:latin typeface="Myriad Pro"/>
              </a:rPr>
              <a:t>52872-2012 </a:t>
            </a:r>
            <a:r>
              <a:rPr lang="ru-RU" sz="2000" b="1" dirty="0" smtClean="0">
                <a:solidFill>
                  <a:srgbClr val="53B45A"/>
                </a:solidFill>
                <a:latin typeface="Myriad Pro"/>
              </a:rPr>
              <a:t> </a:t>
            </a:r>
            <a:r>
              <a:rPr lang="ru-RU" sz="2000" b="1" dirty="0">
                <a:solidFill>
                  <a:srgbClr val="53B45A"/>
                </a:solidFill>
                <a:latin typeface="Myriad Pro"/>
              </a:rPr>
              <a:t>с озвучкой  </a:t>
            </a:r>
            <a:endParaRPr sz="2000" dirty="0"/>
          </a:p>
        </p:txBody>
      </p:sp>
      <p:sp>
        <p:nvSpPr>
          <p:cNvPr id="479" name="CustomShape 5"/>
          <p:cNvSpPr/>
          <p:nvPr/>
        </p:nvSpPr>
        <p:spPr>
          <a:xfrm>
            <a:off x="248040" y="2564904"/>
            <a:ext cx="8712720" cy="395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000" b="1" dirty="0" smtClean="0">
                <a:solidFill>
                  <a:srgbClr val="53B45A"/>
                </a:solidFill>
                <a:latin typeface="Myriad Pro"/>
              </a:rPr>
              <a:t>Домен, Хостинг</a:t>
            </a:r>
            <a:r>
              <a:rPr lang="ru-RU" sz="2000" b="1" dirty="0">
                <a:solidFill>
                  <a:srgbClr val="53B45A"/>
                </a:solidFill>
                <a:latin typeface="Myriad Pro"/>
              </a:rPr>
              <a:t>, </a:t>
            </a:r>
            <a:r>
              <a:rPr lang="ru-RU" sz="2000" b="1" dirty="0" smtClean="0">
                <a:solidFill>
                  <a:srgbClr val="53B45A"/>
                </a:solidFill>
                <a:latin typeface="Myriad Pro"/>
              </a:rPr>
              <a:t>техническая поддержка, </a:t>
            </a:r>
            <a:r>
              <a:rPr lang="ru-RU" sz="2000" b="1" dirty="0">
                <a:solidFill>
                  <a:srgbClr val="53B45A"/>
                </a:solidFill>
                <a:latin typeface="Myriad Pro"/>
              </a:rPr>
              <a:t>администрирование </a:t>
            </a:r>
            <a:endParaRPr dirty="0"/>
          </a:p>
        </p:txBody>
      </p:sp>
      <p:sp>
        <p:nvSpPr>
          <p:cNvPr id="480" name="CustomShape 6"/>
          <p:cNvSpPr/>
          <p:nvPr/>
        </p:nvSpPr>
        <p:spPr>
          <a:xfrm>
            <a:off x="271800" y="2206800"/>
            <a:ext cx="8712720" cy="395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000" b="1" dirty="0">
                <a:solidFill>
                  <a:srgbClr val="53B45A"/>
                </a:solidFill>
                <a:latin typeface="Myriad Pro"/>
              </a:rPr>
              <a:t>Мобильная версия</a:t>
            </a:r>
            <a:endParaRPr dirty="0"/>
          </a:p>
        </p:txBody>
      </p:sp>
      <p:sp>
        <p:nvSpPr>
          <p:cNvPr id="481" name="CustomShape 7"/>
          <p:cNvSpPr/>
          <p:nvPr/>
        </p:nvSpPr>
        <p:spPr>
          <a:xfrm>
            <a:off x="219240" y="2924944"/>
            <a:ext cx="8712720" cy="395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000" b="1" dirty="0">
                <a:solidFill>
                  <a:srgbClr val="53B45A"/>
                </a:solidFill>
                <a:latin typeface="Myriad Pro"/>
              </a:rPr>
              <a:t>Подключение к </a:t>
            </a:r>
            <a:r>
              <a:rPr lang="ru-RU" sz="2000" b="1" dirty="0" smtClean="0">
                <a:solidFill>
                  <a:srgbClr val="53B45A"/>
                </a:solidFill>
                <a:latin typeface="Myriad Pro"/>
              </a:rPr>
              <a:t>системе</a:t>
            </a:r>
            <a:endParaRPr dirty="0"/>
          </a:p>
        </p:txBody>
      </p:sp>
      <p:sp>
        <p:nvSpPr>
          <p:cNvPr id="482" name="CustomShape 8"/>
          <p:cNvSpPr/>
          <p:nvPr/>
        </p:nvSpPr>
        <p:spPr>
          <a:xfrm>
            <a:off x="219240" y="3284984"/>
            <a:ext cx="8712720" cy="395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000" b="1" dirty="0">
                <a:solidFill>
                  <a:srgbClr val="53B45A"/>
                </a:solidFill>
                <a:latin typeface="Myriad Pro"/>
              </a:rPr>
              <a:t>Личный кабинет в системе </a:t>
            </a:r>
            <a:endParaRPr dirty="0"/>
          </a:p>
        </p:txBody>
      </p:sp>
      <p:sp>
        <p:nvSpPr>
          <p:cNvPr id="484" name="CustomShape 9"/>
          <p:cNvSpPr/>
          <p:nvPr/>
        </p:nvSpPr>
        <p:spPr>
          <a:xfrm>
            <a:off x="1156320" y="4185848"/>
            <a:ext cx="6943680" cy="395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53B45A"/>
                </a:solidFill>
                <a:latin typeface="Myriad Pro"/>
              </a:rPr>
              <a:t>Одноразовый платеж </a:t>
            </a:r>
            <a:endParaRPr lang="ru-RU" sz="2400" b="1" dirty="0" smtClean="0">
              <a:solidFill>
                <a:srgbClr val="53B45A"/>
              </a:solidFill>
              <a:latin typeface="Myriad Pro"/>
            </a:endParaRP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53B45A"/>
                </a:solidFill>
                <a:latin typeface="Myriad Pro"/>
              </a:rPr>
              <a:t>(первый год)</a:t>
            </a:r>
            <a:endParaRPr sz="2400" dirty="0"/>
          </a:p>
        </p:txBody>
      </p:sp>
      <p:pic>
        <p:nvPicPr>
          <p:cNvPr id="486" name="Рисунок 485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43851" y="4941168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24</a:t>
            </a:r>
            <a:r>
              <a:rPr lang="ru-RU" sz="5400" b="1" dirty="0" smtClean="0">
                <a:solidFill>
                  <a:srgbClr val="0070C0"/>
                </a:solidFill>
              </a:rPr>
              <a:t>800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" grpId="0"/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489" name="CustomShape 2"/>
          <p:cNvSpPr/>
          <p:nvPr/>
        </p:nvSpPr>
        <p:spPr>
          <a:xfrm>
            <a:off x="179640" y="1268640"/>
            <a:ext cx="8827200" cy="1918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53B45A"/>
                </a:solidFill>
                <a:latin typeface="Arial"/>
              </a:rPr>
              <a:t>Стоимость  технической поддержки , хостинга,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53B45A"/>
                </a:solidFill>
                <a:latin typeface="Arial"/>
              </a:rPr>
              <a:t> администрирование сайта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200" b="1" u="sng" dirty="0">
                <a:solidFill>
                  <a:srgbClr val="53B45A"/>
                </a:solidFill>
                <a:latin typeface="Arial"/>
              </a:rPr>
              <a:t>со второго года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53B45A"/>
                </a:solidFill>
                <a:latin typeface="Arial"/>
              </a:rPr>
              <a:t> (цена за год) </a:t>
            </a:r>
            <a:endParaRPr dirty="0"/>
          </a:p>
        </p:txBody>
      </p:sp>
      <p:sp>
        <p:nvSpPr>
          <p:cNvPr id="491" name="CustomShape 3"/>
          <p:cNvSpPr/>
          <p:nvPr/>
        </p:nvSpPr>
        <p:spPr>
          <a:xfrm>
            <a:off x="646200" y="4293000"/>
            <a:ext cx="8053920" cy="516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53B45A"/>
                </a:solidFill>
                <a:latin typeface="Arial"/>
              </a:rPr>
              <a:t>Редирект</a:t>
            </a:r>
            <a:r>
              <a:rPr lang="ru-RU" sz="2800" dirty="0">
                <a:solidFill>
                  <a:srgbClr val="292934"/>
                </a:solidFill>
                <a:latin typeface="Arial"/>
              </a:rPr>
              <a:t> </a:t>
            </a:r>
            <a:r>
              <a:rPr lang="ru-RU" sz="2800" b="1" dirty="0">
                <a:solidFill>
                  <a:srgbClr val="53B45A"/>
                </a:solidFill>
                <a:latin typeface="Arial"/>
              </a:rPr>
              <a:t>– Подключение имеющегося сайта</a:t>
            </a:r>
            <a:endParaRPr dirty="0"/>
          </a:p>
        </p:txBody>
      </p:sp>
      <p:sp>
        <p:nvSpPr>
          <p:cNvPr id="492" name="CustomShape 4"/>
          <p:cNvSpPr/>
          <p:nvPr/>
        </p:nvSpPr>
        <p:spPr>
          <a:xfrm>
            <a:off x="2081520" y="5013000"/>
            <a:ext cx="5129640" cy="760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4400</a:t>
            </a:r>
            <a:r>
              <a:rPr lang="ru-RU" sz="4400" b="1" dirty="0">
                <a:solidFill>
                  <a:srgbClr val="53B45A"/>
                </a:solidFill>
                <a:latin typeface="Arial"/>
              </a:rPr>
              <a:t> </a:t>
            </a: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рублей в год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94" name="Рисунок 49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sp>
        <p:nvSpPr>
          <p:cNvPr id="10" name="CustomShape 4"/>
          <p:cNvSpPr/>
          <p:nvPr/>
        </p:nvSpPr>
        <p:spPr>
          <a:xfrm>
            <a:off x="2197800" y="3208980"/>
            <a:ext cx="5129640" cy="760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4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900</a:t>
            </a:r>
            <a:r>
              <a:rPr lang="ru-RU" sz="4400" b="1" dirty="0" smtClean="0">
                <a:solidFill>
                  <a:srgbClr val="53B45A"/>
                </a:solidFill>
                <a:latin typeface="Arial"/>
              </a:rPr>
              <a:t> </a:t>
            </a: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рублей в год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" grpId="0"/>
      <p:bldP spid="49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489" name="CustomShape 2"/>
          <p:cNvSpPr/>
          <p:nvPr/>
        </p:nvSpPr>
        <p:spPr>
          <a:xfrm>
            <a:off x="179640" y="1582568"/>
            <a:ext cx="8827200" cy="1918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53B45A"/>
                </a:solidFill>
                <a:latin typeface="Arial"/>
              </a:rPr>
              <a:t>Стоимость  </a:t>
            </a:r>
            <a:r>
              <a:rPr lang="ru-RU" sz="2800" b="1" dirty="0" smtClean="0">
                <a:solidFill>
                  <a:srgbClr val="53B45A"/>
                </a:solidFill>
                <a:latin typeface="Arial"/>
              </a:rPr>
              <a:t>организационных и технических мер по обеспечению безопасности информации с использованием средств криптографической защиты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200" b="1" u="sng" dirty="0" smtClean="0">
                <a:solidFill>
                  <a:srgbClr val="53B45A"/>
                </a:solidFill>
                <a:latin typeface="Arial"/>
              </a:rPr>
              <a:t>первый год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53B45A"/>
                </a:solidFill>
                <a:latin typeface="Arial"/>
              </a:rPr>
              <a:t> (цена за год) </a:t>
            </a:r>
            <a:endParaRPr dirty="0"/>
          </a:p>
        </p:txBody>
      </p:sp>
      <p:sp>
        <p:nvSpPr>
          <p:cNvPr id="491" name="CustomShape 3"/>
          <p:cNvSpPr/>
          <p:nvPr/>
        </p:nvSpPr>
        <p:spPr>
          <a:xfrm>
            <a:off x="0" y="5072280"/>
            <a:ext cx="9131400" cy="516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53B45A"/>
                </a:solidFill>
                <a:latin typeface="Arial"/>
              </a:rPr>
              <a:t>СО ВТОРОГО ГОДА(в год)</a:t>
            </a:r>
            <a:endParaRPr lang="ru-RU" sz="2800" b="1" dirty="0">
              <a:solidFill>
                <a:srgbClr val="53B45A"/>
              </a:solidFill>
              <a:latin typeface="Arial"/>
            </a:endParaRPr>
          </a:p>
        </p:txBody>
      </p:sp>
      <p:sp>
        <p:nvSpPr>
          <p:cNvPr id="492" name="CustomShape 4"/>
          <p:cNvSpPr/>
          <p:nvPr/>
        </p:nvSpPr>
        <p:spPr>
          <a:xfrm>
            <a:off x="6102" y="5548640"/>
            <a:ext cx="9125298" cy="760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1900</a:t>
            </a:r>
            <a:r>
              <a:rPr lang="ru-RU" sz="4400" b="1" dirty="0" smtClean="0">
                <a:solidFill>
                  <a:srgbClr val="53B45A"/>
                </a:solidFill>
                <a:latin typeface="Arial"/>
              </a:rPr>
              <a:t> 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94" name="Рисунок 49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sp>
        <p:nvSpPr>
          <p:cNvPr id="10" name="CustomShape 4"/>
          <p:cNvSpPr/>
          <p:nvPr/>
        </p:nvSpPr>
        <p:spPr>
          <a:xfrm>
            <a:off x="1" y="4324504"/>
            <a:ext cx="9131399" cy="760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6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900</a:t>
            </a:r>
            <a:r>
              <a:rPr lang="ru-RU" sz="4400" b="1" dirty="0" smtClean="0">
                <a:solidFill>
                  <a:srgbClr val="53B45A"/>
                </a:solidFill>
                <a:latin typeface="Arial"/>
              </a:rPr>
              <a:t> 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6102" y="626576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32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38635500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" grpId="0"/>
      <p:bldP spid="49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497" name="CustomShape 2"/>
          <p:cNvSpPr/>
          <p:nvPr/>
        </p:nvSpPr>
        <p:spPr>
          <a:xfrm>
            <a:off x="971600" y="5373216"/>
            <a:ext cx="7520400" cy="577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800" b="1" dirty="0">
                <a:solidFill>
                  <a:srgbClr val="53B45A"/>
                </a:solidFill>
                <a:latin typeface="Myriad Pro"/>
              </a:rPr>
              <a:t>БЛАГОДАРИМ ЗА </a:t>
            </a:r>
            <a:r>
              <a:rPr lang="ru-RU" sz="3800" b="1" dirty="0" smtClean="0">
                <a:solidFill>
                  <a:srgbClr val="53B45A"/>
                </a:solidFill>
                <a:latin typeface="Myriad Pro"/>
              </a:rPr>
              <a:t>ВОПРОСЫ!</a:t>
            </a:r>
            <a:endParaRPr sz="3800" dirty="0"/>
          </a:p>
        </p:txBody>
      </p:sp>
      <p:sp>
        <p:nvSpPr>
          <p:cNvPr id="498" name="CustomShape 3"/>
          <p:cNvSpPr/>
          <p:nvPr/>
        </p:nvSpPr>
        <p:spPr>
          <a:xfrm>
            <a:off x="179640" y="1196752"/>
            <a:ext cx="882720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53B45A"/>
                </a:solidFill>
                <a:latin typeface="Arial"/>
              </a:rPr>
              <a:t>Подключиться к </a:t>
            </a:r>
            <a:r>
              <a:rPr lang="ru-RU" sz="2800" b="1" dirty="0" smtClean="0">
                <a:solidFill>
                  <a:srgbClr val="53B45A"/>
                </a:solidFill>
                <a:latin typeface="Arial"/>
              </a:rPr>
              <a:t>ИС</a:t>
            </a:r>
            <a:endParaRPr dirty="0"/>
          </a:p>
        </p:txBody>
      </p:sp>
      <p:sp>
        <p:nvSpPr>
          <p:cNvPr id="499" name="CustomShape 4"/>
          <p:cNvSpPr/>
          <p:nvPr/>
        </p:nvSpPr>
        <p:spPr>
          <a:xfrm>
            <a:off x="418320" y="1628800"/>
            <a:ext cx="794160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ru-RU" sz="2800" b="1" dirty="0" smtClean="0">
                <a:solidFill>
                  <a:srgbClr val="53B45A"/>
                </a:solidFill>
                <a:latin typeface="Arial"/>
              </a:rPr>
              <a:t>  Взяв </a:t>
            </a:r>
            <a:r>
              <a:rPr lang="ru-RU" sz="2800" b="1" dirty="0">
                <a:solidFill>
                  <a:srgbClr val="53B45A"/>
                </a:solidFill>
                <a:latin typeface="Arial"/>
              </a:rPr>
              <a:t>договор у спикера</a:t>
            </a:r>
            <a:endParaRPr dirty="0"/>
          </a:p>
        </p:txBody>
      </p:sp>
      <p:sp>
        <p:nvSpPr>
          <p:cNvPr id="500" name="CustomShape 5"/>
          <p:cNvSpPr/>
          <p:nvPr/>
        </p:nvSpPr>
        <p:spPr>
          <a:xfrm>
            <a:off x="467640" y="3213000"/>
            <a:ext cx="794160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53B45A"/>
                </a:solidFill>
                <a:latin typeface="Arial"/>
              </a:rPr>
              <a:t>4.  </a:t>
            </a:r>
            <a:r>
              <a:rPr lang="ru-RU" sz="2800" b="1" dirty="0" smtClean="0">
                <a:solidFill>
                  <a:srgbClr val="53B45A"/>
                </a:solidFill>
                <a:latin typeface="Arial"/>
              </a:rPr>
              <a:t>Зарегистрируйтесь </a:t>
            </a:r>
            <a:r>
              <a:rPr lang="ru-RU" sz="2800" b="1" dirty="0">
                <a:solidFill>
                  <a:srgbClr val="53B45A"/>
                </a:solidFill>
                <a:latin typeface="Arial"/>
              </a:rPr>
              <a:t>на сайте </a:t>
            </a:r>
            <a:r>
              <a:rPr lang="en-US" sz="2800" b="1" dirty="0" err="1" smtClean="0">
                <a:solidFill>
                  <a:srgbClr val="292934"/>
                </a:solidFill>
                <a:latin typeface="Arial"/>
              </a:rPr>
              <a:t>muzkult</a:t>
            </a:r>
            <a:r>
              <a:rPr lang="ru-RU" sz="2800" b="1" dirty="0" smtClean="0">
                <a:solidFill>
                  <a:srgbClr val="292934"/>
                </a:solidFill>
                <a:latin typeface="Arial"/>
              </a:rPr>
              <a:t>.ru</a:t>
            </a:r>
            <a:endParaRPr dirty="0"/>
          </a:p>
        </p:txBody>
      </p:sp>
      <p:sp>
        <p:nvSpPr>
          <p:cNvPr id="501" name="CustomShape 6"/>
          <p:cNvSpPr/>
          <p:nvPr/>
        </p:nvSpPr>
        <p:spPr>
          <a:xfrm>
            <a:off x="467640" y="2781000"/>
            <a:ext cx="794160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53B45A"/>
                </a:solidFill>
                <a:latin typeface="Arial"/>
              </a:rPr>
              <a:t>3.  </a:t>
            </a:r>
            <a:r>
              <a:rPr lang="ru-RU" sz="2800" b="1" dirty="0" smtClean="0">
                <a:solidFill>
                  <a:srgbClr val="53B45A"/>
                </a:solidFill>
                <a:latin typeface="Arial"/>
              </a:rPr>
              <a:t>Направьте </a:t>
            </a:r>
            <a:r>
              <a:rPr lang="ru-RU" sz="2800" b="1" dirty="0">
                <a:solidFill>
                  <a:srgbClr val="53B45A"/>
                </a:solidFill>
                <a:latin typeface="Arial"/>
              </a:rPr>
              <a:t>реквизиты на </a:t>
            </a:r>
            <a:r>
              <a:rPr lang="ru-RU" sz="2800" b="1" dirty="0" err="1" smtClean="0">
                <a:solidFill>
                  <a:srgbClr val="292934"/>
                </a:solidFill>
                <a:latin typeface="Arial"/>
              </a:rPr>
              <a:t>rf</a:t>
            </a:r>
            <a:r>
              <a:rPr lang="ru-RU" sz="2800" b="1" dirty="0" smtClean="0">
                <a:solidFill>
                  <a:srgbClr val="292934"/>
                </a:solidFill>
                <a:latin typeface="Arial"/>
              </a:rPr>
              <a:t>@</a:t>
            </a:r>
            <a:r>
              <a:rPr lang="en-US" sz="2800" b="1" dirty="0" err="1" smtClean="0">
                <a:solidFill>
                  <a:srgbClr val="292934"/>
                </a:solidFill>
                <a:latin typeface="Arial"/>
              </a:rPr>
              <a:t>muzkult</a:t>
            </a:r>
            <a:r>
              <a:rPr lang="ru-RU" sz="2800" b="1" dirty="0" smtClean="0">
                <a:solidFill>
                  <a:srgbClr val="292934"/>
                </a:solidFill>
                <a:latin typeface="Arial"/>
              </a:rPr>
              <a:t>.ru</a:t>
            </a:r>
            <a:endParaRPr dirty="0"/>
          </a:p>
        </p:txBody>
      </p:sp>
      <p:sp>
        <p:nvSpPr>
          <p:cNvPr id="502" name="CustomShape 7"/>
          <p:cNvSpPr/>
          <p:nvPr/>
        </p:nvSpPr>
        <p:spPr>
          <a:xfrm>
            <a:off x="467640" y="3717000"/>
            <a:ext cx="7941600" cy="94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53B45A"/>
                </a:solidFill>
                <a:latin typeface="Arial"/>
              </a:rPr>
              <a:t>5.   </a:t>
            </a:r>
            <a:r>
              <a:rPr lang="ru-RU" sz="2400" b="1" dirty="0" smtClean="0">
                <a:solidFill>
                  <a:srgbClr val="53B45A"/>
                </a:solidFill>
                <a:latin typeface="Arial"/>
              </a:rPr>
              <a:t>Получите </a:t>
            </a:r>
            <a:r>
              <a:rPr lang="ru-RU" sz="2400" b="1" dirty="0">
                <a:solidFill>
                  <a:srgbClr val="53B45A"/>
                </a:solidFill>
                <a:latin typeface="Arial"/>
              </a:rPr>
              <a:t>консультацию по бесплатной линии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292934"/>
                </a:solidFill>
                <a:latin typeface="Arial"/>
              </a:rPr>
              <a:t>8-800-5555-322 (с 8-17)</a:t>
            </a:r>
            <a:endParaRPr dirty="0"/>
          </a:p>
        </p:txBody>
      </p:sp>
      <p:sp>
        <p:nvSpPr>
          <p:cNvPr id="503" name="CustomShape 8"/>
          <p:cNvSpPr/>
          <p:nvPr/>
        </p:nvSpPr>
        <p:spPr>
          <a:xfrm>
            <a:off x="619920" y="4653000"/>
            <a:ext cx="79416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70C0"/>
                </a:solidFill>
                <a:latin typeface="Arial"/>
              </a:rPr>
              <a:t>           или 8 </a:t>
            </a:r>
            <a:r>
              <a:rPr lang="ru-RU" sz="3600" b="1" dirty="0">
                <a:solidFill>
                  <a:srgbClr val="0070C0"/>
                </a:solidFill>
                <a:latin typeface="Arial"/>
              </a:rPr>
              <a:t>(495) 694-00-50</a:t>
            </a:r>
            <a:endParaRPr sz="3600" dirty="0"/>
          </a:p>
        </p:txBody>
      </p:sp>
      <p:sp>
        <p:nvSpPr>
          <p:cNvPr id="504" name="CustomShape 9"/>
          <p:cNvSpPr/>
          <p:nvPr/>
        </p:nvSpPr>
        <p:spPr>
          <a:xfrm>
            <a:off x="467640" y="1988840"/>
            <a:ext cx="794160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53B45A"/>
                </a:solidFill>
                <a:latin typeface="Arial"/>
              </a:rPr>
              <a:t>2.  </a:t>
            </a:r>
            <a:r>
              <a:rPr lang="ru-RU" sz="2800" b="1" dirty="0" smtClean="0">
                <a:solidFill>
                  <a:srgbClr val="53B45A"/>
                </a:solidFill>
                <a:latin typeface="Arial"/>
              </a:rPr>
              <a:t>Напишите в анкете, </a:t>
            </a:r>
            <a:r>
              <a:rPr lang="ru-RU" sz="2800" b="1" dirty="0" smtClean="0">
                <a:latin typeface="Arial"/>
              </a:rPr>
              <a:t>направить договор  на электронный адрес</a:t>
            </a:r>
            <a:endParaRPr dirty="0"/>
          </a:p>
        </p:txBody>
      </p:sp>
      <p:pic>
        <p:nvPicPr>
          <p:cNvPr id="506" name="Рисунок 505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3"/>
            <a:ext cx="9144000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3920760" y="6405120"/>
            <a:ext cx="1367640" cy="37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>
                <a:solidFill>
                  <a:srgbClr val="3382C4"/>
                </a:solidFill>
                <a:latin typeface="Myriad Pro"/>
              </a:rPr>
              <a:t>socinfo.ru</a:t>
            </a:r>
            <a:endParaRPr/>
          </a:p>
        </p:txBody>
      </p:sp>
      <p:sp>
        <p:nvSpPr>
          <p:cNvPr id="498" name="CustomShape 3"/>
          <p:cNvSpPr/>
          <p:nvPr/>
        </p:nvSpPr>
        <p:spPr>
          <a:xfrm>
            <a:off x="179640" y="1687904"/>
            <a:ext cx="882720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53B45A"/>
                </a:solidFill>
                <a:latin typeface="Arial"/>
              </a:rPr>
              <a:t>Примеры Сайтов</a:t>
            </a:r>
            <a:endParaRPr dirty="0"/>
          </a:p>
        </p:txBody>
      </p:sp>
      <p:sp>
        <p:nvSpPr>
          <p:cNvPr id="499" name="CustomShape 4"/>
          <p:cNvSpPr/>
          <p:nvPr/>
        </p:nvSpPr>
        <p:spPr>
          <a:xfrm>
            <a:off x="418320" y="1628800"/>
            <a:ext cx="794160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2800" dirty="0" smtClean="0">
              <a:hlinkClick r:id="rId2"/>
            </a:endParaRPr>
          </a:p>
          <a:p>
            <a:endParaRPr lang="ru-RU" sz="2800" dirty="0">
              <a:hlinkClick r:id="rId2"/>
            </a:endParaRPr>
          </a:p>
          <a:p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://vidnoe.mo.muzkult.ru/</a:t>
            </a:r>
            <a:endParaRPr lang="en-US" sz="2800" dirty="0"/>
          </a:p>
          <a:p>
            <a:r>
              <a:rPr lang="en-US" sz="2800" dirty="0">
                <a:hlinkClick r:id="rId3"/>
              </a:rPr>
              <a:t>http://nsdshi.uln.muzkult.ru/about/</a:t>
            </a:r>
            <a:endParaRPr lang="en-US" sz="2800" dirty="0"/>
          </a:p>
          <a:p>
            <a:r>
              <a:rPr lang="en-US" sz="2800" dirty="0">
                <a:hlinkClick r:id="rId4"/>
              </a:rPr>
              <a:t>http://dmsh-tynda.amur.muzkult.ru/</a:t>
            </a:r>
            <a:endParaRPr lang="en-US" sz="2800" dirty="0"/>
          </a:p>
          <a:p>
            <a:r>
              <a:rPr lang="en-US" sz="2800" dirty="0">
                <a:hlinkClick r:id="rId5"/>
              </a:rPr>
              <a:t>http://dhsh2b.nnov.muzkult.ru/</a:t>
            </a:r>
            <a:endParaRPr lang="en-US" sz="2800" dirty="0"/>
          </a:p>
          <a:p>
            <a:r>
              <a:rPr lang="en-US" sz="2800" dirty="0">
                <a:hlinkClick r:id="rId6"/>
              </a:rPr>
              <a:t>http://dshi-kusch.krd.muzkult.ru/</a:t>
            </a:r>
            <a:endParaRPr lang="en-US" sz="2800" dirty="0"/>
          </a:p>
          <a:p>
            <a:r>
              <a:rPr lang="en-US" sz="2800" dirty="0">
                <a:hlinkClick r:id="rId7"/>
              </a:rPr>
              <a:t>http://dshi-veshk.uln.muzkult.ru/</a:t>
            </a:r>
            <a:endParaRPr lang="en-US" sz="2800" dirty="0"/>
          </a:p>
          <a:p>
            <a:r>
              <a:rPr lang="en-US" sz="2800" dirty="0">
                <a:hlinkClick r:id="rId8"/>
              </a:rPr>
              <a:t>http://kiv-dshi.chel.muzkult.ru/</a:t>
            </a:r>
            <a:endParaRPr lang="en-US" sz="2800" dirty="0"/>
          </a:p>
          <a:p>
            <a:r>
              <a:rPr lang="en-US" dirty="0"/>
              <a:t> 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06" name="Рисунок 505"/>
          <p:cNvPicPr/>
          <p:nvPr/>
        </p:nvPicPr>
        <p:blipFill>
          <a:blip r:embed="rId9"/>
          <a:stretch>
            <a:fillRect/>
          </a:stretch>
        </p:blipFill>
        <p:spPr>
          <a:xfrm>
            <a:off x="241200" y="6311880"/>
            <a:ext cx="8699400" cy="54612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3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805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/>
          <p:cNvPicPr/>
          <p:nvPr/>
        </p:nvPicPr>
        <p:blipFill>
          <a:blip r:embed="rId2"/>
          <a:stretch>
            <a:fillRect/>
          </a:stretch>
        </p:blipFill>
        <p:spPr>
          <a:xfrm>
            <a:off x="-29332" y="1052736"/>
            <a:ext cx="9173332" cy="5302704"/>
          </a:xfrm>
          <a:prstGeom prst="rect">
            <a:avLst/>
          </a:prstGeom>
          <a:ln>
            <a:noFill/>
          </a:ln>
        </p:spPr>
      </p:pic>
      <p:sp>
        <p:nvSpPr>
          <p:cNvPr id="81" name="CustomShape 2"/>
          <p:cNvSpPr/>
          <p:nvPr/>
        </p:nvSpPr>
        <p:spPr>
          <a:xfrm>
            <a:off x="0" y="961560"/>
            <a:ext cx="9143640" cy="17473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rgbClr val="0E7AB7"/>
                </a:solidFill>
                <a:latin typeface="Calibri"/>
              </a:rPr>
              <a:t>САЙТООБРАЗУЮЩИЕ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rgbClr val="0E7AB7"/>
                </a:solidFill>
                <a:latin typeface="Calibri"/>
              </a:rPr>
              <a:t>ИНФОРМАЦИОННЫЕ СИСТЕМЫ</a:t>
            </a:r>
            <a:endParaRPr lang="ru-RU" sz="3600" dirty="0" smtClean="0">
              <a:solidFill>
                <a:srgbClr val="0E7AB7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3600" b="1" dirty="0">
              <a:solidFill>
                <a:srgbClr val="0E7AB7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3600" b="1" dirty="0" smtClean="0">
              <a:solidFill>
                <a:srgbClr val="0E7AB7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sz="3600" b="1"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85" name="CustomShape 4"/>
          <p:cNvSpPr/>
          <p:nvPr/>
        </p:nvSpPr>
        <p:spPr>
          <a:xfrm>
            <a:off x="-29332" y="3327560"/>
            <a:ext cx="9144000" cy="8215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1" dirty="0">
                <a:solidFill>
                  <a:srgbClr val="3399FF"/>
                </a:solidFill>
                <a:latin typeface="Calibri"/>
              </a:rPr>
              <a:t>Стань примером для других</a:t>
            </a:r>
            <a:r>
              <a:rPr lang="ru-RU" sz="4400" b="1" dirty="0" smtClean="0">
                <a:solidFill>
                  <a:srgbClr val="3399FF"/>
                </a:solidFill>
                <a:latin typeface="Calibri"/>
              </a:rPr>
              <a:t>!</a:t>
            </a:r>
          </a:p>
          <a:p>
            <a:pPr algn="ctr">
              <a:lnSpc>
                <a:spcPct val="100000"/>
              </a:lnSpc>
            </a:pPr>
            <a:endParaRPr lang="ru-RU" sz="3200" b="1" dirty="0">
              <a:solidFill>
                <a:srgbClr val="3399FF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3600" b="1" dirty="0">
              <a:solidFill>
                <a:srgbClr val="0070C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8" name="CustomShape 1"/>
          <p:cNvSpPr/>
          <p:nvPr/>
        </p:nvSpPr>
        <p:spPr>
          <a:xfrm>
            <a:off x="6102" y="6021288"/>
            <a:ext cx="9144000" cy="69162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400" b="1" dirty="0" smtClean="0">
                <a:solidFill>
                  <a:srgbClr val="3382C4"/>
                </a:solidFill>
                <a:latin typeface="Myriad Pro"/>
              </a:rPr>
              <a:t>eisrf</a:t>
            </a:r>
            <a:r>
              <a:rPr lang="ru-RU" sz="4400" b="1" dirty="0" smtClean="0">
                <a:solidFill>
                  <a:srgbClr val="3382C4"/>
                </a:solidFill>
                <a:latin typeface="Myriad Pro"/>
              </a:rPr>
              <a:t>.ru</a:t>
            </a:r>
            <a:endParaRPr sz="4400" b="1" dirty="0"/>
          </a:p>
        </p:txBody>
      </p:sp>
    </p:spTree>
    <p:extLst>
      <p:ext uri="{BB962C8B-B14F-4D97-AF65-F5344CB8AC3E}">
        <p14:creationId xmlns:p14="http://schemas.microsoft.com/office/powerpoint/2010/main" val="3630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4027</Words>
  <Application>Microsoft Office PowerPoint</Application>
  <PresentationFormat>Экран (4:3)</PresentationFormat>
  <Paragraphs>735</Paragraphs>
  <Slides>95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9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MAMI</dc:creator>
  <cp:lastModifiedBy>MAMI</cp:lastModifiedBy>
  <cp:revision>38</cp:revision>
  <dcterms:modified xsi:type="dcterms:W3CDTF">2017-12-03T18:04:43Z</dcterms:modified>
</cp:coreProperties>
</file>