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5"/>
  </p:notesMasterIdLst>
  <p:sldIdLst>
    <p:sldId id="256" r:id="rId2"/>
    <p:sldId id="282" r:id="rId3"/>
    <p:sldId id="257" r:id="rId4"/>
    <p:sldId id="258" r:id="rId5"/>
    <p:sldId id="267" r:id="rId6"/>
    <p:sldId id="297" r:id="rId7"/>
    <p:sldId id="298" r:id="rId8"/>
    <p:sldId id="278" r:id="rId9"/>
    <p:sldId id="279" r:id="rId10"/>
    <p:sldId id="280" r:id="rId11"/>
    <p:sldId id="289" r:id="rId12"/>
    <p:sldId id="299" r:id="rId13"/>
    <p:sldId id="300" r:id="rId14"/>
    <p:sldId id="261" r:id="rId15"/>
    <p:sldId id="293" r:id="rId16"/>
    <p:sldId id="295" r:id="rId17"/>
    <p:sldId id="294" r:id="rId18"/>
    <p:sldId id="276" r:id="rId19"/>
    <p:sldId id="270" r:id="rId20"/>
    <p:sldId id="271" r:id="rId21"/>
    <p:sldId id="277" r:id="rId22"/>
    <p:sldId id="290" r:id="rId23"/>
    <p:sldId id="29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6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24" autoAdjust="0"/>
  </p:normalViewPr>
  <p:slideViewPr>
    <p:cSldViewPr>
      <p:cViewPr varScale="1">
        <p:scale>
          <a:sx n="66" d="100"/>
          <a:sy n="66" d="100"/>
        </p:scale>
        <p:origin x="-5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Родители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За</c:v>
                </c:pt>
                <c:pt idx="1">
                  <c:v>Против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За</c:v>
                </c:pt>
                <c:pt idx="1">
                  <c:v>Против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Учителя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За</c:v>
                </c:pt>
                <c:pt idx="1">
                  <c:v>Против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</c:ser>
        <c:axId val="69899392"/>
        <c:axId val="69900928"/>
      </c:barChart>
      <c:catAx>
        <c:axId val="69899392"/>
        <c:scaling>
          <c:orientation val="minMax"/>
        </c:scaling>
        <c:axPos val="b"/>
        <c:tickLblPos val="nextTo"/>
        <c:crossAx val="69900928"/>
        <c:crosses val="autoZero"/>
        <c:auto val="1"/>
        <c:lblAlgn val="ctr"/>
        <c:lblOffset val="100"/>
      </c:catAx>
      <c:valAx>
        <c:axId val="69900928"/>
        <c:scaling>
          <c:orientation val="minMax"/>
        </c:scaling>
        <c:axPos val="l"/>
        <c:majorGridlines/>
        <c:numFmt formatCode="General" sourceLinked="1"/>
        <c:tickLblPos val="nextTo"/>
        <c:crossAx val="69899392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7FCE1-4F64-410C-B156-05ED83ED73F3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43CD8-55A6-4354-860A-8F6460951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17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C4B7-B4D3-4A5F-B878-55E9AE1C563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D6DA-139C-4F97-9C47-42F0AC9E4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C4B7-B4D3-4A5F-B878-55E9AE1C563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D6DA-139C-4F97-9C47-42F0AC9E4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C4B7-B4D3-4A5F-B878-55E9AE1C563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D6DA-139C-4F97-9C47-42F0AC9E4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C4B7-B4D3-4A5F-B878-55E9AE1C563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D6DA-139C-4F97-9C47-42F0AC9E4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C4B7-B4D3-4A5F-B878-55E9AE1C563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D6DA-139C-4F97-9C47-42F0AC9E4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C4B7-B4D3-4A5F-B878-55E9AE1C563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D6DA-139C-4F97-9C47-42F0AC9E4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C4B7-B4D3-4A5F-B878-55E9AE1C563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D6DA-139C-4F97-9C47-42F0AC9E4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C4B7-B4D3-4A5F-B878-55E9AE1C563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D6DA-139C-4F97-9C47-42F0AC9E4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C4B7-B4D3-4A5F-B878-55E9AE1C563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D6DA-139C-4F97-9C47-42F0AC9E4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C4B7-B4D3-4A5F-B878-55E9AE1C563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D6DA-139C-4F97-9C47-42F0AC9E4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C4B7-B4D3-4A5F-B878-55E9AE1C563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0ED6DA-139C-4F97-9C47-42F0AC9E4D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F0C4B7-B4D3-4A5F-B878-55E9AE1C563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0ED6DA-139C-4F97-9C47-42F0AC9E4D7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14282" y="2143116"/>
            <a:ext cx="8501122" cy="1828800"/>
          </a:xfrm>
        </p:spPr>
        <p:txBody>
          <a:bodyPr/>
          <a:lstStyle/>
          <a:p>
            <a:pPr algn="ctr"/>
            <a:r>
              <a:rPr lang="ru-RU" dirty="0" smtClean="0"/>
              <a:t>  « Школьная форма, за и   против 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4572008"/>
            <a:ext cx="5257824" cy="1752600"/>
          </a:xfrm>
        </p:spPr>
        <p:txBody>
          <a:bodyPr>
            <a:normAutofit lnSpcReduction="10000"/>
          </a:bodyPr>
          <a:lstStyle/>
          <a:p>
            <a:r>
              <a:rPr lang="ru-RU" sz="1900" dirty="0" smtClean="0">
                <a:solidFill>
                  <a:schemeClr val="tx1"/>
                </a:solidFill>
              </a:rPr>
              <a:t>Выполнила: </a:t>
            </a:r>
            <a:r>
              <a:rPr lang="ru-RU" sz="1900" dirty="0" err="1" smtClean="0">
                <a:solidFill>
                  <a:schemeClr val="tx1"/>
                </a:solidFill>
              </a:rPr>
              <a:t>Замурко</a:t>
            </a:r>
            <a:r>
              <a:rPr lang="ru-RU" sz="1900" dirty="0" smtClean="0">
                <a:solidFill>
                  <a:schemeClr val="tx1"/>
                </a:solidFill>
              </a:rPr>
              <a:t> Алина</a:t>
            </a:r>
          </a:p>
          <a:p>
            <a:r>
              <a:rPr lang="ru-RU" sz="1900" dirty="0" smtClean="0">
                <a:solidFill>
                  <a:schemeClr val="tx1"/>
                </a:solidFill>
              </a:rPr>
              <a:t>Ученица </a:t>
            </a:r>
            <a:r>
              <a:rPr lang="ru-RU" sz="1900" dirty="0" smtClean="0"/>
              <a:t>10 </a:t>
            </a:r>
            <a:r>
              <a:rPr lang="ru-RU" sz="1900" dirty="0" smtClean="0">
                <a:solidFill>
                  <a:schemeClr val="tx1"/>
                </a:solidFill>
              </a:rPr>
              <a:t>класса</a:t>
            </a:r>
          </a:p>
          <a:p>
            <a:r>
              <a:rPr lang="ru-RU" sz="1900" dirty="0" smtClean="0">
                <a:solidFill>
                  <a:schemeClr val="tx1"/>
                </a:solidFill>
              </a:rPr>
              <a:t>Руководитель: Матвеева В.А.</a:t>
            </a:r>
          </a:p>
          <a:p>
            <a:r>
              <a:rPr lang="ru-RU" sz="1900" dirty="0" smtClean="0">
                <a:solidFill>
                  <a:schemeClr val="tx1"/>
                </a:solidFill>
              </a:rPr>
              <a:t>Учитель технологии</a:t>
            </a:r>
          </a:p>
          <a:p>
            <a:r>
              <a:rPr lang="ru-RU" sz="1900" dirty="0" smtClean="0">
                <a:solidFill>
                  <a:schemeClr val="tx1"/>
                </a:solidFill>
              </a:rPr>
              <a:t>СОШ №13 г. Выборга.</a:t>
            </a:r>
          </a:p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Arial Unicode MS" pitchFamily="34" charset="-128"/>
                <a:cs typeface="Calibri" pitchFamily="34" charset="0"/>
              </a:rPr>
              <a:t>Муниципальное бюджетное общеобразовательное учреждение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Arial Unicode MS" pitchFamily="34" charset="-128"/>
                <a:cs typeface="Calibri" pitchFamily="34" charset="0"/>
              </a:rPr>
              <a:t>«Средняя общеобразовательная школа № 13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Arial Unicode MS" pitchFamily="34" charset="-128"/>
                <a:cs typeface="Calibri" pitchFamily="34" charset="0"/>
              </a:rPr>
              <a:t>с углубленным изучением отдельных предметов»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8229600" cy="1143000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         Турция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Содержимое 4" descr="турци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3929090" cy="4721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5005399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357298"/>
            <a:ext cx="4000528" cy="4776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0"/>
            <a:ext cx="2743200" cy="1162050"/>
          </a:xfrm>
        </p:spPr>
        <p:txBody>
          <a:bodyPr/>
          <a:lstStyle/>
          <a:p>
            <a:r>
              <a:rPr lang="ru-RU" sz="3600" i="1" dirty="0" smtClean="0"/>
              <a:t>Япония</a:t>
            </a:r>
            <a:endParaRPr lang="ru-RU" sz="3600" i="1" dirty="0"/>
          </a:p>
        </p:txBody>
      </p:sp>
      <p:pic>
        <p:nvPicPr>
          <p:cNvPr id="5" name="Содержимое 4" descr="япони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83638" y="1455535"/>
            <a:ext cx="7108725" cy="4729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eilo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928670"/>
            <a:ext cx="7829911" cy="52117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386530" cy="1162050"/>
          </a:xfrm>
        </p:spPr>
        <p:txBody>
          <a:bodyPr/>
          <a:lstStyle/>
          <a:p>
            <a:r>
              <a:rPr lang="ru-RU" sz="4000" dirty="0" smtClean="0"/>
              <a:t>Социологический  опрос</a:t>
            </a:r>
            <a:endParaRPr lang="ru-RU" sz="4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85720" y="1571612"/>
          <a:ext cx="8115328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500034" y="1000108"/>
            <a:ext cx="7715304" cy="4929222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latin typeface="Bookman Old Style" pitchFamily="18" charset="0"/>
              </a:rPr>
              <a:t>У школьной формы есть и противники и сторонники. Некоторые выступают против формы. Другие  же , наоборот , ратуют за введение этого элемента, подчёркивая то, что  школьная форма:</a:t>
            </a:r>
          </a:p>
          <a:p>
            <a:endParaRPr lang="ru-RU" sz="24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Bookman Old Style" pitchFamily="18" charset="0"/>
              </a:rPr>
              <a:t>дисциплинирует учеников;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Bookman Old Style" pitchFamily="18" charset="0"/>
              </a:rPr>
              <a:t>сглаживает социальные различия между        учениками;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Bookman Old Style" pitchFamily="18" charset="0"/>
              </a:rPr>
              <a:t>помогает держать дистанцию между учениками и учителем;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Bookman Old Style" pitchFamily="18" charset="0"/>
              </a:rPr>
              <a:t>позволяет отследить в школе «чужаков»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Bookman Old Style" pitchFamily="18" charset="0"/>
              </a:rPr>
              <a:t>не позволяет подросткам одеваться вызывающе.</a:t>
            </a:r>
            <a:br>
              <a:rPr lang="ru-RU" sz="2400" i="1" dirty="0" smtClean="0">
                <a:latin typeface="Bookman Old Style" pitchFamily="18" charset="0"/>
              </a:rPr>
            </a:br>
            <a:endParaRPr lang="ru-RU" sz="2400" i="1" dirty="0" smtClean="0"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4248472" cy="5572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12907"/>
            <a:ext cx="4032448" cy="5947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456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7247428" cy="5272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8021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20407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96975"/>
            <a:ext cx="4259881" cy="4836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165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85786" y="1142984"/>
            <a:ext cx="3028952" cy="4572000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+mj-lt"/>
              </a:rPr>
              <a:t>« </a:t>
            </a:r>
            <a:r>
              <a:rPr lang="ru-RU" sz="2200" i="1" dirty="0" smtClean="0">
                <a:latin typeface="+mj-lt"/>
              </a:rPr>
              <a:t>Школьная одежда должна  выглядеть достаточно серьезно. Это  очень помогает установить контакт с учителем, они понимают, что ты – серьезный человек  и в школу ходишь учиться, а не развлекаться...»</a:t>
            </a:r>
          </a:p>
          <a:p>
            <a:endParaRPr lang="ru-RU" sz="2200" i="1" dirty="0" smtClean="0">
              <a:latin typeface="+mj-lt"/>
            </a:endParaRPr>
          </a:p>
          <a:p>
            <a:r>
              <a:rPr lang="ru-RU" sz="2200" i="1" dirty="0" smtClean="0">
                <a:latin typeface="+mj-lt"/>
              </a:rPr>
              <a:t>           Кира </a:t>
            </a:r>
            <a:r>
              <a:rPr lang="ru-RU" sz="2200" i="1" dirty="0" err="1" smtClean="0">
                <a:latin typeface="+mj-lt"/>
              </a:rPr>
              <a:t>Пластинина</a:t>
            </a:r>
            <a:endParaRPr lang="ru-RU" sz="2200" i="1" dirty="0">
              <a:latin typeface="+mj-lt"/>
            </a:endParaRPr>
          </a:p>
        </p:txBody>
      </p:sp>
      <p:pic>
        <p:nvPicPr>
          <p:cNvPr id="10" name="Содержимое 9" descr="кира пластинин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50330" y="1142984"/>
            <a:ext cx="3405393" cy="5105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86380" y="1428736"/>
            <a:ext cx="2928958" cy="4572000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« Форма  визуально  собирает  людей,  дает  возможность быть организованным во время учебы, создает ощущения зрительного воздействия на людей , идущих навстречу школьникам.»</a:t>
            </a:r>
          </a:p>
          <a:p>
            <a:r>
              <a:rPr lang="ru-RU" sz="2000" i="1" dirty="0" smtClean="0"/>
              <a:t> </a:t>
            </a:r>
            <a:r>
              <a:rPr lang="ru-RU" sz="2000" i="1" dirty="0"/>
              <a:t> </a:t>
            </a:r>
            <a:r>
              <a:rPr lang="ru-RU" sz="2000" i="1" dirty="0" smtClean="0"/>
              <a:t>            Вячеслав Зайцев</a:t>
            </a:r>
          </a:p>
        </p:txBody>
      </p:sp>
      <p:pic>
        <p:nvPicPr>
          <p:cNvPr id="7" name="Содержимое 6" descr="зайце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071546"/>
            <a:ext cx="3571900" cy="4743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6448412" cy="11430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Задачи: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928934"/>
            <a:ext cx="800105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sz="2400" dirty="0" smtClean="0"/>
              <a:t>Познакомиться с историей возникновения и изменения школьной формы, нормативно-правовыми документами.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Определить, социальную роль школьной формы на основе социологического опроса.</a:t>
            </a:r>
          </a:p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Гипотеза: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Если в современных школах ввести удобную и практичную школьную форму, то у учащихся будет положительный настрой на учебу.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14356"/>
            <a:ext cx="46434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 работы</a:t>
            </a:r>
          </a:p>
          <a:p>
            <a:r>
              <a:rPr lang="ru-RU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357298"/>
            <a:ext cx="7286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 Изучить историю и оценить перспективы школьной формы, сформировать собственную позицию какая должна быть школьная форма.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429652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Какой должна быть школьная форма?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389120"/>
          </a:xfrm>
        </p:spPr>
        <p:txBody>
          <a:bodyPr/>
          <a:lstStyle/>
          <a:p>
            <a:r>
              <a:rPr lang="ru-RU" dirty="0" smtClean="0"/>
              <a:t>Красивой;</a:t>
            </a:r>
          </a:p>
          <a:p>
            <a:r>
              <a:rPr lang="ru-RU" dirty="0" smtClean="0"/>
              <a:t>Удобной;</a:t>
            </a:r>
          </a:p>
          <a:p>
            <a:r>
              <a:rPr lang="ru-RU" dirty="0" smtClean="0"/>
              <a:t>Соответствовать своему назначению; </a:t>
            </a:r>
          </a:p>
          <a:p>
            <a:r>
              <a:rPr lang="ru-RU" dirty="0" smtClean="0"/>
              <a:t>Соответствовать возрасту;</a:t>
            </a:r>
          </a:p>
          <a:p>
            <a:r>
              <a:rPr lang="ru-RU" dirty="0" smtClean="0"/>
              <a:t>Соответствовать индивидуальным особенностям человека;</a:t>
            </a:r>
          </a:p>
          <a:p>
            <a:r>
              <a:rPr lang="ru-RU" dirty="0" smtClean="0"/>
              <a:t>Все предметы и части костюма должны сочетаться друг с другом.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5008" y="1071546"/>
            <a:ext cx="3171828" cy="6143644"/>
          </a:xfrm>
        </p:spPr>
        <p:txBody>
          <a:bodyPr>
            <a:noAutofit/>
          </a:bodyPr>
          <a:lstStyle/>
          <a:p>
            <a:pPr algn="ctr"/>
            <a:r>
              <a:rPr lang="ru-RU" sz="1700" i="1" dirty="0" smtClean="0"/>
              <a:t>« Дети должны с детства приобщаться к тому,</a:t>
            </a:r>
            <a:endParaRPr lang="ru-RU" sz="1700" dirty="0" smtClean="0"/>
          </a:p>
          <a:p>
            <a:pPr algn="ctr"/>
            <a:r>
              <a:rPr lang="ru-RU" sz="1700" i="1" dirty="0" smtClean="0"/>
              <a:t> что костюм – это нечто большее, чем просто одежда.</a:t>
            </a:r>
            <a:endParaRPr lang="ru-RU" sz="1700" dirty="0" smtClean="0"/>
          </a:p>
          <a:p>
            <a:pPr algn="ctr"/>
            <a:r>
              <a:rPr lang="ru-RU" sz="1700" i="1" dirty="0" smtClean="0"/>
              <a:t> Это средство коммуникации. От того, как ты выглядишь,</a:t>
            </a:r>
            <a:endParaRPr lang="ru-RU" sz="1700" dirty="0" smtClean="0"/>
          </a:p>
          <a:p>
            <a:pPr algn="ctr"/>
            <a:r>
              <a:rPr lang="ru-RU" sz="1700" i="1" dirty="0" smtClean="0"/>
              <a:t> зависит, как с тобой будут общаться окружающие.</a:t>
            </a:r>
            <a:endParaRPr lang="ru-RU" sz="1700" dirty="0" smtClean="0"/>
          </a:p>
          <a:p>
            <a:pPr algn="ctr"/>
            <a:r>
              <a:rPr lang="ru-RU" sz="1700" i="1" dirty="0" smtClean="0"/>
              <a:t> Возможно, для повышения собственной самооценки</a:t>
            </a:r>
            <a:endParaRPr lang="ru-RU" sz="1700" dirty="0" smtClean="0"/>
          </a:p>
          <a:p>
            <a:pPr algn="ctr"/>
            <a:r>
              <a:rPr lang="ru-RU" sz="1700" i="1" dirty="0" smtClean="0"/>
              <a:t> школьный «</a:t>
            </a:r>
            <a:r>
              <a:rPr lang="ru-RU" sz="1700" i="1" dirty="0" err="1" smtClean="0"/>
              <a:t>dress</a:t>
            </a:r>
            <a:r>
              <a:rPr lang="ru-RU" sz="1700" i="1" dirty="0" smtClean="0"/>
              <a:t> </a:t>
            </a:r>
            <a:r>
              <a:rPr lang="ru-RU" sz="1700" i="1" dirty="0" err="1" smtClean="0"/>
              <a:t>code</a:t>
            </a:r>
            <a:r>
              <a:rPr lang="ru-RU" sz="1700" i="1" dirty="0" smtClean="0"/>
              <a:t>» может оказать огромную услугу,</a:t>
            </a:r>
            <a:endParaRPr lang="ru-RU" sz="1700" dirty="0" smtClean="0"/>
          </a:p>
          <a:p>
            <a:pPr algn="ctr"/>
            <a:r>
              <a:rPr lang="ru-RU" sz="1700" i="1" dirty="0" smtClean="0"/>
              <a:t> ведь он позволяет одеваться стильно, хотя и строго»</a:t>
            </a:r>
            <a:endParaRPr lang="ru-RU" sz="1700" dirty="0" smtClean="0"/>
          </a:p>
          <a:p>
            <a:pPr algn="ctr"/>
            <a:r>
              <a:rPr lang="ru-RU" sz="1700" i="1" dirty="0" smtClean="0"/>
              <a:t>                                                                                                                Вячеслав Зайцев</a:t>
            </a:r>
            <a:endParaRPr lang="ru-RU" sz="1700" dirty="0"/>
          </a:p>
        </p:txBody>
      </p:sp>
      <p:pic>
        <p:nvPicPr>
          <p:cNvPr id="9" name="Содержимое 8" descr="Slava_Zaitsev_cro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214422"/>
            <a:ext cx="448100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алина школа 1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000132"/>
            <a:ext cx="3301128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алина школа 135.jpg"/>
          <p:cNvPicPr>
            <a:picLocks noChangeAspect="1"/>
          </p:cNvPicPr>
          <p:nvPr/>
        </p:nvPicPr>
        <p:blipFill>
          <a:blip r:embed="rId3" cstate="print"/>
          <a:srcRect l="19444" t="10416" r="19444"/>
          <a:stretch>
            <a:fillRect/>
          </a:stretch>
        </p:blipFill>
        <p:spPr>
          <a:xfrm>
            <a:off x="6215042" y="1071546"/>
            <a:ext cx="2928958" cy="5525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алина школа 118.jpg"/>
          <p:cNvPicPr>
            <a:picLocks noChangeAspect="1"/>
          </p:cNvPicPr>
          <p:nvPr/>
        </p:nvPicPr>
        <p:blipFill>
          <a:blip r:embed="rId4" cstate="print"/>
          <a:srcRect l="34722" t="29167" r="16666"/>
          <a:stretch>
            <a:fillRect/>
          </a:stretch>
        </p:blipFill>
        <p:spPr>
          <a:xfrm>
            <a:off x="285720" y="1071546"/>
            <a:ext cx="2949971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44" y="928670"/>
            <a:ext cx="8001056" cy="3714776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школьная форма наше время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643182"/>
            <a:ext cx="5638800" cy="374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142844" y="1000108"/>
            <a:ext cx="7758113" cy="46910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 Школьная </a:t>
            </a:r>
            <a:r>
              <a:rPr lang="ru-RU" sz="2400" b="1" dirty="0"/>
              <a:t>форма</a:t>
            </a:r>
            <a:r>
              <a:rPr lang="ru-RU" sz="2400" dirty="0"/>
              <a:t> — обязательная повседневная форма одежды для учеников во время их нахождения в школе и на официальных школьных мероприятиях вне школы.</a:t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42910" y="785794"/>
            <a:ext cx="8286808" cy="164307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В Россию школьная форма пришла из Англии в 1834 году.</a:t>
            </a:r>
            <a:br>
              <a:rPr lang="ru-RU" sz="2000" dirty="0" smtClean="0"/>
            </a:br>
            <a:r>
              <a:rPr lang="ru-RU" sz="2000" dirty="0" smtClean="0"/>
              <a:t>Для мальчиков.</a:t>
            </a:r>
            <a:endParaRPr lang="ru-RU" sz="2000" dirty="0"/>
          </a:p>
        </p:txBody>
      </p:sp>
      <p:pic>
        <p:nvPicPr>
          <p:cNvPr id="7" name="Содержимое 6" descr="s7732_1315990116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19020" y="1676400"/>
            <a:ext cx="302381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первая школьная фор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571612"/>
            <a:ext cx="2714644" cy="4802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6326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</a:t>
            </a:r>
            <a:r>
              <a:rPr lang="ru-RU" sz="2400" dirty="0" smtClean="0">
                <a:solidFill>
                  <a:schemeClr val="tx1"/>
                </a:solidFill>
              </a:rPr>
              <a:t>В 1894 году была утверждена и для девочек.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старая форм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785926"/>
            <a:ext cx="2976518" cy="4470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s7732_1315990116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785926"/>
            <a:ext cx="3000396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135009" cy="513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074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школьная-форма-в-ссср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928670"/>
            <a:ext cx="4090529" cy="2786082"/>
          </a:xfrm>
        </p:spPr>
      </p:pic>
      <p:pic>
        <p:nvPicPr>
          <p:cNvPr id="9" name="Содержимое 8" descr="школьная-форма-в-ссср-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928670"/>
            <a:ext cx="4128600" cy="2786082"/>
          </a:xfrm>
        </p:spPr>
      </p:pic>
      <p:pic>
        <p:nvPicPr>
          <p:cNvPr id="1027" name="Picture 3" descr="E:\Алина\школьная-форма-в-ссср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643314"/>
            <a:ext cx="4143404" cy="3000396"/>
          </a:xfrm>
          <a:prstGeom prst="rect">
            <a:avLst/>
          </a:prstGeom>
          <a:noFill/>
        </p:spPr>
      </p:pic>
      <p:pic>
        <p:nvPicPr>
          <p:cNvPr id="1028" name="Picture 4" descr="E:\Алина\школьная-форма-в-ссср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643314"/>
            <a:ext cx="4071934" cy="301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43174" y="642918"/>
            <a:ext cx="4040188" cy="65935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             Англия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kennet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072198" y="1643050"/>
            <a:ext cx="2500329" cy="4308071"/>
          </a:xfrm>
        </p:spPr>
      </p:pic>
      <p:pic>
        <p:nvPicPr>
          <p:cNvPr id="10" name="Содержимое 9" descr="4-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85720" y="1643050"/>
            <a:ext cx="5500726" cy="43130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14290"/>
            <a:ext cx="2743200" cy="1162050"/>
          </a:xfrm>
        </p:spPr>
        <p:txBody>
          <a:bodyPr/>
          <a:lstStyle/>
          <a:p>
            <a:r>
              <a:rPr lang="ru-RU" sz="3200" b="1" i="1" dirty="0" smtClean="0">
                <a:latin typeface="+mn-lt"/>
              </a:rPr>
              <a:t>Куба</a:t>
            </a:r>
            <a:endParaRPr lang="ru-RU" sz="3200" b="1" i="1" dirty="0">
              <a:latin typeface="+mn-lt"/>
            </a:endParaRPr>
          </a:p>
        </p:txBody>
      </p:sp>
      <p:pic>
        <p:nvPicPr>
          <p:cNvPr id="5" name="Содержимое 4" descr="Куб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785926"/>
            <a:ext cx="6357982" cy="422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5622</TotalTime>
  <Words>387</Words>
  <Application>Microsoft Office PowerPoint</Application>
  <PresentationFormat>Экран (4:3)</PresentationFormat>
  <Paragraphs>54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  « Школьная форма, за и   против »</vt:lpstr>
      <vt:lpstr>Задачи:</vt:lpstr>
      <vt:lpstr>Слайд 3</vt:lpstr>
      <vt:lpstr>Слайд 4</vt:lpstr>
      <vt:lpstr>                В 1894 году была утверждена и для девочек.</vt:lpstr>
      <vt:lpstr>Слайд 6</vt:lpstr>
      <vt:lpstr>Слайд 7</vt:lpstr>
      <vt:lpstr>Слайд 8</vt:lpstr>
      <vt:lpstr>Куба</vt:lpstr>
      <vt:lpstr>                  Турция</vt:lpstr>
      <vt:lpstr>Япония</vt:lpstr>
      <vt:lpstr>Слайд 12</vt:lpstr>
      <vt:lpstr>Социологический  опрос</vt:lpstr>
      <vt:lpstr>Слайд 14</vt:lpstr>
      <vt:lpstr>Слайд 15</vt:lpstr>
      <vt:lpstr>Слайд 16</vt:lpstr>
      <vt:lpstr>Слайд 17</vt:lpstr>
      <vt:lpstr>Слайд 18</vt:lpstr>
      <vt:lpstr>Слайд 19</vt:lpstr>
      <vt:lpstr>Какой должна быть школьная форма?</vt:lpstr>
      <vt:lpstr>Слайд 21</vt:lpstr>
      <vt:lpstr>Слайд 22</vt:lpstr>
      <vt:lpstr>Спасибо за внимание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
    «СОШ №13 г. Выборга» </dc:title>
  <dc:creator>Лина</dc:creator>
  <cp:lastModifiedBy>1</cp:lastModifiedBy>
  <cp:revision>20</cp:revision>
  <dcterms:created xsi:type="dcterms:W3CDTF">2014-01-15T06:29:09Z</dcterms:created>
  <dcterms:modified xsi:type="dcterms:W3CDTF">2015-04-27T07:58:12Z</dcterms:modified>
</cp:coreProperties>
</file>