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16"/>
  </p:notesMasterIdLst>
  <p:sldIdLst>
    <p:sldId id="392" r:id="rId3"/>
    <p:sldId id="399" r:id="rId4"/>
    <p:sldId id="397" r:id="rId5"/>
    <p:sldId id="389" r:id="rId6"/>
    <p:sldId id="377" r:id="rId7"/>
    <p:sldId id="393" r:id="rId8"/>
    <p:sldId id="390" r:id="rId9"/>
    <p:sldId id="387" r:id="rId10"/>
    <p:sldId id="394" r:id="rId11"/>
    <p:sldId id="395" r:id="rId12"/>
    <p:sldId id="400" r:id="rId13"/>
    <p:sldId id="396" r:id="rId14"/>
    <p:sldId id="398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5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A2"/>
    <a:srgbClr val="213B9B"/>
    <a:srgbClr val="00517F"/>
    <a:srgbClr val="0072BC"/>
    <a:srgbClr val="FFFFFF"/>
    <a:srgbClr val="1B3281"/>
    <a:srgbClr val="000000"/>
    <a:srgbClr val="F2F2F2"/>
    <a:srgbClr val="F5F6F8"/>
    <a:srgbClr val="233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8241" autoAdjust="0"/>
  </p:normalViewPr>
  <p:slideViewPr>
    <p:cSldViewPr snapToGrid="0" showGuides="1">
      <p:cViewPr varScale="1">
        <p:scale>
          <a:sx n="106" d="100"/>
          <a:sy n="106" d="100"/>
        </p:scale>
        <p:origin x="768" y="132"/>
      </p:cViewPr>
      <p:guideLst>
        <p:guide orient="horz" pos="618"/>
        <p:guide pos="506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3A663-DA2A-4C8A-9DF3-9C9C1635D9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781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4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1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6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56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90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64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2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12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79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0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89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06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4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573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5F258-B773-4D5B-863A-A85DA104C4E4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04.07.2023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B2DE6-B41C-4663-A027-37FEC1F6018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2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661431#64U0I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41" y="1693762"/>
            <a:ext cx="11154624" cy="39895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освоения </a:t>
            </a:r>
            <a:r>
              <a:rPr lang="ru-RU" sz="36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дополнительного профессионального образования с использованием </a:t>
            </a:r>
            <a:r>
              <a:rPr lang="ru-RU" sz="3600" b="1" u="sng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образовательных маршрутов </a:t>
            </a:r>
            <a:r>
              <a:rPr lang="ru-RU" sz="36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работников, сформированных на основе выявленных дефицитов профессиональных компетенций, в том числе с применением сетевых форм реализации </a:t>
            </a:r>
            <a:r>
              <a:rPr lang="ru-RU" sz="36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программ…</a:t>
            </a:r>
            <a:endParaRPr lang="ru-RU" sz="3600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0183" cy="169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152" y="282779"/>
            <a:ext cx="5857593" cy="10028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598" y="1391059"/>
            <a:ext cx="10927533" cy="48920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фасилитацию переноса приобретенных в ходе освоения индивидуальных образовательных маршрутов компетенций в реальную педагогическую практику во взаимодействии с ЦНППМ (в формате стажировок, мастер-классов, организации обмена опытом, посещения учебных занятий педагогических работников);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ЦНППМ информацию о муниципальной системе ДПО для паспорта ДППО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изучение запросов и оказание практической помощи педагогическим работникам;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координирует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работу и формирует методическую инфраструктуру 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152" y="282779"/>
            <a:ext cx="5857593" cy="10028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598" y="1391059"/>
            <a:ext cx="10927533" cy="48920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</a:rPr>
              <a:t>ранслировать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</a:rPr>
              <a:t>лучший педагогический опыт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освоения индивидуальных образовательных маршрутов компетенций в реальную педагогическую практику во взаимодействии с ЦНППМ (в формате стажировок, мастер-классов, организации обмена опытом, посещения учебных занятий педагогических работников);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ЦНППМ информацию о муниципальной системе ДПО для паспорта ДППО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запросов и оказание практической помощи педагогическим работникам;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оординировать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работу и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инфраструктуру 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441" y="310806"/>
            <a:ext cx="9772461" cy="938574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службы образовательной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360" y="180751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точки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для профессионального и карьерного лифта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горизонтальное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 педагогических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нуждающихся в методической поддержке, в том числе молодых специалистов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нивелировать профессиональные дефициты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индивидуальных траекторий педагога</a:t>
            </a:r>
          </a:p>
          <a:p>
            <a:endParaRPr lang="ru-RU" sz="3600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62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1618" y="5416958"/>
            <a:ext cx="7146956" cy="132556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200" i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35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Диагностика-тестирование</a:t>
            </a:r>
            <a:r>
              <a:rPr lang="ru-RU" b="1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ЦНППМ</a:t>
            </a:r>
            <a:b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методический актив</a:t>
            </a:r>
            <a:b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b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600" b="1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7200" b="1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1" y="161773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920" y="193109"/>
            <a:ext cx="1017360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уровня форсированности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метапредметных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результатов основной образовательной программы начального общего, основного общего и среднего общего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87" y="1825625"/>
            <a:ext cx="1109954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 тестирования </a:t>
            </a:r>
            <a:r>
              <a:rPr lang="ru-RU" sz="2400" i="1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</a:t>
            </a:r>
            <a:r>
              <a:rPr lang="ru-RU" sz="2400" i="1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</a:t>
            </a:r>
            <a:r>
              <a:rPr lang="ru-RU" sz="2400" b="1" i="1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русского языка, математики, физики, химии, биологии, </a:t>
            </a:r>
            <a:r>
              <a:rPr lang="ru-RU" sz="2400" b="1" i="1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обществознания</a:t>
            </a:r>
            <a:r>
              <a:rPr lang="ru-RU" sz="2400" i="1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Выборгского района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диагностике приняли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участие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303 педагога 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результат </a:t>
            </a:r>
            <a:r>
              <a:rPr lang="ru-RU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показали – 2 </a:t>
            </a:r>
            <a:r>
              <a:rPr lang="ru-RU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изкий результат </a:t>
            </a:r>
            <a:r>
              <a:rPr lang="ru-RU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44 педагога</a:t>
            </a:r>
            <a:endParaRPr lang="ru-RU" dirty="0" smtClean="0">
              <a:solidFill>
                <a:srgbClr val="223DA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редний результат </a:t>
            </a:r>
            <a:r>
              <a:rPr lang="ru-RU" dirty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197 </a:t>
            </a:r>
            <a:r>
              <a:rPr lang="ru-RU" dirty="0" smtClean="0">
                <a:solidFill>
                  <a:srgbClr val="223D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результат-60</a:t>
            </a:r>
          </a:p>
          <a:p>
            <a:pPr marL="0" indent="0" algn="ctr">
              <a:buNone/>
            </a:pPr>
            <a:endParaRPr lang="ru-RU" b="1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21" y="0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9" t="14250" r="9828" b="10827"/>
          <a:stretch/>
        </p:blipFill>
        <p:spPr>
          <a:xfrm>
            <a:off x="-263112" y="-144855"/>
            <a:ext cx="12602985" cy="704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9711" y="365125"/>
            <a:ext cx="11597489" cy="6225798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Распоряжение </a:t>
            </a:r>
            <a:r>
              <a:rPr lang="ru-RU" sz="2700" dirty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Министерства просвещения Российской Федерации от </a:t>
            </a: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06.08.2020 </a:t>
            </a:r>
            <a:b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</a:b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N </a:t>
            </a:r>
            <a:r>
              <a:rPr lang="ru-RU" sz="2700" dirty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Р-76 </a:t>
            </a: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"</a:t>
            </a:r>
            <a:r>
              <a:rPr lang="ru-RU" sz="2700" dirty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Об утверждении Концепции создания федеральной системы научно-методического сопровождения педагогических работников и управленческих </a:t>
            </a: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кадров"</a:t>
            </a: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223D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Концепции определены роль и место Министерства просвещения Российской Федерации, органов исполнительной власти и органов местного самоуправления субъектов Российской Федерации, осуществляющих государственное управление в сфере образования, организаций высшего и среднего профессионального образования, реализующих образовательные программы социально-педагогической направленности, региональных систем повышения квалификации и профессиональной переподготовки педагогических работников в единой федеральной системе научно-методического сопровождения.</a:t>
            </a:r>
            <a:br>
              <a:rPr lang="ru-RU" sz="31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араллелограмм 18"/>
          <p:cNvSpPr/>
          <p:nvPr/>
        </p:nvSpPr>
        <p:spPr>
          <a:xfrm flipV="1">
            <a:off x="0" y="0"/>
            <a:ext cx="13929756" cy="6858000"/>
          </a:xfrm>
          <a:prstGeom prst="parallelogram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3576320" cy="6858000"/>
          </a:xfrm>
          <a:prstGeom prst="rect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53082"/>
              </p:ext>
            </p:extLst>
          </p:nvPr>
        </p:nvGraphicFramePr>
        <p:xfrm>
          <a:off x="2827" y="1194893"/>
          <a:ext cx="11951428" cy="554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70">
                  <a:extLst>
                    <a:ext uri="{9D8B030D-6E8A-4147-A177-3AD203B41FA5}">
                      <a16:colId xmlns:a16="http://schemas.microsoft.com/office/drawing/2014/main" val="1627452530"/>
                    </a:ext>
                  </a:extLst>
                </a:gridCol>
                <a:gridCol w="10220458">
                  <a:extLst>
                    <a:ext uri="{9D8B030D-6E8A-4147-A177-3AD203B41FA5}">
                      <a16:colId xmlns:a16="http://schemas.microsoft.com/office/drawing/2014/main" val="2352354574"/>
                    </a:ext>
                  </a:extLst>
                </a:gridCol>
              </a:tblGrid>
              <a:tr h="14548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F5F6F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Федеральный уровень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43098"/>
                  </a:ext>
                </a:extLst>
              </a:tr>
              <a:tr h="1648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F5F6F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Региональный уровень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44084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F5F6F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Муниципальный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F5F6F8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уровень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58517"/>
                  </a:ext>
                </a:extLst>
              </a:tr>
              <a:tr h="14573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Институциональный уровень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(образовательная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 организация)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7827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854277" y="1399291"/>
            <a:ext cx="1067541" cy="289879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 rot="16200000">
            <a:off x="3501149" y="1276957"/>
            <a:ext cx="154507" cy="3534054"/>
            <a:chOff x="960728" y="1070864"/>
            <a:chExt cx="331199" cy="1529521"/>
          </a:xfrm>
        </p:grpSpPr>
        <p:sp>
          <p:nvSpPr>
            <p:cNvPr id="23" name="Пятиугольник 22"/>
            <p:cNvSpPr/>
            <p:nvPr/>
          </p:nvSpPr>
          <p:spPr>
            <a:xfrm rot="5400000">
              <a:off x="623838" y="1932296"/>
              <a:ext cx="1004979" cy="3311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 rot="5400000">
              <a:off x="416604" y="1617421"/>
              <a:ext cx="1420687" cy="3275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366" y="1487114"/>
            <a:ext cx="332391" cy="1571933"/>
            <a:chOff x="959537" y="1070865"/>
            <a:chExt cx="332391" cy="1945520"/>
          </a:xfrm>
        </p:grpSpPr>
        <p:sp>
          <p:nvSpPr>
            <p:cNvPr id="26" name="Пятиугольник 25"/>
            <p:cNvSpPr/>
            <p:nvPr/>
          </p:nvSpPr>
          <p:spPr>
            <a:xfrm rot="5400000">
              <a:off x="415839" y="2140296"/>
              <a:ext cx="1420979" cy="3311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 rot="5400000">
              <a:off x="414647" y="1615755"/>
              <a:ext cx="1420979" cy="33119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Пятиугольник 27"/>
          <p:cNvSpPr/>
          <p:nvPr/>
        </p:nvSpPr>
        <p:spPr>
          <a:xfrm>
            <a:off x="1991769" y="1817257"/>
            <a:ext cx="4297932" cy="30109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863636" y="1817255"/>
            <a:ext cx="3294257" cy="301090"/>
          </a:xfrm>
          <a:prstGeom prst="homePlate">
            <a:avLst>
              <a:gd name="adj" fmla="val 297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2033580" y="2763779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3081835" y="3480925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9292419" y="1895909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093814" y="6032354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6823673">
            <a:off x="5097090" y="2347299"/>
            <a:ext cx="1286256" cy="15450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6778840">
            <a:off x="5300354" y="2059349"/>
            <a:ext cx="1118018" cy="15450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5266041" y="1825845"/>
            <a:ext cx="3568444" cy="25033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6121597" y="1825392"/>
            <a:ext cx="1799719" cy="250683"/>
          </a:xfrm>
          <a:prstGeom prst="homePlate">
            <a:avLst>
              <a:gd name="adj" fmla="val 297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8056316" y="2251492"/>
            <a:ext cx="985059" cy="735384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rot="5400000">
            <a:off x="5461814" y="2557977"/>
            <a:ext cx="1556370" cy="15450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rot="5390037">
            <a:off x="5704099" y="2348005"/>
            <a:ext cx="1067603" cy="15488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5206121" y="2694776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ИРО/ИПК</a:t>
            </a:r>
          </a:p>
        </p:txBody>
      </p:sp>
      <p:sp>
        <p:nvSpPr>
          <p:cNvPr id="42" name="Пятиугольник 41"/>
          <p:cNvSpPr/>
          <p:nvPr/>
        </p:nvSpPr>
        <p:spPr>
          <a:xfrm rot="16209963" flipV="1">
            <a:off x="5746124" y="3558862"/>
            <a:ext cx="550323" cy="7233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 rot="5390037">
            <a:off x="5918823" y="3994443"/>
            <a:ext cx="735177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4" name="Пятиугольник 43"/>
          <p:cNvSpPr/>
          <p:nvPr/>
        </p:nvSpPr>
        <p:spPr>
          <a:xfrm rot="5390037">
            <a:off x="6352809" y="3736551"/>
            <a:ext cx="217948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5" name="Пятиугольник 44"/>
          <p:cNvSpPr/>
          <p:nvPr/>
        </p:nvSpPr>
        <p:spPr>
          <a:xfrm rot="10800000">
            <a:off x="3278819" y="3799444"/>
            <a:ext cx="2776314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6" name="Пятиугольник 45"/>
          <p:cNvSpPr/>
          <p:nvPr/>
        </p:nvSpPr>
        <p:spPr>
          <a:xfrm rot="10800000" flipH="1" flipV="1">
            <a:off x="6319055" y="4225571"/>
            <a:ext cx="1569548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 rot="16209963" flipV="1">
            <a:off x="5847152" y="3832725"/>
            <a:ext cx="529400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 rot="10800000">
            <a:off x="4766516" y="4075524"/>
            <a:ext cx="1380646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 rot="5390037">
            <a:off x="4392363" y="4435694"/>
            <a:ext cx="791993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0" name="Пятиугольник 49"/>
          <p:cNvSpPr/>
          <p:nvPr/>
        </p:nvSpPr>
        <p:spPr>
          <a:xfrm rot="10800000">
            <a:off x="3307954" y="4810822"/>
            <a:ext cx="1517717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6425302" y="3817253"/>
            <a:ext cx="383434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2" name="Шестиугольник 51"/>
          <p:cNvSpPr/>
          <p:nvPr/>
        </p:nvSpPr>
        <p:spPr>
          <a:xfrm>
            <a:off x="6846421" y="3515504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3" name="Пятиугольник 52"/>
          <p:cNvSpPr/>
          <p:nvPr/>
        </p:nvSpPr>
        <p:spPr>
          <a:xfrm rot="5390037">
            <a:off x="6075436" y="3948851"/>
            <a:ext cx="595901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6251747" y="4345541"/>
            <a:ext cx="959491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 rot="5390037">
            <a:off x="6638101" y="4858174"/>
            <a:ext cx="1097272" cy="72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6" name="Пятиугольник 55"/>
          <p:cNvSpPr/>
          <p:nvPr/>
        </p:nvSpPr>
        <p:spPr>
          <a:xfrm rot="10800000" flipH="1">
            <a:off x="5565810" y="5796832"/>
            <a:ext cx="1542625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 rot="10800000">
            <a:off x="2525868" y="5796832"/>
            <a:ext cx="2794128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 rot="5390037">
            <a:off x="5183337" y="5865145"/>
            <a:ext cx="201119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 rot="5390037">
            <a:off x="5487673" y="5863291"/>
            <a:ext cx="205038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0" name="Шестиугольник 59"/>
          <p:cNvSpPr/>
          <p:nvPr/>
        </p:nvSpPr>
        <p:spPr>
          <a:xfrm>
            <a:off x="6792668" y="5493612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1" name="Шестиугольник 60"/>
          <p:cNvSpPr/>
          <p:nvPr/>
        </p:nvSpPr>
        <p:spPr>
          <a:xfrm>
            <a:off x="2404981" y="5495193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81103" y="3662407"/>
            <a:ext cx="78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УМО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02887" y="2930497"/>
            <a:ext cx="83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 Narrow" panose="020B0606020202030204" pitchFamily="34" charset="0"/>
              </a:rPr>
              <a:t>РОИВ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19191" y="3686962"/>
            <a:ext cx="83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СПО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2397208" y="1723786"/>
            <a:ext cx="2034361" cy="11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6301651" y="1742313"/>
            <a:ext cx="61730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2230259" y="1247997"/>
            <a:ext cx="1253985" cy="145649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flipH="1" flipV="1">
            <a:off x="8493767" y="2577624"/>
            <a:ext cx="58622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8552390" y="1675958"/>
            <a:ext cx="416080" cy="88711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8983979" y="1686683"/>
            <a:ext cx="93784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2765458" y="5811262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>
            <a:stCxn id="71" idx="7"/>
          </p:cNvCxnSpPr>
          <p:nvPr/>
        </p:nvCxnSpPr>
        <p:spPr>
          <a:xfrm flipV="1">
            <a:off x="2804482" y="5689258"/>
            <a:ext cx="352922" cy="12869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5412757" y="6367860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>
            <a:stCxn id="73" idx="7"/>
          </p:cNvCxnSpPr>
          <p:nvPr/>
        </p:nvCxnSpPr>
        <p:spPr>
          <a:xfrm flipV="1">
            <a:off x="5451781" y="6365764"/>
            <a:ext cx="395666" cy="879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7168404" y="5811262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>
            <a:stCxn id="75" idx="7"/>
          </p:cNvCxnSpPr>
          <p:nvPr/>
        </p:nvCxnSpPr>
        <p:spPr>
          <a:xfrm flipV="1">
            <a:off x="7207428" y="5736833"/>
            <a:ext cx="368946" cy="8112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7568744" y="5742885"/>
            <a:ext cx="12657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834636" y="6366410"/>
            <a:ext cx="1459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3641644" y="3836049"/>
            <a:ext cx="1124874" cy="0"/>
          </a:xfrm>
          <a:prstGeom prst="line">
            <a:avLst/>
          </a:prstGeom>
          <a:solidFill>
            <a:schemeClr val="tx2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Шестиугольник 81"/>
          <p:cNvSpPr/>
          <p:nvPr/>
        </p:nvSpPr>
        <p:spPr>
          <a:xfrm>
            <a:off x="2415439" y="4401449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3149608" y="5689258"/>
            <a:ext cx="12338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3086527" y="5430226"/>
            <a:ext cx="1329020" cy="131639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149608" y="5561982"/>
            <a:ext cx="1233857" cy="117586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727819" y="5985349"/>
            <a:ext cx="764895" cy="189345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435816" y="5387766"/>
            <a:ext cx="1675451" cy="11756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833589" y="6176419"/>
            <a:ext cx="1501227" cy="189345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5757022" y="6080021"/>
            <a:ext cx="200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Arial Narrow" panose="020B0606020202030204" pitchFamily="34" charset="0"/>
              </a:rPr>
              <a:t>УЧИТЕЛЬ, </a:t>
            </a:r>
          </a:p>
          <a:p>
            <a:r>
              <a:rPr lang="ru-RU" sz="14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РУКОВОДИТЕЛЬ ОО</a:t>
            </a:r>
          </a:p>
        </p:txBody>
      </p:sp>
      <p:sp>
        <p:nvSpPr>
          <p:cNvPr id="90" name="Шестиугольник 89"/>
          <p:cNvSpPr/>
          <p:nvPr/>
        </p:nvSpPr>
        <p:spPr>
          <a:xfrm>
            <a:off x="5255172" y="1493569"/>
            <a:ext cx="1129147" cy="973403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5801728" y="1960064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>
            <a:stCxn id="91" idx="7"/>
          </p:cNvCxnSpPr>
          <p:nvPr/>
        </p:nvCxnSpPr>
        <p:spPr>
          <a:xfrm flipV="1">
            <a:off x="5840752" y="1744961"/>
            <a:ext cx="464851" cy="22179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Шестиугольник 92"/>
          <p:cNvSpPr/>
          <p:nvPr/>
        </p:nvSpPr>
        <p:spPr>
          <a:xfrm>
            <a:off x="1820868" y="1426774"/>
            <a:ext cx="1246909" cy="1074922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1817918" y="1927873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2333043" y="1735459"/>
            <a:ext cx="540266" cy="21078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6187285" y="1292142"/>
            <a:ext cx="805334" cy="15893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Шестиугольник 96"/>
          <p:cNvSpPr/>
          <p:nvPr/>
        </p:nvSpPr>
        <p:spPr>
          <a:xfrm>
            <a:off x="9316138" y="3013172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8" name="Шестиугольник 97"/>
          <p:cNvSpPr/>
          <p:nvPr/>
        </p:nvSpPr>
        <p:spPr>
          <a:xfrm>
            <a:off x="9316138" y="4398300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9" name="Пятиугольник 98"/>
          <p:cNvSpPr/>
          <p:nvPr/>
        </p:nvSpPr>
        <p:spPr>
          <a:xfrm rot="14776327" flipH="1">
            <a:off x="5901946" y="2628759"/>
            <a:ext cx="1286256" cy="15450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0" name="Пятиугольник 99"/>
          <p:cNvSpPr/>
          <p:nvPr/>
        </p:nvSpPr>
        <p:spPr>
          <a:xfrm rot="14784519" flipH="1">
            <a:off x="5999696" y="2290643"/>
            <a:ext cx="796498" cy="15450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5839839" y="1838011"/>
            <a:ext cx="783706" cy="631501"/>
            <a:chOff x="5900800" y="1824803"/>
            <a:chExt cx="783706" cy="631501"/>
          </a:xfrm>
        </p:grpSpPr>
        <p:sp>
          <p:nvSpPr>
            <p:cNvPr id="102" name="Шестиугольник 101"/>
            <p:cNvSpPr/>
            <p:nvPr/>
          </p:nvSpPr>
          <p:spPr>
            <a:xfrm>
              <a:off x="5929792" y="1824803"/>
              <a:ext cx="732541" cy="631501"/>
            </a:xfrm>
            <a:prstGeom prst="hexag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00800" y="1949397"/>
              <a:ext cx="783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ФМЦ</a:t>
              </a:r>
            </a:p>
          </p:txBody>
        </p:sp>
      </p:grpSp>
      <p:sp>
        <p:nvSpPr>
          <p:cNvPr id="104" name="Шестиугольник 103"/>
          <p:cNvSpPr/>
          <p:nvPr/>
        </p:nvSpPr>
        <p:spPr>
          <a:xfrm>
            <a:off x="6486418" y="2692756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91528" y="2800609"/>
            <a:ext cx="78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МЕТОД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АКТИВ</a:t>
            </a:r>
          </a:p>
        </p:txBody>
      </p:sp>
      <p:sp>
        <p:nvSpPr>
          <p:cNvPr id="106" name="Шестиугольник 105"/>
          <p:cNvSpPr/>
          <p:nvPr/>
        </p:nvSpPr>
        <p:spPr>
          <a:xfrm>
            <a:off x="9327549" y="5714338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7" name="Шестиугольник 106"/>
          <p:cNvSpPr/>
          <p:nvPr/>
        </p:nvSpPr>
        <p:spPr>
          <a:xfrm>
            <a:off x="3045871" y="1913688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89238" y="2071326"/>
            <a:ext cx="78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ФУМО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003768" y="5413668"/>
            <a:ext cx="1510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МЕТОДИЧЕСКИЙ СОВЕТ,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МЕТОД ОБЪЕДИНЕНИЕ 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2765458" y="4716868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единительная линия 110"/>
          <p:cNvCxnSpPr>
            <a:stCxn id="110" idx="7"/>
          </p:cNvCxnSpPr>
          <p:nvPr/>
        </p:nvCxnSpPr>
        <p:spPr>
          <a:xfrm flipV="1">
            <a:off x="2804482" y="4562362"/>
            <a:ext cx="350843" cy="16120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3149608" y="4562479"/>
            <a:ext cx="12338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3086527" y="4309162"/>
            <a:ext cx="1329020" cy="131639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149608" y="4440918"/>
            <a:ext cx="1233857" cy="117586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3003768" y="4299038"/>
            <a:ext cx="1510076" cy="1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МЕТОДИЧЕСКИЙ СОВЕТ,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МЕТОД ОБЪЕДИНЕНИЕ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226324" y="1451032"/>
            <a:ext cx="1454389" cy="15893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312309" y="1611315"/>
            <a:ext cx="633320" cy="131687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2325551" y="1395707"/>
            <a:ext cx="1185755" cy="145649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6120130" y="1266055"/>
            <a:ext cx="1632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АКАДЕМИЯ</a:t>
            </a:r>
          </a:p>
          <a:p>
            <a:pPr>
              <a:lnSpc>
                <a:spcPts val="1200"/>
              </a:lnSpc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 МИНПРОСВЕЩЕНИЯ</a:t>
            </a:r>
          </a:p>
          <a:p>
            <a:pPr>
              <a:lnSpc>
                <a:spcPts val="1200"/>
              </a:lnSpc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РОССИИ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787771" y="1370500"/>
            <a:ext cx="1200552" cy="1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ФЕДЕРАЛЬНЫЕ</a:t>
            </a:r>
          </a:p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ЦЕНТРЫ НМС 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7506337" y="5505036"/>
            <a:ext cx="1355578" cy="11756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568744" y="5623008"/>
            <a:ext cx="1293171" cy="11756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9666764" y="2179496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единительная линия 123"/>
          <p:cNvCxnSpPr>
            <a:stCxn id="123" idx="7"/>
          </p:cNvCxnSpPr>
          <p:nvPr/>
        </p:nvCxnSpPr>
        <p:spPr>
          <a:xfrm>
            <a:off x="9705788" y="2186191"/>
            <a:ext cx="405467" cy="699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10111255" y="2253830"/>
            <a:ext cx="7747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9939806" y="1790888"/>
            <a:ext cx="1236447" cy="102440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9998081" y="1892162"/>
            <a:ext cx="100495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0058980" y="2005281"/>
            <a:ext cx="79913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10096871" y="2117965"/>
            <a:ext cx="789177" cy="13352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9693197" y="3310944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единительная линия 130"/>
          <p:cNvCxnSpPr>
            <a:stCxn id="130" idx="7"/>
          </p:cNvCxnSpPr>
          <p:nvPr/>
        </p:nvCxnSpPr>
        <p:spPr>
          <a:xfrm>
            <a:off x="9732221" y="3317639"/>
            <a:ext cx="405467" cy="699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>
            <a:off x="10137688" y="3385278"/>
            <a:ext cx="7747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9966239" y="2922336"/>
            <a:ext cx="1236447" cy="102440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0024514" y="3023610"/>
            <a:ext cx="100495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0085413" y="3136729"/>
            <a:ext cx="79913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10123304" y="3249413"/>
            <a:ext cx="789177" cy="13352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9693197" y="4711204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137"/>
          <p:cNvCxnSpPr>
            <a:stCxn id="137" idx="7"/>
          </p:cNvCxnSpPr>
          <p:nvPr/>
        </p:nvCxnSpPr>
        <p:spPr>
          <a:xfrm>
            <a:off x="9732221" y="4717899"/>
            <a:ext cx="405467" cy="699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10137688" y="4785538"/>
            <a:ext cx="7747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9966239" y="4322596"/>
            <a:ext cx="1236447" cy="102440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024514" y="4423870"/>
            <a:ext cx="100495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10085413" y="4536989"/>
            <a:ext cx="79913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10123304" y="4649673"/>
            <a:ext cx="789177" cy="13352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9705432" y="6018594"/>
            <a:ext cx="45719" cy="4571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>
            <a:stCxn id="144" idx="7"/>
          </p:cNvCxnSpPr>
          <p:nvPr/>
        </p:nvCxnSpPr>
        <p:spPr>
          <a:xfrm>
            <a:off x="9744456" y="6025289"/>
            <a:ext cx="405467" cy="699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H="1">
            <a:off x="10149923" y="6092928"/>
            <a:ext cx="77479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9978474" y="5629986"/>
            <a:ext cx="1236447" cy="102440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10036749" y="5731260"/>
            <a:ext cx="100495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0097648" y="5844379"/>
            <a:ext cx="799138" cy="112684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0135539" y="5957063"/>
            <a:ext cx="789177" cy="133528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/>
          <p:cNvSpPr txBox="1"/>
          <p:nvPr/>
        </p:nvSpPr>
        <p:spPr>
          <a:xfrm>
            <a:off x="9876594" y="2884514"/>
            <a:ext cx="1734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ПЕДАГОГИЧЕСКИЕ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СООБЩЕСТВА,   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АССОЦИАЦИИ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850161" y="1753066"/>
            <a:ext cx="1734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ПЕДАГОГИЧЕСКИЕ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СООБЩЕСТВА,   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АССОЦИАЦИИ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876594" y="4284774"/>
            <a:ext cx="1734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ПРОФЕССИОНАЛЬНЫЕ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ПЕДАГОГИЧЕСКИЕ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СООБЩЕСТВА,   </a:t>
            </a:r>
          </a:p>
          <a:p>
            <a:pPr>
              <a:lnSpc>
                <a:spcPts val="900"/>
              </a:lnSpc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АССОЦИАЦИИ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0018957" y="5603120"/>
            <a:ext cx="173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ПРОФЕССИОНАЛЬНЫЕ</a:t>
            </a:r>
          </a:p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ПЕДАГОГИЧЕСКИЕ</a:t>
            </a:r>
          </a:p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  СООБЩЕСТВА,   </a:t>
            </a:r>
          </a:p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    АССОЦИАЦИИ</a:t>
            </a:r>
          </a:p>
        </p:txBody>
      </p:sp>
      <p:grpSp>
        <p:nvGrpSpPr>
          <p:cNvPr id="155" name="Группа 154"/>
          <p:cNvGrpSpPr/>
          <p:nvPr/>
        </p:nvGrpSpPr>
        <p:grpSpPr>
          <a:xfrm>
            <a:off x="7895200" y="3754587"/>
            <a:ext cx="1255756" cy="1008000"/>
            <a:chOff x="4891500" y="4697120"/>
            <a:chExt cx="1255756" cy="1008000"/>
          </a:xfrm>
        </p:grpSpPr>
        <p:sp>
          <p:nvSpPr>
            <p:cNvPr id="156" name="Шестиугольник 155"/>
            <p:cNvSpPr/>
            <p:nvPr/>
          </p:nvSpPr>
          <p:spPr>
            <a:xfrm>
              <a:off x="4964268" y="4697120"/>
              <a:ext cx="1116000" cy="1008000"/>
            </a:xfrm>
            <a:prstGeom prst="hexagon">
              <a:avLst/>
            </a:prstGeom>
            <a:solidFill>
              <a:srgbClr val="223DA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91500" y="5015426"/>
              <a:ext cx="12557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РЕГИОНАЛЬНАЯ</a:t>
              </a:r>
              <a:endParaRPr lang="en-US" sz="1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>
                <a:lnSpc>
                  <a:spcPts val="900"/>
                </a:lnSpc>
              </a:pPr>
              <a:r>
                <a:rPr lang="ru-RU" sz="1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ИНФРАСТРУКТУРА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519521" y="5375164"/>
            <a:ext cx="183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РЕГИОНАЛЬНЫЕ МЕТОДИСТЫ,</a:t>
            </a:r>
          </a:p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УЧИТЕЛЯ-НАСТАВНИКИ,</a:t>
            </a:r>
          </a:p>
          <a:p>
            <a:r>
              <a:rPr lang="ru-RU" sz="1000" b="1" dirty="0">
                <a:solidFill>
                  <a:srgbClr val="FFFF00"/>
                </a:solidFill>
                <a:latin typeface="Arial Narrow" panose="020B0606020202030204" pitchFamily="34" charset="0"/>
              </a:rPr>
              <a:t>    УЧИТЕЛЯ МЕТОДИСТЫ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384503" y="1542632"/>
            <a:ext cx="2046109" cy="179577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2758229" y="1240170"/>
            <a:ext cx="2526700" cy="55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МИНИСТЕРСТВО</a:t>
            </a:r>
          </a:p>
          <a:p>
            <a:pPr>
              <a:lnSpc>
                <a:spcPts val="1200"/>
              </a:lnSpc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ПРОСВЕЩЕНИЯ</a:t>
            </a:r>
          </a:p>
          <a:p>
            <a:pPr>
              <a:lnSpc>
                <a:spcPts val="1200"/>
              </a:lnSpc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РОССИЙСКОЙ ФЕДЕРАЦИИ</a:t>
            </a:r>
          </a:p>
        </p:txBody>
      </p:sp>
      <p:sp>
        <p:nvSpPr>
          <p:cNvPr id="163" name="Пятиугольник 162"/>
          <p:cNvSpPr/>
          <p:nvPr/>
        </p:nvSpPr>
        <p:spPr>
          <a:xfrm rot="16209963" flipV="1">
            <a:off x="5804408" y="3984206"/>
            <a:ext cx="788397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64" name="Пятиугольник 163"/>
          <p:cNvSpPr/>
          <p:nvPr/>
        </p:nvSpPr>
        <p:spPr>
          <a:xfrm>
            <a:off x="5411589" y="4342271"/>
            <a:ext cx="814828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65" name="Шестиугольник 164"/>
          <p:cNvSpPr/>
          <p:nvPr/>
        </p:nvSpPr>
        <p:spPr>
          <a:xfrm>
            <a:off x="5848147" y="3038911"/>
            <a:ext cx="783706" cy="675609"/>
          </a:xfrm>
          <a:prstGeom prst="hexagon">
            <a:avLst/>
          </a:prstGeom>
          <a:solidFill>
            <a:srgbClr val="223DA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latin typeface="Arial Narrow" panose="020B060602020203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824589" y="3221022"/>
            <a:ext cx="83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ЦНППМ</a:t>
            </a:r>
          </a:p>
        </p:txBody>
      </p:sp>
      <p:sp>
        <p:nvSpPr>
          <p:cNvPr id="167" name="Пятиугольник 166"/>
          <p:cNvSpPr/>
          <p:nvPr/>
        </p:nvSpPr>
        <p:spPr>
          <a:xfrm rot="5390037">
            <a:off x="5359138" y="4381584"/>
            <a:ext cx="150862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68" name="Пятиугольник 167"/>
          <p:cNvSpPr/>
          <p:nvPr/>
        </p:nvSpPr>
        <p:spPr>
          <a:xfrm rot="5390037">
            <a:off x="5021778" y="5555447"/>
            <a:ext cx="820916" cy="7233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69" name="Шестиугольник 168"/>
          <p:cNvSpPr/>
          <p:nvPr/>
        </p:nvSpPr>
        <p:spPr>
          <a:xfrm>
            <a:off x="5033620" y="4526843"/>
            <a:ext cx="783706" cy="675609"/>
          </a:xfrm>
          <a:prstGeom prst="hexagon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022044" y="4677710"/>
            <a:ext cx="83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ММС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28476" y="28168"/>
            <a:ext cx="1081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Методическая служба образовательной организации в системе единой федеральной системы научно-методического сопровождения педагогических работников и управленческих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55278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105" y="210351"/>
            <a:ext cx="1029379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системы научно-методического сопровождения педагогических работников и управленческих кадров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705" y="1771304"/>
            <a:ext cx="10927533" cy="48920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РФ, осуществляющий государственное управление в сфере образования (далее – РОИВ);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региональная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профессионального образования (ИРО/ИПК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методические службы;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профессионального образования</a:t>
            </a:r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объединения, профессиональные сообщества и ассоциации, методические советы образовательных организаций; </a:t>
            </a:r>
            <a:endParaRPr lang="ru-RU" sz="24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4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среднего профессионального образования по УГС «Образование и педагогические науки»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25" y="0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762" y="-91745"/>
            <a:ext cx="12601524" cy="7041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1745"/>
            <a:ext cx="12192000" cy="178243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200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200" b="1" dirty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ru-RU" sz="2200" b="1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200" b="1" dirty="0" smtClean="0">
                <a:solidFill>
                  <a:srgbClr val="223DA2"/>
                </a:solidFill>
                <a:latin typeface="Arial" panose="020B0604020202020204" pitchFamily="34" charset="0"/>
              </a:rPr>
              <a:t>Методические </a:t>
            </a:r>
            <a:r>
              <a:rPr lang="ru-RU" sz="2200" b="1" dirty="0">
                <a:solidFill>
                  <a:srgbClr val="223DA2"/>
                </a:solidFill>
                <a:latin typeface="Arial" panose="020B0604020202020204" pitchFamily="34" charset="0"/>
              </a:rPr>
              <a:t>рекомендации для субъектов Российской Федерации по созданию и обеспечению функционирования региональной системы научно-методического сопровождения педагогических работников и управленческих кадров</a:t>
            </a:r>
            <a:br>
              <a:rPr lang="ru-RU" sz="2200" b="1" dirty="0">
                <a:solidFill>
                  <a:srgbClr val="223DA2"/>
                </a:solidFill>
                <a:latin typeface="Arial" panose="020B0604020202020204" pitchFamily="34" charset="0"/>
              </a:rPr>
            </a:br>
            <a:r>
              <a:rPr lang="ru-RU" sz="2200" b="1" dirty="0">
                <a:solidFill>
                  <a:srgbClr val="223DA2"/>
                </a:solidFill>
                <a:latin typeface="Arial" panose="020B0604020202020204" pitchFamily="34" charset="0"/>
              </a:rPr>
              <a:t>от 6 июля 2021 года N 2163</a:t>
            </a:r>
            <a:br>
              <a:rPr lang="ru-RU" sz="2200" b="1" dirty="0">
                <a:solidFill>
                  <a:srgbClr val="223DA2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223DA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283" y="1690688"/>
            <a:ext cx="11974717" cy="4720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направлены на обеспечение единых организационных и методических условий создания в каждом субъекте Российской Федерации региональной системы научно-методического сопровождения педагогических работников и управленческих кадров в целях обеспечения реализации федерального проекта "Современная школа" национального проекта "Образование"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9510" y="3630232"/>
            <a:ext cx="3935768" cy="3259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7067">
            <a:off x="3476856" y="5472141"/>
            <a:ext cx="1040640" cy="273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34458" y="3969227"/>
            <a:ext cx="1871045" cy="342960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338208" y="3910609"/>
            <a:ext cx="3176291" cy="472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методический совет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(18 заведующих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ммс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34108" y="3869318"/>
            <a:ext cx="3430752" cy="566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95109" y="5076227"/>
            <a:ext cx="3205735" cy="473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287" y="3071111"/>
            <a:ext cx="3205735" cy="541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9289" y="71093"/>
            <a:ext cx="11337099" cy="698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научно –методического сопровождения педагогов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87" y="2136412"/>
            <a:ext cx="3176291" cy="617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927" y="916918"/>
            <a:ext cx="3381641" cy="908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219" y="3146871"/>
            <a:ext cx="3381641" cy="560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097" y="2143556"/>
            <a:ext cx="3176291" cy="5608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776" y="4588138"/>
            <a:ext cx="3444083" cy="560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14" y="2205614"/>
            <a:ext cx="3381640" cy="560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73" y="5450361"/>
            <a:ext cx="3416586" cy="5608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86" y="3000827"/>
            <a:ext cx="2008872" cy="59023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78031" y="922762"/>
            <a:ext cx="3330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610" y="3122977"/>
            <a:ext cx="325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методические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службы(18)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01123" y="5561273"/>
            <a:ext cx="3089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Школьные методические советы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51096" y="4597085"/>
            <a:ext cx="334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Районные методические советы(18)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(15 председателей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рмо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627" y="2346096"/>
            <a:ext cx="1146147" cy="188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630" y="3213577"/>
            <a:ext cx="1146147" cy="1889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33922" y="2269600"/>
            <a:ext cx="2749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Комитеты образования (18)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11057" y="2269600"/>
            <a:ext cx="2975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Партнерские организации ДПО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95109" y="5063165"/>
            <a:ext cx="3222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методисты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тьюторы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7566" y="3886335"/>
            <a:ext cx="322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методисты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тьюторы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573" y="4116080"/>
            <a:ext cx="1146147" cy="18899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7030" y="3161106"/>
            <a:ext cx="1146147" cy="1889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9848" y="1856501"/>
            <a:ext cx="188992" cy="11461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26148" flipH="1">
            <a:off x="4012554" y="1277013"/>
            <a:ext cx="242721" cy="126163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788097">
            <a:off x="7841264" y="1379104"/>
            <a:ext cx="1207113" cy="8657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79" y="2364136"/>
            <a:ext cx="1146147" cy="18899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505072" y="2521284"/>
            <a:ext cx="1146147" cy="1889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2885">
            <a:off x="8189852" y="1486997"/>
            <a:ext cx="1146147" cy="18899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6163">
            <a:off x="3367337" y="2723192"/>
            <a:ext cx="1146147" cy="1889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483267" y="3389823"/>
            <a:ext cx="1146147" cy="1889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2925" y="65254"/>
            <a:ext cx="3390766" cy="8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210" y="105176"/>
            <a:ext cx="10230418" cy="10627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участников региональной системы научно-методического сопровождения педагогических работников и управленческих кадров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689" y="1692996"/>
            <a:ext cx="11072388" cy="467611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</a:t>
            </a:r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сохранению единого образовательного пространства на территории субъекта РФ и его интеграции в Единую федеральную систему возложены на </a:t>
            </a:r>
            <a:r>
              <a:rPr lang="ru-RU" sz="2000" b="1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РОИВ</a:t>
            </a:r>
          </a:p>
          <a:p>
            <a:r>
              <a:rPr lang="ru-RU" sz="2000" b="1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</a:t>
            </a:r>
            <a:r>
              <a:rPr lang="ru-RU" sz="20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координаторами региональной системы </a:t>
            </a:r>
            <a:r>
              <a:rPr lang="ru-RU" sz="20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научно-методического </a:t>
            </a:r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педагогических работников и управленческих </a:t>
            </a:r>
            <a:r>
              <a:rPr lang="ru-RU" sz="2000" dirty="0" smtClean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2000" dirty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организации дополнительного профессионального (педагогического) образования </a:t>
            </a:r>
            <a:r>
              <a:rPr lang="ru-RU" sz="2000" b="1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(ИРО/ИПК) </a:t>
            </a:r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функцию по разработке и обновлению содержания дополнительного профессионального (педагогического) образования и реализации программ дополнительного профессионального (педагогического) образования. </a:t>
            </a:r>
            <a:endParaRPr lang="ru-RU" sz="2000" dirty="0" smtClean="0">
              <a:solidFill>
                <a:srgbClr val="223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методические службы (муниципальные методические советы, муниципальные методические объединения) (далее – </a:t>
            </a:r>
            <a:r>
              <a:rPr lang="ru-RU" sz="2000" b="1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ММС</a:t>
            </a:r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совместно с ЦНППМ обеспечивают </a:t>
            </a:r>
            <a:r>
              <a:rPr lang="ru-RU" sz="2000" dirty="0" err="1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2000" dirty="0">
                <a:solidFill>
                  <a:srgbClr val="223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методическое сопровождение педагогических работников и управленческих кадров.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25" y="0"/>
            <a:ext cx="18594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для Лекции 21.03" id="{EDDCE24C-D749-4261-8503-B3C924674C67}" vid="{17FF4A9F-75FC-4AB7-B2ED-09D3EA9B79C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6918</TotalTime>
  <Words>704</Words>
  <Application>Microsoft Office PowerPoint</Application>
  <PresentationFormat>Широкоэкранный</PresentationFormat>
  <Paragraphs>112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Helvetica Neue Medium</vt:lpstr>
      <vt:lpstr>Times New Roman</vt:lpstr>
      <vt:lpstr>Trebuchet MS</vt:lpstr>
      <vt:lpstr>Wingdings 3</vt:lpstr>
      <vt:lpstr>Тема Office</vt:lpstr>
      <vt:lpstr>Аспект</vt:lpstr>
      <vt:lpstr>Порядок освоения программ дополнительного профессионального образования с использованием индивидуальных образовательных маршрутов педагогических работников, сформированных на основе выявленных дефицитов профессиональных компетенций, в том числе с применением сетевых форм реализации программ…</vt:lpstr>
      <vt:lpstr>Диагностика-тестирование  ЦНППМ Региональный методический актив ИОМ ?</vt:lpstr>
      <vt:lpstr>Диагностика уровня форсированности метапредметных результатов основной образовательной программы начального общего, основного общего и среднего общего образования</vt:lpstr>
      <vt:lpstr>Распоряжение Министерства просвещения Российской Федерации от 06.08.2020  N Р-76 "Об утверждении Концепции создания федеральной системы научно-методического сопровождения педагогических работников и управленческих кадров"    В Концепции определены роль и место Министерства просвещения Российской Федерации, органов исполнительной власти и органов местного самоуправления субъектов Российской Федерации, осуществляющих государственное управление в сфере образования, организаций высшего и среднего профессионального образования, реализующих образовательные программы социально-педагогической направленности, региональных систем повышения квалификации и профессиональной переподготовки педагогических работников в единой федеральной системе научно-методического сопровождения.  </vt:lpstr>
      <vt:lpstr>Презентация PowerPoint</vt:lpstr>
      <vt:lpstr>Субъекты региональной системы научно-методического сопровождения педагогических работников и управленческих кадров </vt:lpstr>
      <vt:lpstr>  Методические рекомендации для субъектов Российской Федерации по созданию и обеспечению функционирования региональной системы научно-методического сопровождения педагогических работников и управленческих кадров от 6 июля 2021 года N 2163 </vt:lpstr>
      <vt:lpstr>Модель научно –методического сопровождения педагогов  Ленинградской области</vt:lpstr>
      <vt:lpstr>Функции участников региональной системы научно-методического сопровождения педагогических работников и управленческих кадров </vt:lpstr>
      <vt:lpstr>Функции ММС</vt:lpstr>
      <vt:lpstr>Задачи ММС</vt:lpstr>
      <vt:lpstr>   Задачи методической службы образовательной организации  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307</cp:revision>
  <cp:lastPrinted>2021-09-28T13:58:47Z</cp:lastPrinted>
  <dcterms:created xsi:type="dcterms:W3CDTF">2021-09-20T09:17:18Z</dcterms:created>
  <dcterms:modified xsi:type="dcterms:W3CDTF">2023-07-04T06:28:35Z</dcterms:modified>
</cp:coreProperties>
</file>